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ink/ink2.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1071" r:id="rId2"/>
    <p:sldId id="317" r:id="rId3"/>
    <p:sldId id="947" r:id="rId4"/>
    <p:sldId id="1761" r:id="rId5"/>
    <p:sldId id="1074" r:id="rId6"/>
    <p:sldId id="1079" r:id="rId7"/>
    <p:sldId id="1085" r:id="rId8"/>
    <p:sldId id="1086" r:id="rId9"/>
    <p:sldId id="1088" r:id="rId10"/>
    <p:sldId id="1089" r:id="rId11"/>
    <p:sldId id="1087" r:id="rId12"/>
    <p:sldId id="1108" r:id="rId13"/>
    <p:sldId id="1082" r:id="rId14"/>
    <p:sldId id="1090" r:id="rId15"/>
    <p:sldId id="1096" r:id="rId16"/>
    <p:sldId id="1097" r:id="rId17"/>
    <p:sldId id="1091" r:id="rId18"/>
    <p:sldId id="1095" r:id="rId19"/>
    <p:sldId id="1080" r:id="rId20"/>
    <p:sldId id="1093" r:id="rId21"/>
    <p:sldId id="1107" r:id="rId22"/>
    <p:sldId id="663" r:id="rId23"/>
    <p:sldId id="324" r:id="rId24"/>
    <p:sldId id="325" r:id="rId25"/>
    <p:sldId id="326" r:id="rId26"/>
    <p:sldId id="945" r:id="rId27"/>
    <p:sldId id="906" r:id="rId28"/>
    <p:sldId id="907" r:id="rId29"/>
    <p:sldId id="908" r:id="rId30"/>
    <p:sldId id="909" r:id="rId31"/>
    <p:sldId id="910" r:id="rId32"/>
    <p:sldId id="911" r:id="rId33"/>
    <p:sldId id="949" r:id="rId34"/>
    <p:sldId id="912" r:id="rId35"/>
    <p:sldId id="336" r:id="rId36"/>
    <p:sldId id="1073" r:id="rId37"/>
    <p:sldId id="337" r:id="rId38"/>
    <p:sldId id="950" r:id="rId39"/>
    <p:sldId id="339" r:id="rId40"/>
    <p:sldId id="340" r:id="rId41"/>
    <p:sldId id="344" r:id="rId42"/>
    <p:sldId id="343" r:id="rId43"/>
    <p:sldId id="913" r:id="rId44"/>
    <p:sldId id="953" r:id="rId45"/>
    <p:sldId id="954" r:id="rId46"/>
    <p:sldId id="955" r:id="rId47"/>
    <p:sldId id="665" r:id="rId48"/>
    <p:sldId id="860" r:id="rId49"/>
    <p:sldId id="956" r:id="rId50"/>
    <p:sldId id="795" r:id="rId51"/>
    <p:sldId id="814" r:id="rId52"/>
    <p:sldId id="819" r:id="rId53"/>
    <p:sldId id="820" r:id="rId54"/>
    <p:sldId id="361" r:id="rId55"/>
    <p:sldId id="825" r:id="rId56"/>
    <p:sldId id="780" r:id="rId57"/>
    <p:sldId id="684" r:id="rId58"/>
    <p:sldId id="796" r:id="rId59"/>
    <p:sldId id="1104" r:id="rId60"/>
    <p:sldId id="595" r:id="rId61"/>
    <p:sldId id="600" r:id="rId62"/>
    <p:sldId id="478" r:id="rId63"/>
    <p:sldId id="821" r:id="rId64"/>
    <p:sldId id="822" r:id="rId65"/>
    <p:sldId id="671" r:id="rId66"/>
    <p:sldId id="608" r:id="rId67"/>
    <p:sldId id="603" r:id="rId68"/>
    <p:sldId id="682" r:id="rId69"/>
    <p:sldId id="666" r:id="rId70"/>
    <p:sldId id="367" r:id="rId71"/>
    <p:sldId id="1098" r:id="rId72"/>
    <p:sldId id="1099" r:id="rId73"/>
    <p:sldId id="1100" r:id="rId74"/>
    <p:sldId id="1103" r:id="rId75"/>
    <p:sldId id="1102" r:id="rId76"/>
    <p:sldId id="115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29CD1B-E2AF-8742-BAEB-0A874B08142A}">
          <p14:sldIdLst>
            <p14:sldId id="1071"/>
            <p14:sldId id="317"/>
            <p14:sldId id="947"/>
            <p14:sldId id="1761"/>
          </p14:sldIdLst>
        </p14:section>
        <p14:section name="Intro to Graphs" id="{20124AB2-A511-C847-AD81-C9672B30CBA6}">
          <p14:sldIdLst>
            <p14:sldId id="1074"/>
            <p14:sldId id="1079"/>
            <p14:sldId id="1085"/>
            <p14:sldId id="1086"/>
            <p14:sldId id="1088"/>
            <p14:sldId id="1089"/>
            <p14:sldId id="1087"/>
            <p14:sldId id="1108"/>
            <p14:sldId id="1082"/>
            <p14:sldId id="1090"/>
            <p14:sldId id="1096"/>
            <p14:sldId id="1097"/>
            <p14:sldId id="1091"/>
            <p14:sldId id="1095"/>
            <p14:sldId id="1080"/>
            <p14:sldId id="1093"/>
            <p14:sldId id="1107"/>
          </p14:sldIdLst>
        </p14:section>
        <p14:section name="Intro to ML" id="{45B473C7-9993-EA42-BB47-B2BC901336CC}">
          <p14:sldIdLst>
            <p14:sldId id="663"/>
            <p14:sldId id="324"/>
            <p14:sldId id="325"/>
            <p14:sldId id="326"/>
          </p14:sldIdLst>
        </p14:section>
        <p14:section name="ML Applications" id="{2FCD20DC-DF24-604B-BEAB-BDF9C2227AB9}">
          <p14:sldIdLst>
            <p14:sldId id="945"/>
            <p14:sldId id="906"/>
            <p14:sldId id="907"/>
            <p14:sldId id="908"/>
            <p14:sldId id="909"/>
            <p14:sldId id="910"/>
            <p14:sldId id="911"/>
          </p14:sldIdLst>
        </p14:section>
        <p14:section name="Supervised-Unsupervised" id="{832D6AE9-4767-FC4A-96EA-85A18D30A8EC}">
          <p14:sldIdLst>
            <p14:sldId id="949"/>
            <p14:sldId id="912"/>
            <p14:sldId id="336"/>
            <p14:sldId id="1073"/>
            <p14:sldId id="337"/>
            <p14:sldId id="950"/>
            <p14:sldId id="339"/>
            <p14:sldId id="340"/>
          </p14:sldIdLst>
        </p14:section>
        <p14:section name="Data Split and CV" id="{3B196F65-F40E-604B-983B-72F600C5C23E}">
          <p14:sldIdLst>
            <p14:sldId id="344"/>
            <p14:sldId id="343"/>
            <p14:sldId id="913"/>
          </p14:sldIdLst>
        </p14:section>
        <p14:section name="Overfitting" id="{D88033CD-D723-B04F-BA85-C92997D6D941}">
          <p14:sldIdLst>
            <p14:sldId id="953"/>
            <p14:sldId id="954"/>
            <p14:sldId id="955"/>
          </p14:sldIdLst>
        </p14:section>
        <p14:section name="Model Evaluations" id="{74D6314C-D32A-784F-BFAA-84B7C8C94865}">
          <p14:sldIdLst>
            <p14:sldId id="665"/>
            <p14:sldId id="860"/>
            <p14:sldId id="956"/>
            <p14:sldId id="795"/>
            <p14:sldId id="814"/>
            <p14:sldId id="819"/>
            <p14:sldId id="820"/>
            <p14:sldId id="361"/>
          </p14:sldIdLst>
        </p14:section>
        <p14:section name="Neural Networks" id="{FBCC466F-851C-7D45-8520-E220F7C58ECE}">
          <p14:sldIdLst>
            <p14:sldId id="825"/>
            <p14:sldId id="780"/>
            <p14:sldId id="684"/>
            <p14:sldId id="796"/>
            <p14:sldId id="1104"/>
            <p14:sldId id="595"/>
            <p14:sldId id="600"/>
            <p14:sldId id="478"/>
            <p14:sldId id="821"/>
            <p14:sldId id="822"/>
            <p14:sldId id="671"/>
            <p14:sldId id="608"/>
            <p14:sldId id="603"/>
            <p14:sldId id="682"/>
          </p14:sldIdLst>
        </p14:section>
        <p14:section name="ML with Graph Data Tasks" id="{27DD0090-4360-1641-9C43-7DE47E36F4B2}">
          <p14:sldIdLst>
            <p14:sldId id="666"/>
            <p14:sldId id="367"/>
            <p14:sldId id="1098"/>
            <p14:sldId id="1099"/>
            <p14:sldId id="1100"/>
            <p14:sldId id="1103"/>
            <p14:sldId id="1102"/>
            <p14:sldId id="1155"/>
          </p14:sldIdLst>
        </p14:section>
        <p14:section name="End" id="{EDAAFC59-0BFB-C24F-ADEA-6B4E3D986D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737"/>
    <a:srgbClr val="008DC4"/>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p:restoredTop sz="87284"/>
  </p:normalViewPr>
  <p:slideViewPr>
    <p:cSldViewPr snapToGrid="0" snapToObjects="1">
      <p:cViewPr varScale="1">
        <p:scale>
          <a:sx n="113" d="100"/>
          <a:sy n="113" d="100"/>
        </p:scale>
        <p:origin x="1688"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accent6"/>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3"/>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3"/>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accent6"/>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accent6"/>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58F195-6E2D-7142-8B76-D169280F8077}" type="doc">
      <dgm:prSet loTypeId="urn:microsoft.com/office/officeart/2005/8/layout/hierarchy2" loCatId="picture" qsTypeId="urn:microsoft.com/office/officeart/2005/8/quickstyle/simple1" qsCatId="simple" csTypeId="urn:microsoft.com/office/officeart/2005/8/colors/accent1_2" csCatId="accent1" phldr="1"/>
      <dgm:spPr/>
      <dgm:t>
        <a:bodyPr/>
        <a:lstStyle/>
        <a:p>
          <a:endParaRPr lang="en-US"/>
        </a:p>
      </dgm:t>
    </dgm:pt>
    <dgm:pt modelId="{B174FC1B-0B9C-C448-B55D-98FC99D3024E}">
      <dgm:prSet phldrT="[Text]" custT="1"/>
      <dgm:spPr>
        <a:solidFill>
          <a:schemeClr val="accent2"/>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gm:t>
    </dgm:pt>
    <dgm:pt modelId="{08F45339-3286-A048-BD47-BC983826FE42}" type="parTrans" cxnId="{5D8FB998-0BE3-2F41-B0FB-6C5919B8FE5C}">
      <dgm:prSet/>
      <dgm:spPr/>
      <dgm:t>
        <a:bodyPr/>
        <a:lstStyle/>
        <a:p>
          <a:endParaRPr lang="en-US" sz="1600">
            <a:solidFill>
              <a:schemeClr val="bg1"/>
            </a:solidFill>
          </a:endParaRPr>
        </a:p>
      </dgm:t>
    </dgm:pt>
    <dgm:pt modelId="{595DF1DA-7C44-D448-AC56-9475BEAAC890}" type="sibTrans" cxnId="{5D8FB998-0BE3-2F41-B0FB-6C5919B8FE5C}">
      <dgm:prSet/>
      <dgm:spPr/>
      <dgm:t>
        <a:bodyPr/>
        <a:lstStyle/>
        <a:p>
          <a:endParaRPr lang="en-US" sz="1600">
            <a:solidFill>
              <a:schemeClr val="bg1"/>
            </a:solidFill>
          </a:endParaRPr>
        </a:p>
      </dgm:t>
    </dgm:pt>
    <dgm:pt modelId="{62472A29-7513-1144-8597-EC3CB3754B1F}">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gm:t>
    </dgm:pt>
    <dgm:pt modelId="{87007174-416D-E541-BBB5-DD6260768BB3}" type="parTrans" cxnId="{83A3899B-8C15-EA46-A8DF-63C05A3832C5}">
      <dgm:prSet custT="1"/>
      <dgm:spPr>
        <a:ln w="12700">
          <a:solidFill>
            <a:schemeClr val="tx1"/>
          </a:solidFill>
        </a:ln>
      </dgm:spPr>
      <dgm:t>
        <a:bodyPr/>
        <a:lstStyle/>
        <a:p>
          <a:endParaRPr lang="en-US" sz="1600" b="1">
            <a:solidFill>
              <a:schemeClr val="bg1"/>
            </a:solidFill>
          </a:endParaRPr>
        </a:p>
      </dgm:t>
    </dgm:pt>
    <dgm:pt modelId="{6CAC3AF2-EF5C-6F4F-BDBC-31574108BCD0}" type="sibTrans" cxnId="{83A3899B-8C15-EA46-A8DF-63C05A3832C5}">
      <dgm:prSet/>
      <dgm:spPr/>
      <dgm:t>
        <a:bodyPr/>
        <a:lstStyle/>
        <a:p>
          <a:endParaRPr lang="en-US" sz="1600">
            <a:solidFill>
              <a:schemeClr val="bg1"/>
            </a:solidFill>
          </a:endParaRPr>
        </a:p>
      </dgm:t>
    </dgm:pt>
    <dgm:pt modelId="{71840721-6FF4-924F-9348-782AA5DD145B}">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gm:t>
    </dgm:pt>
    <dgm:pt modelId="{124E38D0-3FE8-164E-AC89-222512029DAB}" type="parTrans" cxnId="{48892A09-B5D5-DC40-9445-DEA870A4E721}">
      <dgm:prSet custT="1"/>
      <dgm:spPr>
        <a:ln w="12700">
          <a:solidFill>
            <a:schemeClr val="accent4"/>
          </a:solidFill>
        </a:ln>
      </dgm:spPr>
      <dgm:t>
        <a:bodyPr/>
        <a:lstStyle/>
        <a:p>
          <a:endParaRPr lang="en-US" sz="1600" b="1">
            <a:solidFill>
              <a:schemeClr val="bg1"/>
            </a:solidFill>
          </a:endParaRPr>
        </a:p>
      </dgm:t>
    </dgm:pt>
    <dgm:pt modelId="{6A8503A2-1135-9448-9C90-916485B5E2BF}" type="sibTrans" cxnId="{48892A09-B5D5-DC40-9445-DEA870A4E721}">
      <dgm:prSet/>
      <dgm:spPr/>
      <dgm:t>
        <a:bodyPr/>
        <a:lstStyle/>
        <a:p>
          <a:endParaRPr lang="en-US" sz="1600">
            <a:solidFill>
              <a:schemeClr val="bg1"/>
            </a:solidFill>
          </a:endParaRPr>
        </a:p>
      </dgm:t>
    </dgm:pt>
    <dgm:pt modelId="{5F76CB4E-4D78-3B45-95E7-22983CE71DF6}">
      <dgm:prSet phldrT="[Text]" custT="1"/>
      <dgm:spPr>
        <a:solidFill>
          <a:schemeClr val="accent3"/>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gm:t>
    </dgm:pt>
    <dgm:pt modelId="{1C21B713-D595-5D43-9408-EC18E2EAE83C}" type="parTrans" cxnId="{A5B65AB7-E7A4-A34E-927B-2BF88984C4B3}">
      <dgm:prSet custT="1"/>
      <dgm:spPr>
        <a:ln w="12700">
          <a:solidFill>
            <a:schemeClr val="accent4"/>
          </a:solidFill>
        </a:ln>
      </dgm:spPr>
      <dgm:t>
        <a:bodyPr/>
        <a:lstStyle/>
        <a:p>
          <a:endParaRPr lang="en-US" sz="1600" b="1">
            <a:solidFill>
              <a:schemeClr val="bg1"/>
            </a:solidFill>
          </a:endParaRPr>
        </a:p>
      </dgm:t>
    </dgm:pt>
    <dgm:pt modelId="{491464AA-FFE1-6040-99F9-B904156A6196}" type="sibTrans" cxnId="{A5B65AB7-E7A4-A34E-927B-2BF88984C4B3}">
      <dgm:prSet/>
      <dgm:spPr/>
      <dgm:t>
        <a:bodyPr/>
        <a:lstStyle/>
        <a:p>
          <a:endParaRPr lang="en-US" sz="1600">
            <a:solidFill>
              <a:schemeClr val="bg1"/>
            </a:solidFill>
          </a:endParaRPr>
        </a:p>
      </dgm:t>
    </dgm:pt>
    <dgm:pt modelId="{6B27DC67-ADA6-0042-9A4E-852EFE0BAF27}">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gm:t>
    </dgm:pt>
    <dgm:pt modelId="{53AD59EA-6882-E545-8383-38E739715F4D}" type="parTrans" cxnId="{6B2F4052-1CD8-2747-925E-AE3FC168666D}">
      <dgm:prSet custT="1"/>
      <dgm:spPr>
        <a:ln w="12700">
          <a:solidFill>
            <a:schemeClr val="tx1"/>
          </a:solidFill>
        </a:ln>
      </dgm:spPr>
      <dgm:t>
        <a:bodyPr/>
        <a:lstStyle/>
        <a:p>
          <a:endParaRPr lang="en-US" sz="1600" b="1">
            <a:solidFill>
              <a:schemeClr val="bg1"/>
            </a:solidFill>
          </a:endParaRPr>
        </a:p>
      </dgm:t>
    </dgm:pt>
    <dgm:pt modelId="{0B4334BE-D089-BC4E-8E34-4A93A8791A7D}" type="sibTrans" cxnId="{6B2F4052-1CD8-2747-925E-AE3FC168666D}">
      <dgm:prSet/>
      <dgm:spPr/>
      <dgm:t>
        <a:bodyPr/>
        <a:lstStyle/>
        <a:p>
          <a:endParaRPr lang="en-US" sz="1600">
            <a:solidFill>
              <a:schemeClr val="bg1"/>
            </a:solidFill>
          </a:endParaRPr>
        </a:p>
      </dgm:t>
    </dgm:pt>
    <dgm:pt modelId="{50BB4A6D-E22E-9C45-AE1C-2F3650D754FF}">
      <dgm:prSet phldrT="[Text]" custT="1"/>
      <dgm:spPr>
        <a:solidFill>
          <a:schemeClr val="accent1"/>
        </a:solidFill>
        <a:ln>
          <a:noFill/>
        </a:ln>
      </dgm:spPr>
      <dgm:t>
        <a:bodyPr/>
        <a:lstStyle/>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r>
            <a:rPr lang="en-US" sz="1600" b="1" i="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gm:t>
    </dgm:pt>
    <dgm:pt modelId="{D8134C49-827C-0744-9B96-6F4B1C630B1D}" type="parTrans" cxnId="{66428CB0-8FAB-E84D-9BC3-7C312D167A07}">
      <dgm:prSet custT="1"/>
      <dgm:spPr>
        <a:ln w="12700">
          <a:solidFill>
            <a:schemeClr val="tx1"/>
          </a:solidFill>
        </a:ln>
      </dgm:spPr>
      <dgm:t>
        <a:bodyPr/>
        <a:lstStyle/>
        <a:p>
          <a:endParaRPr lang="en-US" sz="1600" b="1">
            <a:solidFill>
              <a:schemeClr val="bg1"/>
            </a:solidFill>
          </a:endParaRPr>
        </a:p>
      </dgm:t>
    </dgm:pt>
    <dgm:pt modelId="{C04E3C01-7C85-2142-BC75-3CB866B1AFCA}" type="sibTrans" cxnId="{66428CB0-8FAB-E84D-9BC3-7C312D167A07}">
      <dgm:prSet/>
      <dgm:spPr/>
      <dgm:t>
        <a:bodyPr/>
        <a:lstStyle/>
        <a:p>
          <a:endParaRPr lang="en-US" sz="1600">
            <a:solidFill>
              <a:schemeClr val="bg1"/>
            </a:solidFill>
          </a:endParaRPr>
        </a:p>
      </dgm:t>
    </dgm:pt>
    <dgm:pt modelId="{FC5B682F-6F10-0E48-A2E7-18A2C5307926}" type="pres">
      <dgm:prSet presAssocID="{C158F195-6E2D-7142-8B76-D169280F8077}" presName="diagram" presStyleCnt="0">
        <dgm:presLayoutVars>
          <dgm:chPref val="1"/>
          <dgm:dir/>
          <dgm:animOne val="branch"/>
          <dgm:animLvl val="lvl"/>
          <dgm:resizeHandles val="exact"/>
        </dgm:presLayoutVars>
      </dgm:prSet>
      <dgm:spPr/>
    </dgm:pt>
    <dgm:pt modelId="{60750175-79CE-FD40-93BC-7CDCA4B49420}" type="pres">
      <dgm:prSet presAssocID="{B174FC1B-0B9C-C448-B55D-98FC99D3024E}" presName="root1" presStyleCnt="0"/>
      <dgm:spPr/>
    </dgm:pt>
    <dgm:pt modelId="{C23B3462-74DE-5F4C-8A52-D17FE75EB787}" type="pres">
      <dgm:prSet presAssocID="{B174FC1B-0B9C-C448-B55D-98FC99D3024E}" presName="LevelOneTextNode" presStyleLbl="node0" presStyleIdx="0" presStyleCnt="1" custScaleX="94533" custScaleY="95564">
        <dgm:presLayoutVars>
          <dgm:chPref val="3"/>
        </dgm:presLayoutVars>
      </dgm:prSet>
      <dgm:spPr/>
    </dgm:pt>
    <dgm:pt modelId="{B9733FB5-7028-6B4D-AFD9-63452E0BE335}" type="pres">
      <dgm:prSet presAssocID="{B174FC1B-0B9C-C448-B55D-98FC99D3024E}" presName="level2hierChild" presStyleCnt="0"/>
      <dgm:spPr/>
    </dgm:pt>
    <dgm:pt modelId="{04406413-A2D2-7740-92C3-6797E813DEFA}" type="pres">
      <dgm:prSet presAssocID="{87007174-416D-E541-BBB5-DD6260768BB3}" presName="conn2-1" presStyleLbl="parChTrans1D2" presStyleIdx="0" presStyleCnt="2"/>
      <dgm:spPr/>
    </dgm:pt>
    <dgm:pt modelId="{AC5FEDAB-C10E-C54F-936C-CDB25EFA2A49}" type="pres">
      <dgm:prSet presAssocID="{87007174-416D-E541-BBB5-DD6260768BB3}" presName="connTx" presStyleLbl="parChTrans1D2" presStyleIdx="0" presStyleCnt="2"/>
      <dgm:spPr/>
    </dgm:pt>
    <dgm:pt modelId="{F1063BD1-2330-0F4B-95B6-D76507F1D12A}" type="pres">
      <dgm:prSet presAssocID="{62472A29-7513-1144-8597-EC3CB3754B1F}" presName="root2" presStyleCnt="0"/>
      <dgm:spPr/>
    </dgm:pt>
    <dgm:pt modelId="{E0A4CEC9-C58C-E44B-AA6F-628D163E501F}" type="pres">
      <dgm:prSet presAssocID="{62472A29-7513-1144-8597-EC3CB3754B1F}" presName="LevelTwoTextNode" presStyleLbl="node2" presStyleIdx="0" presStyleCnt="2" custScaleX="105027" custScaleY="109463">
        <dgm:presLayoutVars>
          <dgm:chPref val="3"/>
        </dgm:presLayoutVars>
      </dgm:prSet>
      <dgm:spPr/>
    </dgm:pt>
    <dgm:pt modelId="{3C4F36ED-4E77-364E-AD91-0D9999523394}" type="pres">
      <dgm:prSet presAssocID="{62472A29-7513-1144-8597-EC3CB3754B1F}" presName="level3hierChild" presStyleCnt="0"/>
      <dgm:spPr/>
    </dgm:pt>
    <dgm:pt modelId="{33776863-7287-AF4F-9BFC-507036759AE3}" type="pres">
      <dgm:prSet presAssocID="{124E38D0-3FE8-164E-AC89-222512029DAB}" presName="conn2-1" presStyleLbl="parChTrans1D3" presStyleIdx="0" presStyleCnt="3"/>
      <dgm:spPr/>
    </dgm:pt>
    <dgm:pt modelId="{18891C5F-BE01-114C-ABA9-96828687BF84}" type="pres">
      <dgm:prSet presAssocID="{124E38D0-3FE8-164E-AC89-222512029DAB}" presName="connTx" presStyleLbl="parChTrans1D3" presStyleIdx="0" presStyleCnt="3"/>
      <dgm:spPr/>
    </dgm:pt>
    <dgm:pt modelId="{D6EDC621-1667-4146-9142-8485C2906160}" type="pres">
      <dgm:prSet presAssocID="{71840721-6FF4-924F-9348-782AA5DD145B}" presName="root2" presStyleCnt="0"/>
      <dgm:spPr/>
    </dgm:pt>
    <dgm:pt modelId="{B89E25C2-55C8-2640-85AA-2A075F67F2C9}" type="pres">
      <dgm:prSet presAssocID="{71840721-6FF4-924F-9348-782AA5DD145B}" presName="LevelTwoTextNode" presStyleLbl="node3" presStyleIdx="0" presStyleCnt="3" custScaleX="396707" custScaleY="126531">
        <dgm:presLayoutVars>
          <dgm:chPref val="3"/>
        </dgm:presLayoutVars>
      </dgm:prSet>
      <dgm:spPr/>
    </dgm:pt>
    <dgm:pt modelId="{252B17B0-322D-B142-997F-AD1D6A7CA224}" type="pres">
      <dgm:prSet presAssocID="{71840721-6FF4-924F-9348-782AA5DD145B}" presName="level3hierChild" presStyleCnt="0"/>
      <dgm:spPr/>
    </dgm:pt>
    <dgm:pt modelId="{B2022225-5CBE-4940-BB42-8C470E58C61F}" type="pres">
      <dgm:prSet presAssocID="{1C21B713-D595-5D43-9408-EC18E2EAE83C}" presName="conn2-1" presStyleLbl="parChTrans1D3" presStyleIdx="1" presStyleCnt="3"/>
      <dgm:spPr/>
    </dgm:pt>
    <dgm:pt modelId="{1C491F01-6538-8F4C-BB5A-F24D3C361978}" type="pres">
      <dgm:prSet presAssocID="{1C21B713-D595-5D43-9408-EC18E2EAE83C}" presName="connTx" presStyleLbl="parChTrans1D3" presStyleIdx="1" presStyleCnt="3"/>
      <dgm:spPr/>
    </dgm:pt>
    <dgm:pt modelId="{8E59A00B-0B11-AE49-9B27-CD9FD4937AFF}" type="pres">
      <dgm:prSet presAssocID="{5F76CB4E-4D78-3B45-95E7-22983CE71DF6}" presName="root2" presStyleCnt="0"/>
      <dgm:spPr/>
    </dgm:pt>
    <dgm:pt modelId="{FE66C79B-C38C-1747-8B6C-707D2CCEF226}" type="pres">
      <dgm:prSet presAssocID="{5F76CB4E-4D78-3B45-95E7-22983CE71DF6}" presName="LevelTwoTextNode" presStyleLbl="node3" presStyleIdx="1" presStyleCnt="3" custScaleX="396707" custScaleY="127554">
        <dgm:presLayoutVars>
          <dgm:chPref val="3"/>
        </dgm:presLayoutVars>
      </dgm:prSet>
      <dgm:spPr/>
    </dgm:pt>
    <dgm:pt modelId="{8179EBD2-6819-8B4A-865D-B3C19E11FC68}" type="pres">
      <dgm:prSet presAssocID="{5F76CB4E-4D78-3B45-95E7-22983CE71DF6}" presName="level3hierChild" presStyleCnt="0"/>
      <dgm:spPr/>
    </dgm:pt>
    <dgm:pt modelId="{2F0A037F-0EDF-F240-9DCF-50BAFB9D8ABE}" type="pres">
      <dgm:prSet presAssocID="{53AD59EA-6882-E545-8383-38E739715F4D}" presName="conn2-1" presStyleLbl="parChTrans1D2" presStyleIdx="1" presStyleCnt="2"/>
      <dgm:spPr/>
    </dgm:pt>
    <dgm:pt modelId="{FD2492CE-6382-2A4A-B6F0-BB1F7BD1CE2E}" type="pres">
      <dgm:prSet presAssocID="{53AD59EA-6882-E545-8383-38E739715F4D}" presName="connTx" presStyleLbl="parChTrans1D2" presStyleIdx="1" presStyleCnt="2"/>
      <dgm:spPr/>
    </dgm:pt>
    <dgm:pt modelId="{4069F49D-97B9-8D45-96FE-C61B32F5CE9E}" type="pres">
      <dgm:prSet presAssocID="{6B27DC67-ADA6-0042-9A4E-852EFE0BAF27}" presName="root2" presStyleCnt="0"/>
      <dgm:spPr/>
    </dgm:pt>
    <dgm:pt modelId="{F61BAB0C-9567-B741-A16D-4EF18644C03D}" type="pres">
      <dgm:prSet presAssocID="{6B27DC67-ADA6-0042-9A4E-852EFE0BAF27}" presName="LevelTwoTextNode" presStyleLbl="node2" presStyleIdx="1" presStyleCnt="2" custScaleX="105027" custScaleY="113341">
        <dgm:presLayoutVars>
          <dgm:chPref val="3"/>
        </dgm:presLayoutVars>
      </dgm:prSet>
      <dgm:spPr/>
    </dgm:pt>
    <dgm:pt modelId="{1B4F33C3-CDF0-5541-B954-C02A35F6A7A5}" type="pres">
      <dgm:prSet presAssocID="{6B27DC67-ADA6-0042-9A4E-852EFE0BAF27}" presName="level3hierChild" presStyleCnt="0"/>
      <dgm:spPr/>
    </dgm:pt>
    <dgm:pt modelId="{108BE081-35A7-6345-A4E2-6D55ADC81454}" type="pres">
      <dgm:prSet presAssocID="{D8134C49-827C-0744-9B96-6F4B1C630B1D}" presName="conn2-1" presStyleLbl="parChTrans1D3" presStyleIdx="2" presStyleCnt="3"/>
      <dgm:spPr/>
    </dgm:pt>
    <dgm:pt modelId="{C7CF35DD-8635-B247-BAD2-43449F1E9981}" type="pres">
      <dgm:prSet presAssocID="{D8134C49-827C-0744-9B96-6F4B1C630B1D}" presName="connTx" presStyleLbl="parChTrans1D3" presStyleIdx="2" presStyleCnt="3"/>
      <dgm:spPr/>
    </dgm:pt>
    <dgm:pt modelId="{C7AE7F5E-20A6-9648-BF27-C648D38B1A5F}" type="pres">
      <dgm:prSet presAssocID="{50BB4A6D-E22E-9C45-AE1C-2F3650D754FF}" presName="root2" presStyleCnt="0"/>
      <dgm:spPr/>
    </dgm:pt>
    <dgm:pt modelId="{799A6A3F-6C49-B14C-9014-D2E4F5533FB7}" type="pres">
      <dgm:prSet presAssocID="{50BB4A6D-E22E-9C45-AE1C-2F3650D754FF}" presName="LevelTwoTextNode" presStyleLbl="node3" presStyleIdx="2" presStyleCnt="3" custScaleX="396707" custScaleY="124770">
        <dgm:presLayoutVars>
          <dgm:chPref val="3"/>
        </dgm:presLayoutVars>
      </dgm:prSet>
      <dgm:spPr/>
    </dgm:pt>
    <dgm:pt modelId="{B250114B-4A39-924F-9BDC-DF6439CD82CC}" type="pres">
      <dgm:prSet presAssocID="{50BB4A6D-E22E-9C45-AE1C-2F3650D754FF}" presName="level3hierChild" presStyleCnt="0"/>
      <dgm:spPr/>
    </dgm:pt>
  </dgm:ptLst>
  <dgm:cxnLst>
    <dgm:cxn modelId="{48892A09-B5D5-DC40-9445-DEA870A4E721}" srcId="{62472A29-7513-1144-8597-EC3CB3754B1F}" destId="{71840721-6FF4-924F-9348-782AA5DD145B}" srcOrd="0" destOrd="0" parTransId="{124E38D0-3FE8-164E-AC89-222512029DAB}" sibTransId="{6A8503A2-1135-9448-9C90-916485B5E2BF}"/>
    <dgm:cxn modelId="{1518FC0A-791C-C84E-B645-2E0ECB1C055F}" type="presOf" srcId="{B174FC1B-0B9C-C448-B55D-98FC99D3024E}" destId="{C23B3462-74DE-5F4C-8A52-D17FE75EB787}" srcOrd="0" destOrd="0" presId="urn:microsoft.com/office/officeart/2005/8/layout/hierarchy2"/>
    <dgm:cxn modelId="{C7049925-B2DF-244E-8897-3A278204F4A4}" type="presOf" srcId="{62472A29-7513-1144-8597-EC3CB3754B1F}" destId="{E0A4CEC9-C58C-E44B-AA6F-628D163E501F}" srcOrd="0" destOrd="0" presId="urn:microsoft.com/office/officeart/2005/8/layout/hierarchy2"/>
    <dgm:cxn modelId="{25169932-66BB-C646-80C9-FF56E871B3F7}" type="presOf" srcId="{50BB4A6D-E22E-9C45-AE1C-2F3650D754FF}" destId="{799A6A3F-6C49-B14C-9014-D2E4F5533FB7}" srcOrd="0" destOrd="0" presId="urn:microsoft.com/office/officeart/2005/8/layout/hierarchy2"/>
    <dgm:cxn modelId="{1A4C394B-F6F6-094B-AAA4-7F7A39DC9D77}" type="presOf" srcId="{5F76CB4E-4D78-3B45-95E7-22983CE71DF6}" destId="{FE66C79B-C38C-1747-8B6C-707D2CCEF226}" srcOrd="0" destOrd="0" presId="urn:microsoft.com/office/officeart/2005/8/layout/hierarchy2"/>
    <dgm:cxn modelId="{712C504B-E8EE-8F4C-8CB0-11B7F8500FA4}" type="presOf" srcId="{53AD59EA-6882-E545-8383-38E739715F4D}" destId="{2F0A037F-0EDF-F240-9DCF-50BAFB9D8ABE}" srcOrd="0" destOrd="0" presId="urn:microsoft.com/office/officeart/2005/8/layout/hierarchy2"/>
    <dgm:cxn modelId="{6B2F4052-1CD8-2747-925E-AE3FC168666D}" srcId="{B174FC1B-0B9C-C448-B55D-98FC99D3024E}" destId="{6B27DC67-ADA6-0042-9A4E-852EFE0BAF27}" srcOrd="1" destOrd="0" parTransId="{53AD59EA-6882-E545-8383-38E739715F4D}" sibTransId="{0B4334BE-D089-BC4E-8E34-4A93A8791A7D}"/>
    <dgm:cxn modelId="{5D550D54-21AE-4745-948C-834CB28A3854}" type="presOf" srcId="{53AD59EA-6882-E545-8383-38E739715F4D}" destId="{FD2492CE-6382-2A4A-B6F0-BB1F7BD1CE2E}" srcOrd="1" destOrd="0" presId="urn:microsoft.com/office/officeart/2005/8/layout/hierarchy2"/>
    <dgm:cxn modelId="{54DD4C62-77F7-AD42-A579-FFDA97D72353}" type="presOf" srcId="{1C21B713-D595-5D43-9408-EC18E2EAE83C}" destId="{B2022225-5CBE-4940-BB42-8C470E58C61F}" srcOrd="0" destOrd="0" presId="urn:microsoft.com/office/officeart/2005/8/layout/hierarchy2"/>
    <dgm:cxn modelId="{36755D6F-1DB9-DE42-985C-449070B7E38E}" type="presOf" srcId="{D8134C49-827C-0744-9B96-6F4B1C630B1D}" destId="{108BE081-35A7-6345-A4E2-6D55ADC81454}" srcOrd="0" destOrd="0" presId="urn:microsoft.com/office/officeart/2005/8/layout/hierarchy2"/>
    <dgm:cxn modelId="{A07A5B8F-253F-814F-BBB6-B25D5FD323FD}" type="presOf" srcId="{1C21B713-D595-5D43-9408-EC18E2EAE83C}" destId="{1C491F01-6538-8F4C-BB5A-F24D3C361978}" srcOrd="1" destOrd="0" presId="urn:microsoft.com/office/officeart/2005/8/layout/hierarchy2"/>
    <dgm:cxn modelId="{9A1A9293-9D83-6C4A-93C5-5C5ACA104F5D}" type="presOf" srcId="{124E38D0-3FE8-164E-AC89-222512029DAB}" destId="{33776863-7287-AF4F-9BFC-507036759AE3}" srcOrd="0" destOrd="0" presId="urn:microsoft.com/office/officeart/2005/8/layout/hierarchy2"/>
    <dgm:cxn modelId="{5D8FB998-0BE3-2F41-B0FB-6C5919B8FE5C}" srcId="{C158F195-6E2D-7142-8B76-D169280F8077}" destId="{B174FC1B-0B9C-C448-B55D-98FC99D3024E}" srcOrd="0" destOrd="0" parTransId="{08F45339-3286-A048-BD47-BC983826FE42}" sibTransId="{595DF1DA-7C44-D448-AC56-9475BEAAC890}"/>
    <dgm:cxn modelId="{83A3899B-8C15-EA46-A8DF-63C05A3832C5}" srcId="{B174FC1B-0B9C-C448-B55D-98FC99D3024E}" destId="{62472A29-7513-1144-8597-EC3CB3754B1F}" srcOrd="0" destOrd="0" parTransId="{87007174-416D-E541-BBB5-DD6260768BB3}" sibTransId="{6CAC3AF2-EF5C-6F4F-BDBC-31574108BCD0}"/>
    <dgm:cxn modelId="{66428CB0-8FAB-E84D-9BC3-7C312D167A07}" srcId="{6B27DC67-ADA6-0042-9A4E-852EFE0BAF27}" destId="{50BB4A6D-E22E-9C45-AE1C-2F3650D754FF}" srcOrd="0" destOrd="0" parTransId="{D8134C49-827C-0744-9B96-6F4B1C630B1D}" sibTransId="{C04E3C01-7C85-2142-BC75-3CB866B1AFCA}"/>
    <dgm:cxn modelId="{050663B3-C40D-174C-A7AE-5F4E3C44F151}" type="presOf" srcId="{87007174-416D-E541-BBB5-DD6260768BB3}" destId="{AC5FEDAB-C10E-C54F-936C-CDB25EFA2A49}" srcOrd="1" destOrd="0" presId="urn:microsoft.com/office/officeart/2005/8/layout/hierarchy2"/>
    <dgm:cxn modelId="{A5B65AB7-E7A4-A34E-927B-2BF88984C4B3}" srcId="{62472A29-7513-1144-8597-EC3CB3754B1F}" destId="{5F76CB4E-4D78-3B45-95E7-22983CE71DF6}" srcOrd="1" destOrd="0" parTransId="{1C21B713-D595-5D43-9408-EC18E2EAE83C}" sibTransId="{491464AA-FFE1-6040-99F9-B904156A6196}"/>
    <dgm:cxn modelId="{6C4BAEB8-484B-3743-A913-7CF3B0060296}" type="presOf" srcId="{87007174-416D-E541-BBB5-DD6260768BB3}" destId="{04406413-A2D2-7740-92C3-6797E813DEFA}" srcOrd="0" destOrd="0" presId="urn:microsoft.com/office/officeart/2005/8/layout/hierarchy2"/>
    <dgm:cxn modelId="{1DEB91BC-D8E0-8341-8155-561EF2432289}" type="presOf" srcId="{C158F195-6E2D-7142-8B76-D169280F8077}" destId="{FC5B682F-6F10-0E48-A2E7-18A2C5307926}" srcOrd="0" destOrd="0" presId="urn:microsoft.com/office/officeart/2005/8/layout/hierarchy2"/>
    <dgm:cxn modelId="{918CB6C6-DD38-C04D-89CA-4A004D1B1B45}" type="presOf" srcId="{6B27DC67-ADA6-0042-9A4E-852EFE0BAF27}" destId="{F61BAB0C-9567-B741-A16D-4EF18644C03D}" srcOrd="0" destOrd="0" presId="urn:microsoft.com/office/officeart/2005/8/layout/hierarchy2"/>
    <dgm:cxn modelId="{F244B3E3-A7EF-2645-AAB6-A638B9F94A80}" type="presOf" srcId="{71840721-6FF4-924F-9348-782AA5DD145B}" destId="{B89E25C2-55C8-2640-85AA-2A075F67F2C9}" srcOrd="0" destOrd="0" presId="urn:microsoft.com/office/officeart/2005/8/layout/hierarchy2"/>
    <dgm:cxn modelId="{FDD0EAEA-EF78-E74D-9F5C-95BF34851202}" type="presOf" srcId="{124E38D0-3FE8-164E-AC89-222512029DAB}" destId="{18891C5F-BE01-114C-ABA9-96828687BF84}" srcOrd="1" destOrd="0" presId="urn:microsoft.com/office/officeart/2005/8/layout/hierarchy2"/>
    <dgm:cxn modelId="{8A6DF4FF-C796-044E-B238-1D953A429F79}" type="presOf" srcId="{D8134C49-827C-0744-9B96-6F4B1C630B1D}" destId="{C7CF35DD-8635-B247-BAD2-43449F1E9981}" srcOrd="1" destOrd="0" presId="urn:microsoft.com/office/officeart/2005/8/layout/hierarchy2"/>
    <dgm:cxn modelId="{A9393281-411E-0C4D-9AF9-ABF020686CD0}" type="presParOf" srcId="{FC5B682F-6F10-0E48-A2E7-18A2C5307926}" destId="{60750175-79CE-FD40-93BC-7CDCA4B49420}" srcOrd="0" destOrd="0" presId="urn:microsoft.com/office/officeart/2005/8/layout/hierarchy2"/>
    <dgm:cxn modelId="{CC8736E5-B4DF-9D4B-8709-3454BAE73A34}" type="presParOf" srcId="{60750175-79CE-FD40-93BC-7CDCA4B49420}" destId="{C23B3462-74DE-5F4C-8A52-D17FE75EB787}" srcOrd="0" destOrd="0" presId="urn:microsoft.com/office/officeart/2005/8/layout/hierarchy2"/>
    <dgm:cxn modelId="{536C978A-F303-844C-B543-D94B9971F762}" type="presParOf" srcId="{60750175-79CE-FD40-93BC-7CDCA4B49420}" destId="{B9733FB5-7028-6B4D-AFD9-63452E0BE335}" srcOrd="1" destOrd="0" presId="urn:microsoft.com/office/officeart/2005/8/layout/hierarchy2"/>
    <dgm:cxn modelId="{7A74EFA8-9631-184F-85F7-56CA7BA7C9C2}" type="presParOf" srcId="{B9733FB5-7028-6B4D-AFD9-63452E0BE335}" destId="{04406413-A2D2-7740-92C3-6797E813DEFA}" srcOrd="0" destOrd="0" presId="urn:microsoft.com/office/officeart/2005/8/layout/hierarchy2"/>
    <dgm:cxn modelId="{A888E22C-1085-B147-BF44-5F553EF66478}" type="presParOf" srcId="{04406413-A2D2-7740-92C3-6797E813DEFA}" destId="{AC5FEDAB-C10E-C54F-936C-CDB25EFA2A49}" srcOrd="0" destOrd="0" presId="urn:microsoft.com/office/officeart/2005/8/layout/hierarchy2"/>
    <dgm:cxn modelId="{39F571C3-1842-E84E-B421-C7BCA422DA5D}" type="presParOf" srcId="{B9733FB5-7028-6B4D-AFD9-63452E0BE335}" destId="{F1063BD1-2330-0F4B-95B6-D76507F1D12A}" srcOrd="1" destOrd="0" presId="urn:microsoft.com/office/officeart/2005/8/layout/hierarchy2"/>
    <dgm:cxn modelId="{72C1C3E9-9856-274D-A86E-67EB989E93C0}" type="presParOf" srcId="{F1063BD1-2330-0F4B-95B6-D76507F1D12A}" destId="{E0A4CEC9-C58C-E44B-AA6F-628D163E501F}" srcOrd="0" destOrd="0" presId="urn:microsoft.com/office/officeart/2005/8/layout/hierarchy2"/>
    <dgm:cxn modelId="{23E44DF0-7606-DB48-AFF5-4CEDB0A007E9}" type="presParOf" srcId="{F1063BD1-2330-0F4B-95B6-D76507F1D12A}" destId="{3C4F36ED-4E77-364E-AD91-0D9999523394}" srcOrd="1" destOrd="0" presId="urn:microsoft.com/office/officeart/2005/8/layout/hierarchy2"/>
    <dgm:cxn modelId="{0E13D0CB-4CC1-C642-B01B-3BDB41604586}" type="presParOf" srcId="{3C4F36ED-4E77-364E-AD91-0D9999523394}" destId="{33776863-7287-AF4F-9BFC-507036759AE3}" srcOrd="0" destOrd="0" presId="urn:microsoft.com/office/officeart/2005/8/layout/hierarchy2"/>
    <dgm:cxn modelId="{821FB93B-E28D-324A-AADC-5913CE6EA310}" type="presParOf" srcId="{33776863-7287-AF4F-9BFC-507036759AE3}" destId="{18891C5F-BE01-114C-ABA9-96828687BF84}" srcOrd="0" destOrd="0" presId="urn:microsoft.com/office/officeart/2005/8/layout/hierarchy2"/>
    <dgm:cxn modelId="{E0A50552-9150-1B47-918B-39AC94DDBD27}" type="presParOf" srcId="{3C4F36ED-4E77-364E-AD91-0D9999523394}" destId="{D6EDC621-1667-4146-9142-8485C2906160}" srcOrd="1" destOrd="0" presId="urn:microsoft.com/office/officeart/2005/8/layout/hierarchy2"/>
    <dgm:cxn modelId="{396EE15A-CF30-034B-A4CE-98A6B623B31C}" type="presParOf" srcId="{D6EDC621-1667-4146-9142-8485C2906160}" destId="{B89E25C2-55C8-2640-85AA-2A075F67F2C9}" srcOrd="0" destOrd="0" presId="urn:microsoft.com/office/officeart/2005/8/layout/hierarchy2"/>
    <dgm:cxn modelId="{D15F2744-2D21-A046-8E15-A251FE8AFC78}" type="presParOf" srcId="{D6EDC621-1667-4146-9142-8485C2906160}" destId="{252B17B0-322D-B142-997F-AD1D6A7CA224}" srcOrd="1" destOrd="0" presId="urn:microsoft.com/office/officeart/2005/8/layout/hierarchy2"/>
    <dgm:cxn modelId="{6307523C-B590-D24C-BCCC-9F68A2C0C5AA}" type="presParOf" srcId="{3C4F36ED-4E77-364E-AD91-0D9999523394}" destId="{B2022225-5CBE-4940-BB42-8C470E58C61F}" srcOrd="2" destOrd="0" presId="urn:microsoft.com/office/officeart/2005/8/layout/hierarchy2"/>
    <dgm:cxn modelId="{F92AC466-8E39-D24A-927C-E36F359E61FC}" type="presParOf" srcId="{B2022225-5CBE-4940-BB42-8C470E58C61F}" destId="{1C491F01-6538-8F4C-BB5A-F24D3C361978}" srcOrd="0" destOrd="0" presId="urn:microsoft.com/office/officeart/2005/8/layout/hierarchy2"/>
    <dgm:cxn modelId="{4E44AA52-43F3-FF43-93A3-1D8D076535BD}" type="presParOf" srcId="{3C4F36ED-4E77-364E-AD91-0D9999523394}" destId="{8E59A00B-0B11-AE49-9B27-CD9FD4937AFF}" srcOrd="3" destOrd="0" presId="urn:microsoft.com/office/officeart/2005/8/layout/hierarchy2"/>
    <dgm:cxn modelId="{5C463933-9C4F-4D49-9DCD-9A574D0801EE}" type="presParOf" srcId="{8E59A00B-0B11-AE49-9B27-CD9FD4937AFF}" destId="{FE66C79B-C38C-1747-8B6C-707D2CCEF226}" srcOrd="0" destOrd="0" presId="urn:microsoft.com/office/officeart/2005/8/layout/hierarchy2"/>
    <dgm:cxn modelId="{DE2ECB9B-5A45-D64D-AE52-EC02F58E54C4}" type="presParOf" srcId="{8E59A00B-0B11-AE49-9B27-CD9FD4937AFF}" destId="{8179EBD2-6819-8B4A-865D-B3C19E11FC68}" srcOrd="1" destOrd="0" presId="urn:microsoft.com/office/officeart/2005/8/layout/hierarchy2"/>
    <dgm:cxn modelId="{91059384-3C29-4E47-B98A-1FAA4F7022AF}" type="presParOf" srcId="{B9733FB5-7028-6B4D-AFD9-63452E0BE335}" destId="{2F0A037F-0EDF-F240-9DCF-50BAFB9D8ABE}" srcOrd="2" destOrd="0" presId="urn:microsoft.com/office/officeart/2005/8/layout/hierarchy2"/>
    <dgm:cxn modelId="{3DFC5D7E-C319-7844-9B0D-E46721D5849B}" type="presParOf" srcId="{2F0A037F-0EDF-F240-9DCF-50BAFB9D8ABE}" destId="{FD2492CE-6382-2A4A-B6F0-BB1F7BD1CE2E}" srcOrd="0" destOrd="0" presId="urn:microsoft.com/office/officeart/2005/8/layout/hierarchy2"/>
    <dgm:cxn modelId="{69F04C90-E67E-3347-ABF1-6C99D8B570D4}" type="presParOf" srcId="{B9733FB5-7028-6B4D-AFD9-63452E0BE335}" destId="{4069F49D-97B9-8D45-96FE-C61B32F5CE9E}" srcOrd="3" destOrd="0" presId="urn:microsoft.com/office/officeart/2005/8/layout/hierarchy2"/>
    <dgm:cxn modelId="{1F6BDD03-94CC-3E40-8FD8-47E0015F05D2}" type="presParOf" srcId="{4069F49D-97B9-8D45-96FE-C61B32F5CE9E}" destId="{F61BAB0C-9567-B741-A16D-4EF18644C03D}" srcOrd="0" destOrd="0" presId="urn:microsoft.com/office/officeart/2005/8/layout/hierarchy2"/>
    <dgm:cxn modelId="{0F92CED6-4783-3D41-AC90-ABEC0F305974}" type="presParOf" srcId="{4069F49D-97B9-8D45-96FE-C61B32F5CE9E}" destId="{1B4F33C3-CDF0-5541-B954-C02A35F6A7A5}" srcOrd="1" destOrd="0" presId="urn:microsoft.com/office/officeart/2005/8/layout/hierarchy2"/>
    <dgm:cxn modelId="{3C08FC83-BC85-D643-A869-7CAEFBAD208C}" type="presParOf" srcId="{1B4F33C3-CDF0-5541-B954-C02A35F6A7A5}" destId="{108BE081-35A7-6345-A4E2-6D55ADC81454}" srcOrd="0" destOrd="0" presId="urn:microsoft.com/office/officeart/2005/8/layout/hierarchy2"/>
    <dgm:cxn modelId="{4BDD4AE1-AA30-A942-BE31-4D2014AFF756}" type="presParOf" srcId="{108BE081-35A7-6345-A4E2-6D55ADC81454}" destId="{C7CF35DD-8635-B247-BAD2-43449F1E9981}" srcOrd="0" destOrd="0" presId="urn:microsoft.com/office/officeart/2005/8/layout/hierarchy2"/>
    <dgm:cxn modelId="{4EEF8EC0-9F34-0C4F-8E5C-E53F6CC9DDF7}" type="presParOf" srcId="{1B4F33C3-CDF0-5541-B954-C02A35F6A7A5}" destId="{C7AE7F5E-20A6-9648-BF27-C648D38B1A5F}" srcOrd="1" destOrd="0" presId="urn:microsoft.com/office/officeart/2005/8/layout/hierarchy2"/>
    <dgm:cxn modelId="{01B67B0D-FA55-C44B-B7C2-AE7DCA3B52D6}" type="presParOf" srcId="{C7AE7F5E-20A6-9648-BF27-C648D38B1A5F}" destId="{799A6A3F-6C49-B14C-9014-D2E4F5533FB7}" srcOrd="0" destOrd="0" presId="urn:microsoft.com/office/officeart/2005/8/layout/hierarchy2"/>
    <dgm:cxn modelId="{C9EDF76F-E86A-4E4D-9BC3-952BF31A4377}" type="presParOf" srcId="{C7AE7F5E-20A6-9648-BF27-C648D38B1A5F}" destId="{B250114B-4A39-924F-9BDC-DF6439CD82CC}" srcOrd="1" destOrd="0" presId="urn:microsoft.com/office/officeart/2005/8/layout/hierarchy2"/>
  </dgm:cxnLst>
  <dgm:bg/>
  <dgm:whole>
    <a:ln w="9525" cap="flat" cmpd="sng" algn="ctr">
      <a:solidFill>
        <a:schemeClr val="bg1"/>
      </a:solidFill>
      <a:prstDash val="solid"/>
      <a:round/>
      <a:headEnd type="none" w="med" len="med"/>
      <a:tailEnd type="none" w="med" len="med"/>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3"/>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B3462-74DE-5F4C-8A52-D17FE75EB787}">
      <dsp:nvSpPr>
        <dsp:cNvPr id="0" name=""/>
        <dsp:cNvSpPr/>
      </dsp:nvSpPr>
      <dsp:spPr>
        <a:xfrm>
          <a:off x="6124" y="1359171"/>
          <a:ext cx="981289" cy="495995"/>
        </a:xfrm>
        <a:prstGeom prst="roundRect">
          <a:avLst>
            <a:gd name="adj" fmla="val 1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Original Dataset</a:t>
          </a:r>
        </a:p>
      </dsp:txBody>
      <dsp:txXfrm>
        <a:off x="20651" y="1373698"/>
        <a:ext cx="952235" cy="466941"/>
      </dsp:txXfrm>
    </dsp:sp>
    <dsp:sp modelId="{04406413-A2D2-7740-92C3-6797E813DEFA}">
      <dsp:nvSpPr>
        <dsp:cNvPr id="0" name=""/>
        <dsp:cNvSpPr/>
      </dsp:nvSpPr>
      <dsp:spPr>
        <a:xfrm rot="18408076">
          <a:off x="848455" y="1313160"/>
          <a:ext cx="693133" cy="33014"/>
        </a:xfrm>
        <a:custGeom>
          <a:avLst/>
          <a:gdLst/>
          <a:ahLst/>
          <a:cxnLst/>
          <a:rect l="0" t="0" r="0" b="0"/>
          <a:pathLst>
            <a:path>
              <a:moveTo>
                <a:pt x="0" y="16507"/>
              </a:moveTo>
              <a:lnTo>
                <a:pt x="693133"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694" y="1312339"/>
        <a:ext cx="34656" cy="34656"/>
      </dsp:txXfrm>
    </dsp:sp>
    <dsp:sp modelId="{E0A4CEC9-C58C-E44B-AA6F-628D163E501F}">
      <dsp:nvSpPr>
        <dsp:cNvPr id="0" name=""/>
        <dsp:cNvSpPr/>
      </dsp:nvSpPr>
      <dsp:spPr>
        <a:xfrm>
          <a:off x="1402630" y="768097"/>
          <a:ext cx="1090221" cy="568134"/>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dsp:txBody>
      <dsp:txXfrm>
        <a:off x="1419270" y="784737"/>
        <a:ext cx="1056941" cy="534854"/>
      </dsp:txXfrm>
    </dsp:sp>
    <dsp:sp modelId="{33776863-7287-AF4F-9BFC-507036759AE3}">
      <dsp:nvSpPr>
        <dsp:cNvPr id="0" name=""/>
        <dsp:cNvSpPr/>
      </dsp:nvSpPr>
      <dsp:spPr>
        <a:xfrm rot="19098010">
          <a:off x="2422403" y="850687"/>
          <a:ext cx="556112" cy="33014"/>
        </a:xfrm>
        <a:custGeom>
          <a:avLst/>
          <a:gdLst/>
          <a:ahLst/>
          <a:cxnLst/>
          <a:rect l="0" t="0" r="0" b="0"/>
          <a:pathLst>
            <a:path>
              <a:moveTo>
                <a:pt x="0" y="16507"/>
              </a:moveTo>
              <a:lnTo>
                <a:pt x="556112"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556" y="853291"/>
        <a:ext cx="27805" cy="27805"/>
      </dsp:txXfrm>
    </dsp:sp>
    <dsp:sp modelId="{B89E25C2-55C8-2640-85AA-2A075F67F2C9}">
      <dsp:nvSpPr>
        <dsp:cNvPr id="0" name=""/>
        <dsp:cNvSpPr/>
      </dsp:nvSpPr>
      <dsp:spPr>
        <a:xfrm>
          <a:off x="2908067" y="353863"/>
          <a:ext cx="4117974" cy="65672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to train the model)</a:t>
          </a:r>
        </a:p>
      </dsp:txBody>
      <dsp:txXfrm>
        <a:off x="2927302" y="373098"/>
        <a:ext cx="4079504" cy="618250"/>
      </dsp:txXfrm>
    </dsp:sp>
    <dsp:sp modelId="{B2022225-5CBE-4940-BB42-8C470E58C61F}">
      <dsp:nvSpPr>
        <dsp:cNvPr id="0" name=""/>
        <dsp:cNvSpPr/>
      </dsp:nvSpPr>
      <dsp:spPr>
        <a:xfrm rot="2489698">
          <a:off x="2423284" y="1219301"/>
          <a:ext cx="554349" cy="33014"/>
        </a:xfrm>
        <a:custGeom>
          <a:avLst/>
          <a:gdLst/>
          <a:ahLst/>
          <a:cxnLst/>
          <a:rect l="0" t="0" r="0" b="0"/>
          <a:pathLst>
            <a:path>
              <a:moveTo>
                <a:pt x="0" y="16507"/>
              </a:moveTo>
              <a:lnTo>
                <a:pt x="554349" y="16507"/>
              </a:lnTo>
            </a:path>
          </a:pathLst>
        </a:custGeom>
        <a:noFill/>
        <a:ln w="1270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86600" y="1221949"/>
        <a:ext cx="27717" cy="27717"/>
      </dsp:txXfrm>
    </dsp:sp>
    <dsp:sp modelId="{FE66C79B-C38C-1747-8B6C-707D2CCEF226}">
      <dsp:nvSpPr>
        <dsp:cNvPr id="0" name=""/>
        <dsp:cNvSpPr/>
      </dsp:nvSpPr>
      <dsp:spPr>
        <a:xfrm>
          <a:off x="2908067" y="1088436"/>
          <a:ext cx="4117974" cy="662030"/>
        </a:xfrm>
        <a:prstGeom prst="roundRect">
          <a:avLst>
            <a:gd name="adj" fmla="val 1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 </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unbiased evaluation of the model)</a:t>
          </a:r>
        </a:p>
      </dsp:txBody>
      <dsp:txXfrm>
        <a:off x="2927457" y="1107826"/>
        <a:ext cx="4079194" cy="623250"/>
      </dsp:txXfrm>
    </dsp:sp>
    <dsp:sp modelId="{2F0A037F-0EDF-F240-9DCF-50BAFB9D8ABE}">
      <dsp:nvSpPr>
        <dsp:cNvPr id="0" name=""/>
        <dsp:cNvSpPr/>
      </dsp:nvSpPr>
      <dsp:spPr>
        <a:xfrm rot="3161672">
          <a:off x="852471" y="1863132"/>
          <a:ext cx="685101" cy="33014"/>
        </a:xfrm>
        <a:custGeom>
          <a:avLst/>
          <a:gdLst/>
          <a:ahLst/>
          <a:cxnLst/>
          <a:rect l="0" t="0" r="0" b="0"/>
          <a:pathLst>
            <a:path>
              <a:moveTo>
                <a:pt x="0" y="16507"/>
              </a:moveTo>
              <a:lnTo>
                <a:pt x="685101"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1177894" y="1862512"/>
        <a:ext cx="34255" cy="34255"/>
      </dsp:txXfrm>
    </dsp:sp>
    <dsp:sp modelId="{F61BAB0C-9567-B741-A16D-4EF18644C03D}">
      <dsp:nvSpPr>
        <dsp:cNvPr id="0" name=""/>
        <dsp:cNvSpPr/>
      </dsp:nvSpPr>
      <dsp:spPr>
        <a:xfrm>
          <a:off x="1402630" y="1857979"/>
          <a:ext cx="1090221" cy="588262"/>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dsp:txBody>
      <dsp:txXfrm>
        <a:off x="1419860" y="1875209"/>
        <a:ext cx="1055761" cy="553802"/>
      </dsp:txXfrm>
    </dsp:sp>
    <dsp:sp modelId="{108BE081-35A7-6345-A4E2-6D55ADC81454}">
      <dsp:nvSpPr>
        <dsp:cNvPr id="0" name=""/>
        <dsp:cNvSpPr/>
      </dsp:nvSpPr>
      <dsp:spPr>
        <a:xfrm>
          <a:off x="2492851" y="2135603"/>
          <a:ext cx="415215" cy="33014"/>
        </a:xfrm>
        <a:custGeom>
          <a:avLst/>
          <a:gdLst/>
          <a:ahLst/>
          <a:cxnLst/>
          <a:rect l="0" t="0" r="0" b="0"/>
          <a:pathLst>
            <a:path>
              <a:moveTo>
                <a:pt x="0" y="16507"/>
              </a:moveTo>
              <a:lnTo>
                <a:pt x="415215" y="16507"/>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b="1" kern="1200">
            <a:solidFill>
              <a:schemeClr val="bg1"/>
            </a:solidFill>
          </a:endParaRPr>
        </a:p>
      </dsp:txBody>
      <dsp:txXfrm>
        <a:off x="2690079" y="2141730"/>
        <a:ext cx="20760" cy="20760"/>
      </dsp:txXfrm>
    </dsp:sp>
    <dsp:sp modelId="{799A6A3F-6C49-B14C-9014-D2E4F5533FB7}">
      <dsp:nvSpPr>
        <dsp:cNvPr id="0" name=""/>
        <dsp:cNvSpPr/>
      </dsp:nvSpPr>
      <dsp:spPr>
        <a:xfrm>
          <a:off x="2908067" y="1828320"/>
          <a:ext cx="4117974" cy="647580"/>
        </a:xfrm>
        <a:prstGeom prst="roundRect">
          <a:avLst>
            <a:gd name="adj" fmla="val 1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(used for final evaluation of the model)</a:t>
          </a:r>
        </a:p>
      </dsp:txBody>
      <dsp:txXfrm>
        <a:off x="2927034" y="1847287"/>
        <a:ext cx="4080040" cy="60964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3:01.567"/>
    </inkml:context>
    <inkml:brush xml:id="br0">
      <inkml:brushProperty name="width" value="0.07056" units="cm"/>
      <inkml:brushProperty name="height" value="0.07056" units="cm"/>
      <inkml:brushProperty name="color" value="#FF9900"/>
    </inkml:brush>
  </inkml:definitions>
  <inkml:trace contextRef="#ctx0" brushRef="#br0">457 7764 24575,'29'0'0,"0"0"0,8 0 0,5 0 0,6 0 0,8 0 0,-3 0 0,0 0 0,-3-7 0,-11 3 0,3-3 0,-19 1 0,0 6 0,-8-3 0,-1 1 0,3-1 0,-3-3 0,0 0 0,3 0 0,-3 1 0,1 2 0,-2-5 0,-2 5 0,-3-3 0,2 1 0,1 2 0,1-5 0,8-1 0,-5-5 0,13 3 0,-8-3 0,16-4 0,-12 7 0,13-11 0,-12 14 0,11-11 0,-9 8 0,13-9 0,-13 7 0,13-7 0,-17 9 0,12-5 0,-12 4 0,3-2 0,3-6 0,-12 10 0,11-10 0,-15 11 0,4-6 0,-6 4 0,3-3 0,-2 4 0,2-3 0,-3 4 0,-1-1 0,-1 1 0,4-4 0,-4 4 0,3-3 0,1-1 0,-6 1 0,14-8 0,-14 6 0,8 2 0,-7 1 0,-3 3 0,6-6 0,-8 3 0,11-6 0,-10 5 0,7 0 0,-3-1 0,-2 4 0,0-7 0,1 4 0,-6-4 0,9 1 0,-6-6 0,2 3 0,-1 0 0,-5 2 0,3 4 0,-1-4 0,-1 4 0,2-5 0,-3 6 0,0-6 0,0 6 0,0-6 0,0 5 0,0 1 0,0-2 0,-3-1 0,-2-1 0,-1 2 0,-2 0 0,2 4 0,-2-5 0,2 3 0,-1 3 0,1-5 0,-5 1 0,1-6 0,-4 3 0,3 1 0,3 6 0,-3-5 0,3 4 0,-1-2 0,-1 3 0,-2-3 0,1 4 0,-1-4 0,2 3 0,4 3 0,-4-5 0,5 6 0,-6-5 0,6 5 0,-5-3 0,2 1 0,-1 3 0,2-1 0,2 1 0,0-2 0,0 0 0,0 0 0,-3-2 0,0 1 0,-3-2 0,3 3 0,-2-3 0,2 2 0,-6-2 0,5 3 0,-7-3 0,7 2 0,-4-5 0,2 3 0,3 2 0,-3-2 0,0 5 0,2-2 0,-4-3 0,2 2 0,2-2 0,-7 3 0,10 2 0,-7-5 0,7 5 0,-4-5 0,4 5 0,-1-1 0,-4 1 0,5-2 0,-5-1 0,4 1 0,1 2 0,-1-1 0,2 1 0,0-2 0,-3 0 0,0 0 0,-3 2 0,3-2 0,1 4 0,-1-6 0,2 6 0,-1-4 0,2 3 0,-3 2 0,3-5 0,-3 5 0,-2-5 0,3 4 0,-3-1 0,5 2 0,-3-5 0,3 4 0,-3-4 0,3 5 0,-2 0 0,-2 0 0,1 0 0,-2-3 0,2 3 0,0-3 0,-5 3 0,6 0 0,-3 0 0,-4-2 0,1 1 0,-7-4 0,5 4 0,-1-2 0,1 3 0,1 0 0,-3 0 0,8 0 0,-7 0 0,10 0 0,-7 0 0,4 0 0,1 0 0,1 0 0,2 0 0,-6 0 0,5 0 0,-10 0 0,9 3 0,-6 0 0,8 1 0,-5-1 0,4 2 0,-2-3 0,1 4 0,-1-1 0,0 0 0,-6 6 0,7-2 0,-4 3 0,8-5 0,-1 0 0,-2 2 0,0-1 0,-2 5 0,3-4 0,-3 4 0,2 1 0,-2 0 0,5 1 0,-2-2 0,4-5 0,-1 2 0,-3-1 0,4 1 0,-6-2 0,6 2 0,-1-1 0,2-1 0,-3 5 0,0-4 0,0 4 0,1-2 0,2 3 0,0-6 0,-5 8 0,3-9 0,-3 6 0,2 1 0,3-2 0,-3 5 0,3-9 0,0 2 0,0-2 0,0 1 0,0-2 0,0-2 0,0 2 0,0-1 0,0 4 0,0-2 0,0 0 0,0 2 0,0-2 0,0 3 0,0-3 0,0 2 0,-3-2 0,3 1 0,-3 1 0,3-5 0,0 5 0,0-2 0,-2 0 0,2 0 0,-3-3 0,1 5 0,-1-4 0,0 5 0,1-1 0,-1-1 0,3 8 0,-5-8 0,5 1 0,-3-3 0,1-1 0,2 2 0,-7-1 0,3-1 0,-3 1 0,2-2 0,-3 2 0,0 1 0,0 1 0,0-4 0,3-1 0,0-3 0,-2 3 0,1-3 0,-2 1 0,4-2 0,-4 5 0,0-4 0,0 4 0,0-5 0,0 0 0,3 0 0,-3 0 0,-2 0 0,3 0 0,-3 0 0,5 0 0,-3 0 0,3-2 0,-5-1 0,-1-3 0,2 1 0,-4-3 0,4 2 0,1-1 0,-2-1 0,2 0 0,0 0 0,-2-3 0,1 3 0,-1-2 0,1 1 0,-1-1 0,-12-43 0,0-8 0,7 23 0,-8-22 0,5 5 0,18 42 0,0 7 0,0-10 0,0 10 0,0-7 0,0 4 0,0-1 0,0 1 0,0-1 0,0 5 0,0-3 0,3 1 0,-1 1 0,4-4 0,-1 4 0,-2-4 0,-1 4 0,0-1 0,-2 2 0,3-6 0,1 2 0,0-7 0,4 4 0,-5-1 0,2 4 0,-5 2 0,7-1 0,-6 3 0,6-3 0,-4 3 0,2-2 0,-2 1 0,4-4 0,-4 4 0,5-1 0,-3-1 0,0 0 0,0 0 0,0 0 0,0 3 0,0 0 0,0 0 0,2 0 0,-1 0 0,1 0 0,-2 0 0,0 0 0,3 0 0,0-3 0,5 2 0,-1-2 0,1 3 0,-2-3 0,0 2 0,-3-2 0,2 3 0,-4 2 0,4-4 0,-5 3 0,8-4 0,-7 3 0,10-3 0,-9 5 0,3-5 0,0 5 0,-1-2 0,2 2 0,-1-5 0,-1 7 0,-1-6 0,5 4 0,-7 0 0,10-2 0,-7 2 0,2-2 0,-1-1 0,-5 3 0,3-1 0,-3 3 0,5-4 0,-1 0 0,5-1 0,-6 0 0,-1 2 0,1 1 0,-3 0 0,5-4 0,-4 3 0,1-3 0,-2 4 0,3-2 0,3 0 0,-2-1 0,1-2 0,-5 3 0,0 0 0,5-3 0,-4 2 0,5-2 0,-4 3 0,-1 0 0,1 0 0,-4-5 0,1 3 0,2-6 0,-1 8 0,3-3 0,-3 3 0,2-2 0,-1 1 0,1-4 0,-2 4 0,3-4 0,-5 4 0,4-1 0,-4-1 0,2 0 0,-2 0 0,4-2 0,-3 4 0,1-4 0,-1 4 0,-3-1 0,3-1 0,-1 0 0,3 0 0,-1-2 0,0 4 0,-2-1 0,1 2 0,-1-6 0,2 5 0,1-7 0,-4 5 0,3-1 0,-2-4 0,2 4 0,0-2 0,-2 1 0,2 2 0,-4 0 0,1-2 0,-2 4 0,2-2 0,-1 3 0,1-2 0,-2 1 0,2-4 0,-1 5 0,1-6 0,1 3 0,-1 0 0,1 0 0,-1 3 0,-2 1 0,0-4 0,0 0 0,3 0 0,-3 0 0,2-2 0,-2 1 0,3-5 0,-3 6 0,3-2 0,-3 1 0,2-1 0,-1 1 0,1-1 0,0 2 0,1 0 0,0-2 0,2 1 0,-2-1 0,0 1 0,-1 2 0,-2-1 0,2 0 0,1-3 0,2 3 0,1-2 0,-1-1 0,0-1 0,7-5 0,-5 6 0,10-7 0,-11 9 0,5-5 0,-3 6 0,0-3 0,0 3 0,2-2 0,2-2 0,0 3 0,2-2 0,3 5 0,-5-2 0,8 1 0,-11 0 0,10 1 0,-6-2 0,4 1 0,-3-1 0,0 5 0,-3-2 0,3 5 0,-4-8 0,-1 5 0,1-5 0,-2 3 0,2-3 0,-1 5 0,-2-4 0,0 4 0,5-3 0,-4 3 0,5-4 0,-5 3 0,3-4 0,3 3 0,-5 0 0,4-3 0,-5 2 0,0-2 0,2 0 0,-2 0 0,0 0 0,0 0 0,-3 4 0,-3-1 0,0 0 0,3-3 0,-1 2 0,1-1 0,-1 2 0,-3-3 0,1 3 0,-2-3 0,3-2 0,-3 3 0,3-3 0,-3 5 0,0-3 0,0 3 0,0-3 0,0-2 0,0 3 0,0-3 0,0 5 0,0-3 0,0 3 0,0-3 0,0 3 0,0-2 0,0 1 0,0-1 0,0 2 0,0-3 0,0 2 0,0-1 0,0-4 0,0 5 0,-2-4 0,1 5 0,-4-6 0,2 5 0,0-5 0,-2 1 0,5 3 0,-5-3 0,4 2 0,-1 3 0,0-3 0,1-2 0,-1 1 0,-3-8 0,2 8 0,-3-4 0,4 2 0,-1 2 0,0-7 0,0 10 0,-4-7 0,4 7 0,-3-2 0,2 4 0,1-1 0,-4-1 0,-2 1 0,1 2 0,-5-4 0,7 3 0,-7-2 0,2 2 0,-4 0 0,-2-1 0,2-1 0,2 0 0,-1 3 0,5 1 0,-2 2 0,1 0 0,4 0 0,-10-3 0,9 3 0,-3-3 0,-1 3 0,2 0 0,-2-2 0,1 1 0,4-1 0,-4 2 0,2 0 0,0 0 0,0 0 0,3 0 0,-2 0 0,-1 0 0,-1 0 0,-1 0 0,5 0 0,-3 0 0,3 0 0,-2 2 0,-35 33 0,-5 8 0,19-19 0,-21 18 0,10-5 0,36-32 0,1 0 0,2 0 0,-2 2 0,-1 1 0,-2 0 0,-1 0 0,4 2 0,-1-4 0,1 5 0,-1-4 0,0-1 0,-4 4 0,6-2 0,-6 0 0,6 0 0,-1-3 0,2 2 0,-2-1 0,1 1 0,-1-2 0,2 2 0,-2-1 0,2 1 0,-3-2 0,3 3 0,0-3 0,0 3 0,0-3 0,0 2 0,0-1 0,0 1 0,0-2 0,0 5 0,0-3 0,0 3 0,0-2 0,0 0 0,0 0 0,0 2 0,0-5 0,2 3 0,-1-3 0,1 2 0,1 1 0,-1 0 0,4 5 0,-3-6 0,-1 3 0,1-2 0,-3-3 0,3 3 0,-3-4 0,2 7 0,-1-5 0,1 5 0,-2-4 0,0-1 0,5 4 0,-4-2 0,4 0 0,-5-1 0,0-2 0,0 3 0,-2 0 0,-1 0 0,0 2 0,-2-4 0,3 1 0,-3-2 0,-3 0 0,2 2 0,-1-3 0,2 3 0,0-6 0,0 1 0,-6 0 0,5-1 0,-10 4 0,9-4 0,-3 1 0,5-2 0,0 0 0,-3 0 0,3 0 0,-3 0 0,1 0 0,-4 5 0,-1-3 0,-2 3 0,4-3 0,1-1 0,-4 1 0,4-2 0,-2 0 0,1 0 0,2 0 0,-3 0 0,3 0 0,-5 0 0,6 0 0,-9 0 0,10 0 0,-4 0 0,5 0 0,-3 0 0,3 0 0,-3 0 0,3-2 0,-3 1 0,0-3 0,0 1 0,-8-3 0,6-2 0,-5 4 0,8-3 0,2 5 0,0-3 0,-5-1 0,3-1 0,-4 1 0,6-7 0,-6 0 0,6 1 0,-6-1 0,11 2 0,-5 2 0,5-2 0,-7 4 0,5 1 0,-5-4 0,7 4 0,-5-4 0,2 2 0,0 0 0,-4-2 0,5 1 0,-5-4 0,4 1 0,0-5 0,-2 3 0,-1-7 0,2 3 0,-7-6 0,9 9 0,-6-8 0,5 7 0,-3-4 0,2 5 0,-1-2 0,4 6 0,-1-6 0,2 8 0,-3-4 0,3 5 0,-3 0 0,3 0 0,-2 1 0,1 1 0,-6-4 0,6 2 0,-4 0 0,3 0 0,1 3 0,-1-3 0,0 3 0,2-3 0,-3-2 0,1 1 0,-4-11 0,2 10 0,-2-6 0,6 5 0,-2-7 0,1 3 0,-2-5 0,3 2 0,-2 3 0,1-5 0,-1 8 0,-1-2 0,3 4 0,-3-1 0,3 0 0,-2 3 0,-1 0 0,1 3 0,-1-2 0,1 1 0,-1-4 0,-2-1 0,-1-1 0,1 1 0,0 1 0,2 5 0,-2-3 0,5 0 0,-5 0 0,2-3 0,-2 1 0,-1 1 0,3 2 0,-1-4 0,1 5 0,0-10 0,0 10 0,1-5 0,-1 6 0,-2 0 0,3 0 0,-3-2 0,2-1 0,0-1 0,1 2 0,-3-1 0,1-3 0,-1 2 0,0-1 0,4 2 0,-3 3 0,3-3 0,-3 0 0,1 0 0,-3 0 0,1 1 0,0-4 0,-3-1 0,2 0 0,-2-1 0,3 8 0,-3-6 0,5 6 0,-5-5 0,5 2 0,0-1 0,-1 2 0,-2-4 0,0 2 0,-2-2 0,2-5 0,-1 6 0,0-7 0,0 6 0,1-2 0,3 1 0,-5-5 0,7 6 0,-7-3 0,5 3 0,-2-2 0,2 1 0,-5-5 0,4 6 0,-2-6 0,2 6 0,3-9 0,-4 7 0,5-10 0,-5 13 0,2-6 0,-2 5 0,-1-4 0,3 1 0,-3-6 0,0 5 0,0-6 0,-3 0 0,6 0 0,0-4 0,0-3 0,3 5 0,-9-8 0,7 8 0,-7-9 0,9 7 0,-6-4 0,5 1 0,-4 8 0,5-7 0,-3 9 0,-2-4 0,4 7 0,-4-1 0,5 4 0,-3-2 0,3-3 0,-3 6 0,3-6 0,0 5 0,0-8 0,0 8 0,0-11 0,0 8 0,0-6 0,0 0 0,0 3 0,0-3 0,0-3 0,0 1 0,3-9 0,0 7 0,7-7 0,0 6 0,2-3 0,-2 8 0,5-7 0,-8 6 0,11-7 0,-7 4 0,4-1 0,-3 5 0,6-9 0,-7 7 0,6-4 0,-8 7 0,2 5 0,-2 1 0,1 1 0,-1 1 0,2-5 0,0 6 0,-3 0 0,9-6 0,-7 7 0,16-19 0,-10 9 0,4-4 0,2-4 0,-5 7 0,22-24 0,-16 11 0,12-8 0,-15 12 0,0 4 0,0-4 0,-1 3 0,1-2 0,0-1 0,0 0 0,-1 4 0,0 1 0,0 3 0,-3-4 0,0 3 0,2-6 0,-4 11 0,7-8 0,-5 1 0,4 1 0,-4-3 0,2 4 0,-4-2 0,0 6 0,5-5 0,-9 8 0,7-2 0,-4-3 0,5-3 0,-4 6 0,3-11 0,-5 16 0,-2-5 0,7-3 0,-8 9 0,4-9 0,5-1 0,-10 8 0,13-14 0,-11 15 0,0-5 0,3 0 0,-8 4 0,13-8 0,-11 6 0,8-8 0,-3 5 0,1-6 0,6 2 0,-3-4 0,14-5 0,1-8 0,7 6 0,-2 0 0,-13 17 0,6-8 0,-2 4 0,5-7 0,12-5 0,-12 5 0,7-8 0,-7 8 0,0-4 0,-5 5 0,-1 1 0,-3-1 0,0 4 0,-1 1 0,-4 4 0,-2 0 0,-2 3 0,-3 1 0,0 3 0,-3-3 0,3 3 0,-3-6 0,9-4 0,-7 8 0,10-10 0,-11 14 0,5-5 0,0 0 0,-4 2 0,4-5 0,-3 2 0,-1 3 0,7-5 0,-8 8 0,9-12 0,-9 11 0,6-14 0,-7 14 0,1-4 0,-1 7 0,-4 2 0,7-6 0,-4 4 0,1-4 0,-5 8 0,-3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7T14:24:25.087"/>
    </inkml:context>
    <inkml:brush xml:id="br0">
      <inkml:brushProperty name="width" value="0.1" units="cm"/>
      <inkml:brushProperty name="height" value="0.6" units="cm"/>
      <inkml:brushProperty name="color" value="#849398"/>
      <inkml:brushProperty name="inkEffects" value="pencil"/>
    </inkml:brush>
  </inkml:definitions>
  <inkml:trace contextRef="#ctx0" brushRef="#br0">1 0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7/13/21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github.com/d2l-ai/d2l-en" TargetMode="External"/><Relationship Id="rId3" Type="http://schemas.openxmlformats.org/officeDocument/2006/relationships/hyperlink" Target="https://jupyter.org/" TargetMode="External"/><Relationship Id="rId7" Type="http://schemas.openxmlformats.org/officeDocument/2006/relationships/hyperlink" Target="https://d2l.ai/"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d2l.ai/chapter_appendix-tools-for-deep-learning/sagemaker.html" TargetMode="External"/><Relationship Id="rId5" Type="http://schemas.openxmlformats.org/officeDocument/2006/relationships/hyperlink" Target="https://d2l.ai/chapter_appendix-tools-for-deep-learning/aws.html" TargetMode="External"/><Relationship Id="rId4" Type="http://schemas.openxmlformats.org/officeDocument/2006/relationships/hyperlink" Target="https://d2l.ai/chapter_installation/index.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localhost:8888/notebooks/Notebooks/MLA-GML-Week1_KarateClub.ipynb"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Graph Machine Learning course</a:t>
            </a:r>
          </a:p>
          <a:p>
            <a:r>
              <a:rPr lang="en-US" sz="2400" kern="1200" dirty="0">
                <a:solidFill>
                  <a:schemeClr val="tx1"/>
                </a:solidFill>
                <a:effectLst/>
                <a:latin typeface="Amazon Ember Light" panose="020B0403020204020204" pitchFamily="34" charset="0"/>
                <a:ea typeface="+mn-ea"/>
                <a:cs typeface="+mn-cs"/>
              </a:rPr>
              <a:t>Day 1</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42479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57053EF-073C-1A41-A8B6-D91333543B1A}"/>
              </a:ext>
            </a:extLst>
          </p:cNvPr>
          <p:cNvSpPr>
            <a:spLocks noGrp="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57053EF-073C-1A41-A8B6-D91333543B1A}"/>
              </a:ext>
            </a:extLst>
          </p:cNvPr>
          <p:cNvSpPr>
            <a:spLocks noGrp="1"/>
          </p:cNvSpPr>
          <p:nvPr>
            <p:ph type="body" idx="1"/>
          </p:nvPr>
        </p:nvSpPr>
        <p:spPr/>
        <p:txBody>
          <a:bodyPr/>
          <a:lstStyle/>
          <a:p>
            <a:pPr marL="342900" indent="-342900" fontAlgn="base">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Social Nets</a:t>
            </a:r>
          </a:p>
          <a:p>
            <a:pPr marL="800100" lvl="1" indent="-342900" fontAlgn="base">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Who to follow?</a:t>
            </a:r>
          </a:p>
          <a:p>
            <a:pPr marL="800100" lvl="1" indent="-342900" fontAlgn="base">
              <a:buFont typeface="Arial" panose="020B0604020202020204" pitchFamily="34" charset="0"/>
              <a:buChar char="•"/>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Suggested Friends?</a:t>
            </a:r>
            <a:endParaRPr lang="en-US"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extLst>
      <p:ext uri="{BB962C8B-B14F-4D97-AF65-F5344CB8AC3E}">
        <p14:creationId xmlns:p14="http://schemas.microsoft.com/office/powerpoint/2010/main" val="397143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2BCD114-A969-2C46-8120-A791530FEB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If the graph contains only undirected edges then A will be a symmetric matrix, but if the graph is directed (i.e., edge direction matters) then A will not necessarily be symmetric.</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84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33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F48076A-C316-AB4C-AE36-0848ACB53B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Some graphs can also have weighted edges, where the entries in the adjacency matrix are arbitrary real-values rather than {0,1}. For instance, a weighted edge in a protein-protein interaction graph might indicated the strength of the association between two proteins.</a:t>
            </a:r>
            <a:endParaRPr lang="en-I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course provides a fundamental understanding of Machine Learning, in particular working with Graph Data.</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a:t>
            </a:fld>
            <a:endParaRPr lang="en-US"/>
          </a:p>
        </p:txBody>
      </p:sp>
    </p:spTree>
    <p:extLst>
      <p:ext uri="{BB962C8B-B14F-4D97-AF65-F5344CB8AC3E}">
        <p14:creationId xmlns:p14="http://schemas.microsoft.com/office/powerpoint/2010/main" val="3347974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62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right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you must have heard the buzzwords DS/ML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see what DS is and where and how ML fits in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22</a:t>
            </a:fld>
            <a:endParaRPr lang="en-US" dirty="0"/>
          </a:p>
        </p:txBody>
      </p:sp>
    </p:spTree>
    <p:extLst>
      <p:ext uri="{BB962C8B-B14F-4D97-AF65-F5344CB8AC3E}">
        <p14:creationId xmlns:p14="http://schemas.microsoft.com/office/powerpoint/2010/main" val="529530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kern="1200" dirty="0">
                <a:solidFill>
                  <a:schemeClr val="tx1"/>
                </a:solidFill>
                <a:effectLst/>
                <a:latin typeface="Amazon Ember Light" panose="020B0403020204020204" pitchFamily="34" charset="0"/>
                <a:ea typeface="+mn-ea"/>
                <a:cs typeface="+mn-cs"/>
              </a:rPr>
              <a:t>What is Machine Learning?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Arthur Samuel, an American computer scientist, </a:t>
            </a:r>
            <a:r>
              <a:rPr lang="en-US" sz="1200" kern="1200" dirty="0" err="1">
                <a:solidFill>
                  <a:schemeClr val="tx1"/>
                </a:solidFill>
                <a:effectLst/>
                <a:latin typeface="Amazon Ember Light" panose="020B0403020204020204" pitchFamily="34" charset="0"/>
                <a:ea typeface="+mn-ea"/>
                <a:cs typeface="+mn-cs"/>
              </a:rPr>
              <a:t>IBMer</a:t>
            </a:r>
            <a:r>
              <a:rPr lang="en-US" sz="1200" kern="1200" dirty="0">
                <a:solidFill>
                  <a:schemeClr val="tx1"/>
                </a:solidFill>
                <a:effectLst/>
                <a:latin typeface="Amazon Ember Light" panose="020B0403020204020204" pitchFamily="34" charset="0"/>
                <a:ea typeface="+mn-ea"/>
                <a:cs typeface="+mn-cs"/>
              </a:rPr>
              <a:t> and pioneer of the field of AI, coined the term in 1959 by stating that </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other words, ML is teaching a machine to do a task, </a:t>
            </a:r>
          </a:p>
          <a:p>
            <a:pPr fontAlgn="base"/>
            <a:r>
              <a:rPr lang="en-US" sz="1200" b="0" i="0" kern="1200" dirty="0">
                <a:solidFill>
                  <a:schemeClr val="tx1"/>
                </a:solidFill>
                <a:effectLst/>
                <a:latin typeface="+mn-lt"/>
                <a:ea typeface="+mn-ea"/>
                <a:cs typeface="+mn-cs"/>
              </a:rPr>
              <a:t>though algorithms that can learn from data without relying on rules-based programming.</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That sounds very similar to classical programming</a:t>
            </a:r>
          </a:p>
          <a:p>
            <a:pPr fontAlgn="base"/>
            <a:r>
              <a:rPr lang="en-US" sz="1200" kern="1200" dirty="0">
                <a:solidFill>
                  <a:schemeClr val="tx1"/>
                </a:solidFill>
                <a:effectLst/>
                <a:latin typeface="Amazon Ember Light" panose="020B0403020204020204" pitchFamily="34" charset="0"/>
                <a:ea typeface="+mn-ea"/>
                <a:cs typeface="+mn-cs"/>
              </a:rPr>
              <a:t>the key difference is that in programming, you need to provide an exact recipe (code)</a:t>
            </a:r>
          </a:p>
          <a:p>
            <a:pPr fontAlgn="base"/>
            <a:r>
              <a:rPr lang="en-US" sz="1200" kern="1200" dirty="0">
                <a:solidFill>
                  <a:schemeClr val="tx1"/>
                </a:solidFill>
                <a:effectLst/>
                <a:latin typeface="Amazon Ember Light" panose="020B0403020204020204" pitchFamily="34" charset="0"/>
                <a:ea typeface="+mn-ea"/>
                <a:cs typeface="+mn-cs"/>
              </a:rPr>
              <a:t>that tells the machine what rules to apply to solve a problem and provide answers.</a:t>
            </a:r>
          </a:p>
          <a:p>
            <a:pPr fontAlgn="base"/>
            <a:endParaRPr lang="en-US" sz="1200" kern="1200" dirty="0">
              <a:solidFill>
                <a:schemeClr val="tx1"/>
              </a:solidFill>
              <a:effectLst/>
              <a:latin typeface="Amazon Ember Light" panose="020B0403020204020204" pitchFamily="34" charset="0"/>
              <a:ea typeface="+mn-ea"/>
              <a:cs typeface="+mn-cs"/>
            </a:endParaRPr>
          </a:p>
          <a:p>
            <a:pPr fontAlgn="base"/>
            <a:r>
              <a:rPr lang="en-US" sz="1200" kern="1200" dirty="0">
                <a:solidFill>
                  <a:schemeClr val="tx1"/>
                </a:solidFill>
                <a:effectLst/>
                <a:latin typeface="Amazon Ember Light" panose="020B0403020204020204" pitchFamily="34" charset="0"/>
                <a:ea typeface="+mn-ea"/>
                <a:cs typeface="+mn-cs"/>
              </a:rPr>
              <a:t>In ML you also provide some code (instructions, ML algorithm), </a:t>
            </a:r>
          </a:p>
          <a:p>
            <a:pPr fontAlgn="base"/>
            <a:r>
              <a:rPr lang="en-US" sz="1200" kern="1200" dirty="0">
                <a:solidFill>
                  <a:schemeClr val="tx1"/>
                </a:solidFill>
                <a:effectLst/>
                <a:latin typeface="Amazon Ember Light" panose="020B0403020204020204" pitchFamily="34" charset="0"/>
                <a:ea typeface="+mn-ea"/>
                <a:cs typeface="+mn-cs"/>
              </a:rPr>
              <a:t>but that code will tell the machine how to learn based on previous examples (historical data with - when possible - answers)</a:t>
            </a:r>
          </a:p>
          <a:p>
            <a:pPr fontAlgn="base"/>
            <a:r>
              <a:rPr lang="en-US" sz="1200" kern="1200" dirty="0">
                <a:solidFill>
                  <a:schemeClr val="tx1"/>
                </a:solidFill>
                <a:effectLst/>
                <a:latin typeface="Amazon Ember Light" panose="020B0403020204020204" pitchFamily="34" charset="0"/>
                <a:ea typeface="+mn-ea"/>
                <a:cs typeface="+mn-cs"/>
              </a:rPr>
              <a:t>this code is then used to create a ML trained model</a:t>
            </a:r>
          </a:p>
          <a:p>
            <a:pPr fontAlgn="base"/>
            <a:r>
              <a:rPr lang="en-US" sz="1200" kern="1200" dirty="0">
                <a:solidFill>
                  <a:schemeClr val="tx1"/>
                </a:solidFill>
                <a:effectLst/>
                <a:latin typeface="Amazon Ember Light" panose="020B0403020204020204" pitchFamily="34" charset="0"/>
                <a:ea typeface="+mn-ea"/>
                <a:cs typeface="+mn-cs"/>
              </a:rPr>
              <a:t>that will further be used to provide answers on new similar data</a:t>
            </a:r>
          </a:p>
          <a:p>
            <a:pPr fontAlgn="base"/>
            <a:endParaRPr lang="en-US" sz="1200" kern="1200" dirty="0">
              <a:solidFill>
                <a:schemeClr val="tx1"/>
              </a:solidFill>
              <a:effectLst/>
              <a:latin typeface="Amazon Ember Light" panose="020B0403020204020204" pitchFamily="34" charset="0"/>
              <a:ea typeface="+mn-ea"/>
              <a:cs typeface="+mn-cs"/>
            </a:endParaRPr>
          </a:p>
          <a:p>
            <a:pPr marL="0" indent="0">
              <a:lnSpc>
                <a:spcPct val="110000"/>
              </a:lnSpc>
              <a:buNone/>
            </a:pPr>
            <a:r>
              <a:rPr lang="en-US" sz="2800" b="1" dirty="0"/>
              <a:t>WHY ML? Why ML got so popular recently?</a:t>
            </a:r>
          </a:p>
          <a:p>
            <a:pPr marL="0" indent="0">
              <a:lnSpc>
                <a:spcPct val="110000"/>
              </a:lnSpc>
              <a:buNone/>
            </a:pPr>
            <a:r>
              <a:rPr lang="en-US" sz="2800" dirty="0"/>
              <a:t>Some programs/solutions to problems are difficult or impossible to write explicitly</a:t>
            </a:r>
          </a:p>
          <a:p>
            <a:pPr marL="0" indent="0">
              <a:lnSpc>
                <a:spcPct val="110000"/>
              </a:lnSpc>
              <a:buNone/>
            </a:pPr>
            <a:r>
              <a:rPr lang="en-US" sz="2800" dirty="0"/>
              <a:t>We may quite frankly not know how (task </a:t>
            </a:r>
            <a:r>
              <a:rPr lang="en-US" sz="2800" b="1" dirty="0"/>
              <a:t>too complex</a:t>
            </a:r>
            <a:r>
              <a:rPr lang="en-US" sz="2800" dirty="0"/>
              <a:t>), e.g., face recognition</a:t>
            </a:r>
          </a:p>
          <a:p>
            <a:pPr marL="0" indent="0">
              <a:lnSpc>
                <a:spcPct val="110000"/>
              </a:lnSpc>
              <a:buNone/>
            </a:pPr>
            <a:r>
              <a:rPr lang="en-US" sz="2800" b="1" dirty="0"/>
              <a:t>Or there might be too much relevant data</a:t>
            </a:r>
            <a:r>
              <a:rPr lang="en-US" sz="2800" dirty="0"/>
              <a:t> to examine, especially given recent explosion in data collection and data storage</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1304968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identified an ML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do ML? what are the steps to follow?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it all together here as ML Lifecycle, a preview of how much work is ahead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all starts identifying a Business Problem and formulate the ML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step not to taken lightly,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Albert Einstein said: “</a:t>
            </a:r>
            <a:r>
              <a:rPr lang="en-US" sz="1200" b="0" i="0" kern="1200" dirty="0">
                <a:solidFill>
                  <a:schemeClr val="tx1"/>
                </a:solidFill>
                <a:effectLst/>
                <a:latin typeface="+mn-lt"/>
                <a:ea typeface="+mn-ea"/>
                <a:cs typeface="+mn-cs"/>
              </a:rPr>
              <a:t>If I had an hour to solve a problem I'd spend 55 minutes thinking about the problem and 5 minutes thinking about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Once settled on the ML Problem, the next step is also time consuming: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Get all relevant data in one place, cleaned and processed,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ready to be used to train-tune-validate an ML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that can be deployed and used in production to produce the desired outcomes, if meets the business goals,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or can be tweaked further until meets the bar, otherwise.</a:t>
            </a:r>
            <a:endParaRPr lang="en-US" b="1"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24</a:t>
            </a:fld>
            <a:endParaRPr lang="en-US"/>
          </a:p>
        </p:txBody>
      </p:sp>
    </p:spTree>
    <p:extLst>
      <p:ext uri="{BB962C8B-B14F-4D97-AF65-F5344CB8AC3E}">
        <p14:creationId xmlns:p14="http://schemas.microsoft.com/office/powerpoint/2010/main" val="2858697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used a few terms that are very common in ML, </a:t>
            </a:r>
          </a:p>
          <a:p>
            <a:r>
              <a:rPr lang="en-US" dirty="0"/>
              <a:t>that you might have encountered in other fields of study, as math/stats/</a:t>
            </a:r>
            <a:r>
              <a:rPr lang="en-US" dirty="0" err="1"/>
              <a:t>eng.</a:t>
            </a:r>
            <a:r>
              <a:rPr lang="en-US" dirty="0"/>
              <a:t> </a:t>
            </a:r>
          </a:p>
          <a:p>
            <a:r>
              <a:rPr lang="en-US" sz="1200" b="0" i="0" kern="1200" dirty="0">
                <a:solidFill>
                  <a:schemeClr val="tx1"/>
                </a:solidFill>
                <a:effectLst/>
                <a:latin typeface="+mn-lt"/>
                <a:ea typeface="+mn-ea"/>
                <a:cs typeface="+mn-cs"/>
              </a:rPr>
              <a:t>so let’s start decoding some ML terminology.</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25</a:t>
            </a:fld>
            <a:endParaRPr lang="en-US"/>
          </a:p>
        </p:txBody>
      </p:sp>
    </p:spTree>
    <p:extLst>
      <p:ext uri="{BB962C8B-B14F-4D97-AF65-F5344CB8AC3E}">
        <p14:creationId xmlns:p14="http://schemas.microsoft.com/office/powerpoint/2010/main" val="42737225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26</a:t>
            </a:fld>
            <a:endParaRPr lang="en-US" dirty="0"/>
          </a:p>
        </p:txBody>
      </p:sp>
    </p:spTree>
    <p:extLst>
      <p:ext uri="{BB962C8B-B14F-4D97-AF65-F5344CB8AC3E}">
        <p14:creationId xmlns:p14="http://schemas.microsoft.com/office/powerpoint/2010/main" val="2807811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also look over some ML applications </a:t>
            </a:r>
          </a:p>
        </p:txBody>
      </p:sp>
      <p:sp>
        <p:nvSpPr>
          <p:cNvPr id="4" name="Slide Number Placeholder 3"/>
          <p:cNvSpPr>
            <a:spLocks noGrp="1"/>
          </p:cNvSpPr>
          <p:nvPr>
            <p:ph type="sldNum" sz="quarter" idx="5"/>
          </p:nvPr>
        </p:nvSpPr>
        <p:spPr/>
        <p:txBody>
          <a:bodyPr/>
          <a:lstStyle/>
          <a:p>
            <a:fld id="{DE9AAF13-0D66-9247-8B59-91BBBED844F7}" type="slidenum">
              <a:rPr lang="en-US" smtClean="0"/>
              <a:t>27</a:t>
            </a:fld>
            <a:endParaRPr lang="en-US"/>
          </a:p>
        </p:txBody>
      </p:sp>
    </p:spTree>
    <p:extLst>
      <p:ext uri="{BB962C8B-B14F-4D97-AF65-F5344CB8AC3E}">
        <p14:creationId xmlns:p14="http://schemas.microsoft.com/office/powerpoint/2010/main" val="264695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28</a:t>
            </a:fld>
            <a:endParaRPr lang="en-US"/>
          </a:p>
        </p:txBody>
      </p:sp>
    </p:spTree>
    <p:extLst>
      <p:ext uri="{BB962C8B-B14F-4D97-AF65-F5344CB8AC3E}">
        <p14:creationId xmlns:p14="http://schemas.microsoft.com/office/powerpoint/2010/main" val="29117810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29</a:t>
            </a:fld>
            <a:endParaRPr lang="en-US"/>
          </a:p>
        </p:txBody>
      </p:sp>
    </p:spTree>
    <p:extLst>
      <p:ext uri="{BB962C8B-B14F-4D97-AF65-F5344CB8AC3E}">
        <p14:creationId xmlns:p14="http://schemas.microsoft.com/office/powerpoint/2010/main" val="3066506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30</a:t>
            </a:fld>
            <a:endParaRPr lang="en-US"/>
          </a:p>
        </p:txBody>
      </p:sp>
    </p:spTree>
    <p:extLst>
      <p:ext uri="{BB962C8B-B14F-4D97-AF65-F5344CB8AC3E}">
        <p14:creationId xmlns:p14="http://schemas.microsoft.com/office/powerpoint/2010/main" val="229636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We mentioned this already, </a:t>
            </a:r>
          </a:p>
          <a:p>
            <a:r>
              <a:rPr lang="en-US" sz="1200" kern="1200" dirty="0">
                <a:solidFill>
                  <a:schemeClr val="tx1"/>
                </a:solidFill>
                <a:effectLst/>
                <a:latin typeface="Amazon Ember Light" panose="020B0403020204020204" pitchFamily="34" charset="0"/>
                <a:ea typeface="+mn-ea"/>
                <a:cs typeface="+mn-cs"/>
              </a:rPr>
              <a:t>since the most important thing for ML is writing code and experimenting hands-on it's important that we have a great platform for experimenting with code. </a:t>
            </a:r>
          </a:p>
          <a:p>
            <a:r>
              <a:rPr lang="en-US" sz="1200" u="sng" kern="1200" dirty="0">
                <a:solidFill>
                  <a:schemeClr val="tx1"/>
                </a:solidFill>
                <a:effectLst/>
                <a:latin typeface="Amazon Ember Light" panose="020B0403020204020204" pitchFamily="34" charset="0"/>
                <a:ea typeface="+mn-ea"/>
                <a:cs typeface="+mn-cs"/>
                <a:hlinkClick r:id="rId3"/>
              </a:rPr>
              <a:t>Jupyter Notebook</a:t>
            </a:r>
            <a:r>
              <a:rPr lang="en-US" sz="1200" kern="1200" dirty="0">
                <a:solidFill>
                  <a:schemeClr val="tx1"/>
                </a:solidFill>
                <a:effectLst/>
                <a:latin typeface="Amazon Ember Light" panose="020B0403020204020204" pitchFamily="34" charset="0"/>
                <a:ea typeface="+mn-ea"/>
                <a:cs typeface="+mn-cs"/>
              </a:rPr>
              <a:t> is the most popular tool for doing DS/ML in Python</a:t>
            </a:r>
          </a:p>
          <a:p>
            <a:r>
              <a:rPr lang="en-US" sz="1200" kern="1200" dirty="0">
                <a:solidFill>
                  <a:schemeClr val="tx1"/>
                </a:solidFill>
                <a:effectLst/>
                <a:latin typeface="Amazon Ember Light" panose="020B0403020204020204" pitchFamily="34" charset="0"/>
                <a:ea typeface="+mn-ea"/>
                <a:cs typeface="+mn-cs"/>
              </a:rPr>
              <a:t>This is what we will be using throughout this class.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We can only cover so much in this accelerated dive into ML,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Check out at d2l.ai the </a:t>
            </a:r>
            <a:r>
              <a:rPr lang="en-US" sz="1200" b="0" i="0" u="none" strike="noStrike" kern="1200" dirty="0">
                <a:solidFill>
                  <a:schemeClr val="tx1"/>
                </a:solidFill>
                <a:effectLst/>
                <a:latin typeface="+mn-lt"/>
                <a:ea typeface="+mn-ea"/>
                <a:cs typeface="+mn-cs"/>
              </a:rPr>
              <a:t>open-source (text)book, </a:t>
            </a:r>
            <a:r>
              <a:rPr lang="en-US" sz="1200" b="0" i="1" u="none" strike="noStrike" kern="1200" dirty="0">
                <a:solidFill>
                  <a:schemeClr val="tx1"/>
                </a:solidFill>
                <a:effectLst/>
                <a:latin typeface="+mn-lt"/>
                <a:ea typeface="+mn-ea"/>
                <a:cs typeface="+mn-cs"/>
              </a:rPr>
              <a:t>Dive into Deep Learning</a:t>
            </a:r>
            <a:r>
              <a:rPr lang="en-US" sz="1200" b="0" i="0" u="none" strike="noStrike" kern="1200" dirty="0">
                <a:solidFill>
                  <a:schemeClr val="tx1"/>
                </a:solidFill>
                <a:effectLst/>
                <a:latin typeface="+mn-lt"/>
                <a:ea typeface="+mn-ea"/>
                <a:cs typeface="+mn-cs"/>
              </a:rPr>
              <a:t> (D2L),</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Amazonians’ attempt to make deep learning approachable with </a:t>
            </a:r>
            <a:r>
              <a:rPr lang="en-US" sz="1200" b="0" i="0" u="none" strike="noStrike" kern="1200" dirty="0" err="1">
                <a:solidFill>
                  <a:schemeClr val="tx1"/>
                </a:solidFill>
                <a:effectLst/>
                <a:latin typeface="+mn-lt"/>
                <a:ea typeface="+mn-ea"/>
                <a:cs typeface="+mn-cs"/>
              </a:rPr>
              <a:t>Jupyter</a:t>
            </a:r>
            <a:r>
              <a:rPr lang="en-US" sz="1200" b="0" i="0" u="none" strike="noStrike" kern="1200" dirty="0">
                <a:solidFill>
                  <a:schemeClr val="tx1"/>
                </a:solidFill>
                <a:effectLst/>
                <a:latin typeface="+mn-lt"/>
                <a:ea typeface="+mn-ea"/>
                <a:cs typeface="+mn-cs"/>
              </a:rPr>
              <a:t> notebooks.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a:t>
            </a:r>
            <a:r>
              <a:rPr lang="en-US" sz="1200" kern="1200" dirty="0">
                <a:solidFill>
                  <a:schemeClr val="tx1"/>
                </a:solidFill>
                <a:effectLst/>
                <a:latin typeface="Amazon Ember Light" panose="020B0403020204020204" pitchFamily="34" charset="0"/>
                <a:ea typeface="+mn-ea"/>
                <a:cs typeface="+mn-cs"/>
              </a:rPr>
              <a:t>learn more about ML models, in particular DL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can run every section </a:t>
            </a:r>
            <a:r>
              <a:rPr lang="en-US" sz="1200" b="0" i="0" u="sng" kern="1200" dirty="0">
                <a:solidFill>
                  <a:schemeClr val="tx1"/>
                </a:solidFill>
                <a:effectLst/>
                <a:latin typeface="+mn-lt"/>
                <a:ea typeface="+mn-ea"/>
                <a:cs typeface="+mn-cs"/>
                <a:hlinkClick r:id="rId4"/>
              </a:rPr>
              <a:t>locally</a:t>
            </a:r>
            <a:r>
              <a:rPr lang="en-US" sz="1200" b="0" i="0" u="none" strike="noStrike"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5" tooltip="https://d2l.ai/chapter_appendix-tools-for-deep-learning/aws.html"/>
              </a:rPr>
              <a:t>on EC2</a:t>
            </a:r>
            <a:r>
              <a:rPr lang="en-US" sz="1200" b="0" i="0" u="none" strike="noStrike" kern="1200" dirty="0">
                <a:solidFill>
                  <a:schemeClr val="tx1"/>
                </a:solidFill>
                <a:effectLst/>
                <a:latin typeface="+mn-lt"/>
                <a:ea typeface="+mn-ea"/>
                <a:cs typeface="+mn-cs"/>
              </a:rPr>
              <a:t>, or </a:t>
            </a:r>
            <a:r>
              <a:rPr lang="en-US" sz="1200" b="0" i="0" u="sng" kern="1200" dirty="0">
                <a:solidFill>
                  <a:schemeClr val="tx1"/>
                </a:solidFill>
                <a:effectLst/>
                <a:latin typeface="+mn-lt"/>
                <a:ea typeface="+mn-ea"/>
                <a:cs typeface="+mn-cs"/>
                <a:hlinkClick r:id="rId6"/>
              </a:rPr>
              <a:t>on SageMaker</a:t>
            </a:r>
            <a:r>
              <a:rPr lang="en-US" sz="1200" b="0" i="0" u="none" strike="noStrike" kern="1200" dirty="0">
                <a:solidFill>
                  <a:schemeClr val="tx1"/>
                </a:solidFill>
                <a:effectLst/>
                <a:latin typeface="+mn-lt"/>
                <a:ea typeface="+mn-ea"/>
                <a:cs typeface="+mn-cs"/>
              </a:rPr>
              <a:t>.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of now, D2L has been used for teaching by MLU and 140+ universities from 35 countries.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Check out </a:t>
            </a:r>
            <a:r>
              <a:rPr lang="en-US" sz="1200" b="0" i="0" u="sng" kern="1200" dirty="0">
                <a:solidFill>
                  <a:schemeClr val="tx1"/>
                </a:solidFill>
                <a:effectLst/>
                <a:latin typeface="+mn-lt"/>
                <a:ea typeface="+mn-ea"/>
                <a:cs typeface="+mn-cs"/>
                <a:hlinkClick r:id="rId7"/>
              </a:rPr>
              <a:t>D2L.ai</a:t>
            </a:r>
            <a:r>
              <a:rPr lang="en-US" sz="1200" b="0" i="0" u="none" strike="noStrike" kern="1200" dirty="0">
                <a:solidFill>
                  <a:schemeClr val="tx1"/>
                </a:solidFill>
                <a:effectLst/>
                <a:latin typeface="+mn-lt"/>
                <a:ea typeface="+mn-ea"/>
                <a:cs typeface="+mn-cs"/>
              </a:rPr>
              <a:t> and star (★) the GitHub repository: </a:t>
            </a:r>
            <a:r>
              <a:rPr lang="en-US" sz="1200" b="0" i="0" u="sng" kern="1200" dirty="0">
                <a:solidFill>
                  <a:schemeClr val="tx1"/>
                </a:solidFill>
                <a:effectLst/>
                <a:latin typeface="+mn-lt"/>
                <a:ea typeface="+mn-ea"/>
                <a:cs typeface="+mn-cs"/>
                <a:hlinkClick r:id="rId8"/>
              </a:rPr>
              <a:t>https://github.com/d2l-ai/d2l-en</a:t>
            </a:r>
            <a:r>
              <a:rPr lang="en-US" sz="1200" b="0" i="0" u="none" strike="noStrike"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And, if you are going through this course with a group of ML enthusiasts, being in a classroom or online, </a:t>
            </a:r>
          </a:p>
          <a:p>
            <a:r>
              <a:rPr lang="en-US" sz="1200" kern="1200" dirty="0">
                <a:solidFill>
                  <a:schemeClr val="tx1"/>
                </a:solidFill>
                <a:effectLst/>
                <a:latin typeface="Amazon Ember Light" panose="020B0403020204020204" pitchFamily="34" charset="0"/>
                <a:ea typeface="+mn-ea"/>
                <a:cs typeface="+mn-cs"/>
              </a:rPr>
              <a:t>- collaborate, share ideas and experiments, learn from each others mistakes and successes, </a:t>
            </a:r>
          </a:p>
          <a:p>
            <a:r>
              <a:rPr lang="en-US" sz="1200" kern="1200" dirty="0">
                <a:solidFill>
                  <a:schemeClr val="tx1"/>
                </a:solidFill>
                <a:effectLst/>
                <a:latin typeface="Amazon Ember Light" panose="020B0403020204020204" pitchFamily="34" charset="0"/>
                <a:ea typeface="+mn-ea"/>
                <a:cs typeface="+mn-cs"/>
              </a:rPr>
              <a:t>to quickly build expertise with these new tools and techniques.</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a:t>
            </a:fld>
            <a:endParaRPr lang="en-US"/>
          </a:p>
        </p:txBody>
      </p:sp>
    </p:spTree>
    <p:extLst>
      <p:ext uri="{BB962C8B-B14F-4D97-AF65-F5344CB8AC3E}">
        <p14:creationId xmlns:p14="http://schemas.microsoft.com/office/powerpoint/2010/main" val="160544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31</a:t>
            </a:fld>
            <a:endParaRPr lang="en-US"/>
          </a:p>
        </p:txBody>
      </p:sp>
    </p:spTree>
    <p:extLst>
      <p:ext uri="{BB962C8B-B14F-4D97-AF65-F5344CB8AC3E}">
        <p14:creationId xmlns:p14="http://schemas.microsoft.com/office/powerpoint/2010/main" val="1392012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32</a:t>
            </a:fld>
            <a:endParaRPr lang="en-US"/>
          </a:p>
        </p:txBody>
      </p:sp>
    </p:spTree>
    <p:extLst>
      <p:ext uri="{BB962C8B-B14F-4D97-AF65-F5344CB8AC3E}">
        <p14:creationId xmlns:p14="http://schemas.microsoft.com/office/powerpoint/2010/main" val="764738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looked/worked great with our toy dataset, but real life data – that’s another (long) story</a:t>
            </a:r>
          </a:p>
          <a:p>
            <a:pPr marL="171450" indent="-171450">
              <a:buFontTx/>
              <a:buChar char="-"/>
            </a:pPr>
            <a:r>
              <a:rPr lang="en-US" b="0" dirty="0">
                <a:solidFill>
                  <a:srgbClr val="FF0000"/>
                </a:solidFill>
              </a:rPr>
              <a:t>how much data: more data samples, more features</a:t>
            </a:r>
          </a:p>
          <a:p>
            <a:pPr marL="171450" indent="-171450">
              <a:buFontTx/>
              <a:buChar char="-"/>
            </a:pPr>
            <a:r>
              <a:rPr lang="en-US" b="0" dirty="0">
                <a:solidFill>
                  <a:srgbClr val="FF0000"/>
                </a:solidFill>
              </a:rPr>
              <a:t>what type of data: numerical, categorical, text (not all numbers ?!)</a:t>
            </a:r>
          </a:p>
          <a:p>
            <a:pPr marL="171450" indent="-171450">
              <a:buFontTx/>
              <a:buChar char="-"/>
            </a:pPr>
            <a:r>
              <a:rPr lang="en-US" b="0" dirty="0">
                <a:solidFill>
                  <a:srgbClr val="FF0000"/>
                </a:solidFill>
              </a:rPr>
              <a:t>missing values</a:t>
            </a:r>
          </a:p>
          <a:p>
            <a:pPr marL="171450" indent="-171450">
              <a:buFontTx/>
              <a:buChar char="-"/>
            </a:pPr>
            <a:r>
              <a:rPr lang="en-US" b="0" dirty="0">
                <a:solidFill>
                  <a:srgbClr val="FF0000"/>
                </a:solidFill>
              </a:rPr>
              <a:t>different scales (large/small) numerical values</a:t>
            </a:r>
          </a:p>
          <a:p>
            <a:pPr marL="171450" indent="-171450">
              <a:buFontTx/>
              <a:buChar char="-"/>
            </a:pPr>
            <a:r>
              <a:rPr lang="en-US" b="0" dirty="0">
                <a:solidFill>
                  <a:srgbClr val="FF0000"/>
                </a:solidFill>
              </a:rPr>
              <a:t>outliers</a:t>
            </a:r>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33</a:t>
            </a:fld>
            <a:endParaRPr lang="en-US" dirty="0"/>
          </a:p>
        </p:txBody>
      </p:sp>
    </p:spTree>
    <p:extLst>
      <p:ext uri="{BB962C8B-B14F-4D97-AF65-F5344CB8AC3E}">
        <p14:creationId xmlns:p14="http://schemas.microsoft.com/office/powerpoint/2010/main" val="105020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have touched upon when discussing the ML Lifecycle,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Business P/ML Problem formulation are usually followed by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Collection &amp; Data Processing stages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Speaking of data and learning from data, depending on what data we can collect or is provided,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actual learning would be learning with some labeled data – appropriately called supervised 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learning using data without labels, that is unlabeled data – appropriately called unsupervised 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there are some gray boundaries when it comes to problem types and learning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Classification and Regression are part of SL, while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Clustering is a form of 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Ranking, Recommendations and Anomaly Detection are typically supervised, but unsupervised or semi-supervised techniques exist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34</a:t>
            </a:fld>
            <a:endParaRPr lang="en-US"/>
          </a:p>
        </p:txBody>
      </p:sp>
    </p:spTree>
    <p:extLst>
      <p:ext uri="{BB962C8B-B14F-4D97-AF65-F5344CB8AC3E}">
        <p14:creationId xmlns:p14="http://schemas.microsoft.com/office/powerpoint/2010/main" val="1944148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thing about ML is the plethora of ML algorithms to solve the same type of problem. </a:t>
            </a:r>
          </a:p>
          <a:p>
            <a:r>
              <a:rPr lang="en-US" sz="1200" b="0" i="0" kern="1200" dirty="0">
                <a:solidFill>
                  <a:schemeClr val="tx1"/>
                </a:solidFill>
                <a:effectLst/>
                <a:latin typeface="+mn-lt"/>
                <a:ea typeface="+mn-ea"/>
                <a:cs typeface="+mn-cs"/>
              </a:rPr>
              <a:t>While certain algorithms tend to perform better than others with certain types of data, no single algorithm outperform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choose a few algorithms known to work well for the type of data and problem, </a:t>
            </a:r>
          </a:p>
          <a:p>
            <a:r>
              <a:rPr lang="en-US" sz="1200" b="0" i="0" kern="1200" dirty="0">
                <a:solidFill>
                  <a:schemeClr val="tx1"/>
                </a:solidFill>
                <a:effectLst/>
                <a:latin typeface="+mn-lt"/>
                <a:ea typeface="+mn-ea"/>
                <a:cs typeface="+mn-cs"/>
              </a:rPr>
              <a:t>and choose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35</a:t>
            </a:fld>
            <a:endParaRPr lang="en-US"/>
          </a:p>
        </p:txBody>
      </p:sp>
    </p:spTree>
    <p:extLst>
      <p:ext uri="{BB962C8B-B14F-4D97-AF65-F5344CB8AC3E}">
        <p14:creationId xmlns:p14="http://schemas.microsoft.com/office/powerpoint/2010/main" val="1224470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Another interesting thing about ML is the plethora of ML algorithms to solve the same type of problem. </a:t>
            </a:r>
          </a:p>
          <a:p>
            <a:r>
              <a:rPr lang="en-US" sz="1200" b="0" i="0" kern="1200" dirty="0">
                <a:solidFill>
                  <a:schemeClr val="tx1"/>
                </a:solidFill>
                <a:effectLst/>
                <a:latin typeface="+mn-lt"/>
                <a:ea typeface="+mn-ea"/>
                <a:cs typeface="+mn-cs"/>
              </a:rPr>
              <a:t>While certain algorithms tend to perform better than others with certain types of data, no single algorithm outperform all others on all problems. </a:t>
            </a:r>
          </a:p>
          <a:p>
            <a:r>
              <a:rPr lang="en-US" sz="1200" b="0" i="0" kern="1200" dirty="0">
                <a:solidFill>
                  <a:schemeClr val="tx1"/>
                </a:solidFill>
                <a:effectLst/>
                <a:latin typeface="+mn-lt"/>
                <a:ea typeface="+mn-ea"/>
                <a:cs typeface="+mn-cs"/>
              </a:rPr>
              <a:t>This concept is called the </a:t>
            </a:r>
            <a:r>
              <a:rPr lang="en-US" sz="1200" b="0" i="1" kern="1200" dirty="0">
                <a:solidFill>
                  <a:schemeClr val="tx1"/>
                </a:solidFill>
                <a:effectLst/>
                <a:latin typeface="+mn-lt"/>
                <a:ea typeface="+mn-ea"/>
                <a:cs typeface="+mn-cs"/>
              </a:rPr>
              <a:t>no free lunch theorem</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so, for a given task/problem, choose a few algorithms known to work well for the type of data and problem, </a:t>
            </a:r>
          </a:p>
          <a:p>
            <a:r>
              <a:rPr lang="en-US" sz="1200" b="0" i="0" kern="1200" dirty="0">
                <a:solidFill>
                  <a:schemeClr val="tx1"/>
                </a:solidFill>
                <a:effectLst/>
                <a:latin typeface="+mn-lt"/>
                <a:ea typeface="+mn-ea"/>
                <a:cs typeface="+mn-cs"/>
              </a:rPr>
              <a:t>and choose the best-performing one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narrow down initial choices by dividing ML algorithms into categories, based on the task they perform and how they perform it.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36</a:t>
            </a:fld>
            <a:endParaRPr lang="en-US"/>
          </a:p>
        </p:txBody>
      </p:sp>
    </p:spTree>
    <p:extLst>
      <p:ext uri="{BB962C8B-B14F-4D97-AF65-F5344CB8AC3E}">
        <p14:creationId xmlns:p14="http://schemas.microsoft.com/office/powerpoint/2010/main" val="39013246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popular SL problem type, regression aims to learn relationships and correlations between input features and a continuous output variable, </a:t>
            </a:r>
          </a:p>
          <a:p>
            <a:r>
              <a:rPr lang="en-US" dirty="0"/>
              <a:t>with the scope of predicting the continuous output variable. </a:t>
            </a:r>
          </a:p>
          <a:p>
            <a:endParaRPr lang="en-US" dirty="0"/>
          </a:p>
          <a:p>
            <a:r>
              <a:rPr lang="en-US" dirty="0"/>
              <a:t>For example, the price of a house corresponds to a certain combination of no of bedrooms, </a:t>
            </a:r>
            <a:r>
              <a:rPr lang="en-US" dirty="0" err="1"/>
              <a:t>sqfootage</a:t>
            </a:r>
            <a:r>
              <a:rPr lang="en-US" dirty="0"/>
              <a:t>, age and so on. </a:t>
            </a:r>
          </a:p>
          <a:p>
            <a:endParaRPr lang="en-US" dirty="0"/>
          </a:p>
          <a:p>
            <a:r>
              <a:rPr lang="en-US" dirty="0"/>
              <a:t>Shown here, a linear regression model, assuming the relationship between the price and  </a:t>
            </a:r>
            <a:r>
              <a:rPr lang="en-US" dirty="0" err="1"/>
              <a:t>sqFootage</a:t>
            </a:r>
            <a:r>
              <a:rPr lang="en-US" dirty="0"/>
              <a:t> is linear, that is a straight line.</a:t>
            </a:r>
          </a:p>
          <a:p>
            <a:r>
              <a:rPr lang="en-US" dirty="0"/>
              <a:t>- as </a:t>
            </a:r>
            <a:r>
              <a:rPr lang="en-US" dirty="0" err="1"/>
              <a:t>sqf</a:t>
            </a:r>
            <a:r>
              <a:rPr lang="en-US" dirty="0"/>
              <a:t> increases the price of the house increases. </a:t>
            </a:r>
          </a:p>
          <a:p>
            <a:r>
              <a:rPr lang="en-US" dirty="0"/>
              <a:t>Given historical data, prices of houses with these characteristics on the market, </a:t>
            </a:r>
          </a:p>
          <a:p>
            <a:r>
              <a:rPr lang="en-US" dirty="0"/>
              <a:t>one can learn such a model that can be later used to predict the sale price of a new given home based on its descriptors.</a:t>
            </a:r>
          </a:p>
          <a:p>
            <a:endParaRPr lang="en-US" dirty="0"/>
          </a:p>
          <a:p>
            <a:r>
              <a:rPr lang="en-US" dirty="0"/>
              <a:t>Some ML algorithms that can be used to build such models, are listed here: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37</a:t>
            </a:fld>
            <a:endParaRPr lang="en-US"/>
          </a:p>
        </p:txBody>
      </p:sp>
    </p:spTree>
    <p:extLst>
      <p:ext uri="{BB962C8B-B14F-4D97-AF65-F5344CB8AC3E}">
        <p14:creationId xmlns:p14="http://schemas.microsoft.com/office/powerpoint/2010/main" val="4787866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you’d rather be interested to know whether the house given its characteristics was sold or not, that would be what’s called classification.</a:t>
            </a:r>
          </a:p>
          <a:p>
            <a:endParaRPr lang="en-US" dirty="0"/>
          </a:p>
          <a:p>
            <a:r>
              <a:rPr lang="en-US" dirty="0"/>
              <a:t>The other very popular SL problem type, classification aims to learn relationships between input features and a output variable, </a:t>
            </a:r>
          </a:p>
          <a:p>
            <a:r>
              <a:rPr lang="en-US" dirty="0"/>
              <a:t>with the scope of separating the data into classes/groups. </a:t>
            </a:r>
          </a:p>
          <a:p>
            <a:endParaRPr lang="en-US" dirty="0"/>
          </a:p>
          <a:p>
            <a:r>
              <a:rPr lang="en-US" dirty="0"/>
              <a:t>For example, the star or not star classes correspond to a certain combination of no of points, edges and size here…</a:t>
            </a:r>
          </a:p>
          <a:p>
            <a:endParaRPr lang="en-US" dirty="0"/>
          </a:p>
          <a:p>
            <a:r>
              <a:rPr lang="en-US" dirty="0"/>
              <a:t>Shown here, a binary classification scenario, that is we only have two classes.</a:t>
            </a:r>
          </a:p>
          <a:p>
            <a:endParaRPr lang="en-US" dirty="0"/>
          </a:p>
          <a:p>
            <a:r>
              <a:rPr lang="en-US" dirty="0"/>
              <a:t>Some ML algorithms that can be used to build classification models, are …</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38</a:t>
            </a:fld>
            <a:endParaRPr lang="en-US"/>
          </a:p>
        </p:txBody>
      </p:sp>
    </p:spTree>
    <p:extLst>
      <p:ext uri="{BB962C8B-B14F-4D97-AF65-F5344CB8AC3E}">
        <p14:creationId xmlns:p14="http://schemas.microsoft.com/office/powerpoint/2010/main" val="792913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UL is clustering,</a:t>
            </a:r>
          </a:p>
          <a:p>
            <a:r>
              <a:rPr lang="en-US" dirty="0"/>
              <a:t>That involves grouping unlabeled data points according to their features/attributes.</a:t>
            </a:r>
          </a:p>
          <a:p>
            <a:endParaRPr lang="en-US" dirty="0"/>
          </a:p>
          <a:p>
            <a:r>
              <a:rPr lang="en-US" sz="1200" b="0" i="0" kern="1200" dirty="0">
                <a:solidFill>
                  <a:schemeClr val="tx1"/>
                </a:solidFill>
                <a:effectLst/>
                <a:latin typeface="+mn-lt"/>
                <a:ea typeface="+mn-ea"/>
                <a:cs typeface="+mn-cs"/>
              </a:rPr>
              <a:t>For example, clustering can be used in market segmentation; </a:t>
            </a:r>
          </a:p>
          <a:p>
            <a:r>
              <a:rPr lang="en-US" sz="1200" b="0" i="0" kern="1200" dirty="0">
                <a:solidFill>
                  <a:schemeClr val="tx1"/>
                </a:solidFill>
                <a:effectLst/>
                <a:latin typeface="+mn-lt"/>
                <a:ea typeface="+mn-ea"/>
                <a:cs typeface="+mn-cs"/>
              </a:rPr>
              <a:t>where we try to find customers that are similar to each other whether in terms of behaviors or attributes,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39</a:t>
            </a:fld>
            <a:endParaRPr lang="en-US"/>
          </a:p>
        </p:txBody>
      </p:sp>
    </p:spTree>
    <p:extLst>
      <p:ext uri="{BB962C8B-B14F-4D97-AF65-F5344CB8AC3E}">
        <p14:creationId xmlns:p14="http://schemas.microsoft.com/office/powerpoint/2010/main" val="3679106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kind of clustering is </a:t>
            </a:r>
            <a:r>
              <a:rPr lang="en-US" sz="1200" b="1" i="0" kern="1200" dirty="0">
                <a:solidFill>
                  <a:schemeClr val="tx1"/>
                </a:solidFill>
                <a:effectLst/>
                <a:latin typeface="+mn-lt"/>
                <a:ea typeface="+mn-ea"/>
                <a:cs typeface="+mn-cs"/>
              </a:rPr>
              <a:t>K-means clustering</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which involves selecting a number of desired clusters and </a:t>
            </a:r>
          </a:p>
          <a:p>
            <a:r>
              <a:rPr lang="en-US" sz="1200" b="0" i="0" kern="1200" dirty="0">
                <a:solidFill>
                  <a:schemeClr val="tx1"/>
                </a:solidFill>
                <a:effectLst/>
                <a:latin typeface="+mn-lt"/>
                <a:ea typeface="+mn-ea"/>
                <a:cs typeface="+mn-cs"/>
              </a:rPr>
              <a:t>partitioning the data into these many clusters </a:t>
            </a:r>
          </a:p>
          <a:p>
            <a:r>
              <a:rPr lang="en-US" sz="1200" b="0" i="0" kern="1200" dirty="0">
                <a:solidFill>
                  <a:schemeClr val="tx1"/>
                </a:solidFill>
                <a:effectLst/>
                <a:latin typeface="+mn-lt"/>
                <a:ea typeface="+mn-ea"/>
                <a:cs typeface="+mn-cs"/>
              </a:rPr>
              <a:t>such that data points in each cluster are as similar as possible.</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40</a:t>
            </a:fld>
            <a:endParaRPr lang="en-US"/>
          </a:p>
        </p:txBody>
      </p:sp>
    </p:spTree>
    <p:extLst>
      <p:ext uri="{BB962C8B-B14F-4D97-AF65-F5344CB8AC3E}">
        <p14:creationId xmlns:p14="http://schemas.microsoft.com/office/powerpoint/2010/main" val="607307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dive right 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 need to understand how a graph looks like and what it actually means to deal with “graph data”</a:t>
            </a:r>
          </a:p>
        </p:txBody>
      </p:sp>
      <p:sp>
        <p:nvSpPr>
          <p:cNvPr id="4" name="Slide Number Placeholder 3"/>
          <p:cNvSpPr>
            <a:spLocks noGrp="1"/>
          </p:cNvSpPr>
          <p:nvPr>
            <p:ph type="sldNum" sz="quarter" idx="5"/>
          </p:nvPr>
        </p:nvSpPr>
        <p:spPr/>
        <p:txBody>
          <a:bodyPr/>
          <a:lstStyle/>
          <a:p>
            <a:fld id="{525B7AE5-8B6B-45BB-BCE2-0D5FF01E052A}" type="slidenum">
              <a:rPr lang="en-US" smtClean="0"/>
              <a:pPr/>
              <a:t>5</a:t>
            </a:fld>
            <a:endParaRPr lang="en-US" dirty="0"/>
          </a:p>
        </p:txBody>
      </p:sp>
    </p:spTree>
    <p:extLst>
      <p:ext uri="{BB962C8B-B14F-4D97-AF65-F5344CB8AC3E}">
        <p14:creationId xmlns:p14="http://schemas.microsoft.com/office/powerpoint/2010/main" val="3657358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dirty="0"/>
          </a:p>
          <a:p>
            <a:r>
              <a:rPr lang="en-US" sz="1200" b="0" i="0" dirty="0"/>
              <a:t>Beyond good choices of evaluation metrics to monitor ML model learning, there’s another key factor to discuss when evaluating models -- the datasets!</a:t>
            </a:r>
          </a:p>
          <a:p>
            <a:r>
              <a:rPr lang="en-US" sz="1200" b="0" i="0" dirty="0"/>
              <a:t>Just like with any other learning,</a:t>
            </a:r>
          </a:p>
          <a:p>
            <a:r>
              <a:rPr lang="en-US" sz="1200" b="0" i="0" dirty="0"/>
              <a:t>how do we make sure the learned model will be useful beyond training?</a:t>
            </a:r>
          </a:p>
          <a:p>
            <a:endParaRPr lang="en-US" sz="1200" b="0" i="0" dirty="0"/>
          </a:p>
          <a:p>
            <a:pPr marL="0" indent="0">
              <a:buFont typeface="Arial" panose="020B0604020202020204" pitchFamily="34" charset="0"/>
              <a:buNone/>
            </a:pPr>
            <a:r>
              <a:rPr lang="en-US" sz="1200" b="0" i="0" dirty="0"/>
              <a:t>You know upfront you want to build a model on some data, to be used on other future similar dataset. </a:t>
            </a:r>
          </a:p>
          <a:p>
            <a:pPr marL="0" indent="0">
              <a:buFont typeface="Arial" panose="020B0604020202020204" pitchFamily="34" charset="0"/>
              <a:buNone/>
            </a:pPr>
            <a:endParaRPr lang="en-US" sz="1200" b="0" i="0" dirty="0"/>
          </a:p>
          <a:p>
            <a:r>
              <a:rPr lang="en-US" sz="1200" b="0" i="0" u="none" strike="noStrike" kern="1200" dirty="0">
                <a:solidFill>
                  <a:schemeClr val="tx1"/>
                </a:solidFill>
                <a:effectLst/>
                <a:latin typeface="+mn-lt"/>
                <a:ea typeface="+mn-ea"/>
                <a:cs typeface="+mn-cs"/>
              </a:rPr>
              <a:t>The scope of learning is not to repeat something you’ve seen and learned well, but rather how to generalize what you learned to unseen similar data.</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other words, we’re not ultimately interested in training performance/error, we’re interested in test perf/error (perf/error on new data). </a:t>
            </a:r>
          </a:p>
          <a:p>
            <a:pPr marL="0" indent="0">
              <a:buFont typeface="Arial" panose="020B0604020202020204" pitchFamily="34" charset="0"/>
              <a:buNone/>
            </a:pPr>
            <a:endParaRPr lang="en-US" sz="1200" b="0" i="0" dirty="0"/>
          </a:p>
          <a:p>
            <a:pPr marL="0" indent="0">
              <a:buFont typeface="Arial" panose="020B0604020202020204" pitchFamily="34" charset="0"/>
              <a:buNone/>
            </a:pPr>
            <a:r>
              <a:rPr lang="en-US" sz="1200" b="0" i="0" dirty="0"/>
              <a:t>One way to ensure </a:t>
            </a:r>
            <a:r>
              <a:rPr lang="en-US" sz="1200" b="1" i="0" dirty="0"/>
              <a:t>your model learning </a:t>
            </a:r>
            <a:r>
              <a:rPr lang="en-US" sz="1200" b="0" i="0" dirty="0"/>
              <a:t>from some dataset will perform well on other similar dataset is </a:t>
            </a:r>
          </a:p>
          <a:p>
            <a:pPr marL="0" indent="0">
              <a:buFont typeface="Arial" panose="020B0604020202020204" pitchFamily="34" charset="0"/>
              <a:buNone/>
            </a:pPr>
            <a:r>
              <a:rPr lang="en-US" sz="1200" b="0" i="0" dirty="0"/>
              <a:t>to explicitly build, train, evaluate and test your model on different datasets!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t>If you are not being given separate train and test datasets, make sure you split your data upfront, into training and test datasets – that is, set apart the test set to test your model build on the training dataset.</a:t>
            </a: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then estimate test error by pretending we haven’t seen some of our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dirty="0"/>
              <a:t>Even then, model building involves some experimentation/tuning (like say what ML </a:t>
            </a:r>
            <a:r>
              <a:rPr lang="en-US" sz="1200" b="0" i="0" dirty="0" err="1"/>
              <a:t>alg</a:t>
            </a:r>
            <a:r>
              <a:rPr lang="en-US" sz="1200" b="0" i="0" dirty="0"/>
              <a:t> parameters to choose  - these are traditionally called hyperparameters),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kern="1200" dirty="0">
                <a:solidFill>
                  <a:schemeClr val="tx1"/>
                </a:solidFill>
                <a:effectLst/>
                <a:latin typeface="+mn-lt"/>
                <a:ea typeface="+mn-ea"/>
                <a:cs typeface="+mn-cs"/>
              </a:rPr>
              <a:t>With the test set locked away/Without peeking into the test set, </a:t>
            </a:r>
          </a:p>
          <a:p>
            <a:pPr marL="0" indent="0">
              <a:buFont typeface="Arial" panose="020B0604020202020204" pitchFamily="34" charset="0"/>
              <a:buNone/>
            </a:pPr>
            <a:r>
              <a:rPr lang="en-US" sz="1200" b="0" i="0" kern="1200" dirty="0">
                <a:solidFill>
                  <a:schemeClr val="tx1"/>
                </a:solidFill>
                <a:effectLst/>
                <a:latin typeface="+mn-lt"/>
                <a:ea typeface="+mn-ea"/>
                <a:cs typeface="+mn-cs"/>
              </a:rPr>
              <a:t>If you still want to measure performance on unseen </a:t>
            </a:r>
            <a:r>
              <a:rPr lang="en-US" sz="1200" b="1" i="0" kern="1200" dirty="0">
                <a:solidFill>
                  <a:schemeClr val="tx1"/>
                </a:solidFill>
                <a:effectLst/>
                <a:latin typeface="+mn-lt"/>
                <a:ea typeface="+mn-ea"/>
                <a:cs typeface="+mn-cs"/>
              </a:rPr>
              <a:t>data as a way of selecting a good model</a:t>
            </a:r>
            <a:r>
              <a:rPr lang="en-US" sz="1200" b="0" i="0" kern="1200" dirty="0">
                <a:solidFill>
                  <a:schemeClr val="tx1"/>
                </a:solidFill>
                <a:effectLst/>
                <a:latin typeface="+mn-lt"/>
                <a:ea typeface="+mn-ea"/>
                <a:cs typeface="+mn-cs"/>
              </a:rPr>
              <a:t>, </a:t>
            </a:r>
          </a:p>
          <a:p>
            <a:pPr marL="0" indent="0">
              <a:buFont typeface="Arial" panose="020B0604020202020204" pitchFamily="34" charset="0"/>
              <a:buNone/>
            </a:pPr>
            <a:r>
              <a:rPr lang="en-US" sz="1200" b="0" i="0" kern="1200" dirty="0">
                <a:solidFill>
                  <a:schemeClr val="tx1"/>
                </a:solidFill>
                <a:effectLst/>
                <a:latin typeface="+mn-lt"/>
                <a:ea typeface="+mn-ea"/>
                <a:cs typeface="+mn-cs"/>
              </a:rPr>
              <a:t>one option is to further divide the training dataset into a training set and a validation set.</a:t>
            </a:r>
            <a:endParaRPr lang="en-US" sz="1200" b="0" i="0" dirty="0"/>
          </a:p>
          <a:p>
            <a:pPr fontAlgn="base"/>
            <a:endParaRPr lang="en-US" sz="1200" kern="1200" dirty="0">
              <a:solidFill>
                <a:schemeClr val="tx1"/>
              </a:solidFill>
              <a:effectLst/>
              <a:latin typeface="Amazon Ember"/>
              <a:ea typeface="+mn-ea"/>
              <a:cs typeface="+mn-cs"/>
            </a:endParaRPr>
          </a:p>
          <a:p>
            <a:pPr fontAlgn="base"/>
            <a:r>
              <a:rPr lang="en-US" sz="1200" kern="1200" dirty="0">
                <a:solidFill>
                  <a:schemeClr val="tx1"/>
                </a:solidFill>
                <a:effectLst/>
                <a:latin typeface="Amazon Ember"/>
                <a:ea typeface="+mn-ea"/>
                <a:cs typeface="+mn-cs"/>
              </a:rPr>
              <a:t>You then proceed as before but this time you use the validation set to validate the performance and tweak algorithm’s hyperparameters, selecting the model that performs best on this validation set.</a:t>
            </a:r>
          </a:p>
          <a:p>
            <a:pPr fontAlgn="base"/>
            <a:endParaRPr lang="en-US" sz="1200" kern="1200" dirty="0">
              <a:solidFill>
                <a:schemeClr val="tx1"/>
              </a:solidFill>
              <a:effectLst/>
              <a:latin typeface="Amazon Ember"/>
              <a:ea typeface="+mn-ea"/>
              <a:cs typeface="+mn-cs"/>
            </a:endParaRP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You can train this best model on the full training set (including the validation set), for the last time, and this gives you the final model,</a:t>
            </a:r>
          </a:p>
          <a:p>
            <a:pPr marL="0" marR="0" lvl="0" indent="0" algn="l" defTabSz="914379" rtl="0" eaLnBrk="1" fontAlgn="base"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a:ea typeface="+mn-ea"/>
                <a:cs typeface="+mn-cs"/>
              </a:rPr>
              <a:t> that you can test on the test set to get a final good </a:t>
            </a:r>
            <a:r>
              <a:rPr lang="en-US" sz="1200" b="1" kern="1200" dirty="0">
                <a:solidFill>
                  <a:schemeClr val="tx1"/>
                </a:solidFill>
                <a:effectLst/>
                <a:latin typeface="Amazon Ember"/>
                <a:ea typeface="+mn-ea"/>
                <a:cs typeface="+mn-cs"/>
              </a:rPr>
              <a:t>estimate of the generalization error</a:t>
            </a:r>
            <a:r>
              <a:rPr lang="en-US" sz="1200" kern="1200" dirty="0">
                <a:solidFill>
                  <a:schemeClr val="tx1"/>
                </a:solidFill>
                <a:effectLst/>
                <a:latin typeface="Amazon Ember"/>
                <a:ea typeface="+mn-ea"/>
                <a:cs typeface="+mn-cs"/>
              </a:rPr>
              <a:t>.</a:t>
            </a:r>
          </a:p>
          <a:p>
            <a:pPr marL="0" indent="0">
              <a:buFont typeface="Arial" panose="020B0604020202020204" pitchFamily="34" charset="0"/>
              <a:buNone/>
            </a:pPr>
            <a:endParaRPr lang="en-US" sz="1200" b="0" i="0" dirty="0">
              <a:sym typeface="Wingdings" pitchFamily="2" charset="2"/>
            </a:endParaRPr>
          </a:p>
          <a:p>
            <a:endParaRPr lang="en-US" sz="1200" dirty="0">
              <a:sym typeface="Wingdings" pitchFamily="2" charset="2"/>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41</a:t>
            </a:fld>
            <a:endParaRPr lang="en-US"/>
          </a:p>
        </p:txBody>
      </p:sp>
    </p:spTree>
    <p:extLst>
      <p:ext uri="{BB962C8B-B14F-4D97-AF65-F5344CB8AC3E}">
        <p14:creationId xmlns:p14="http://schemas.microsoft.com/office/powerpoint/2010/main" val="1509184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dirty="0">
                <a:solidFill>
                  <a:schemeClr val="tx1"/>
                </a:solidFill>
                <a:effectLst/>
                <a:latin typeface="+mn-lt"/>
                <a:ea typeface="+mn-ea"/>
                <a:cs typeface="+mn-cs"/>
              </a:rPr>
              <a:t>Now that you know what these datasets do, you might be looking for recommendations on how to split your dataset into Train, Validation and Test sets…</a:t>
            </a:r>
          </a:p>
          <a:p>
            <a:pPr marL="0" indent="0">
              <a:buFont typeface="Arial" panose="020B0604020202020204" pitchFamily="34" charset="0"/>
              <a:buNone/>
            </a:pPr>
            <a:endParaRPr lang="en-US" sz="1200" dirty="0"/>
          </a:p>
          <a:p>
            <a:r>
              <a:rPr lang="en-US" sz="1200" b="0" i="0" kern="1200" dirty="0">
                <a:solidFill>
                  <a:schemeClr val="tx1"/>
                </a:solidFill>
                <a:effectLst/>
                <a:latin typeface="+mn-lt"/>
                <a:ea typeface="+mn-ea"/>
                <a:cs typeface="+mn-cs"/>
              </a:rPr>
              <a:t>You can simply slice your dataset, or use library </a:t>
            </a:r>
            <a:r>
              <a:rPr lang="en-US" sz="1200" b="0" i="0" kern="1200" dirty="0" err="1">
                <a:solidFill>
                  <a:schemeClr val="tx1"/>
                </a:solidFill>
                <a:effectLst/>
                <a:latin typeface="+mn-lt"/>
                <a:ea typeface="+mn-ea"/>
                <a:cs typeface="+mn-cs"/>
              </a:rPr>
              <a:t>fcts</a:t>
            </a:r>
            <a:r>
              <a:rPr lang="en-US" sz="1200" b="0" i="0" kern="1200" dirty="0">
                <a:solidFill>
                  <a:schemeClr val="tx1"/>
                </a:solidFill>
                <a:effectLst/>
                <a:latin typeface="+mn-lt"/>
                <a:ea typeface="+mn-ea"/>
                <a:cs typeface="+mn-cs"/>
              </a:rPr>
              <a:t> to split, like the </a:t>
            </a:r>
            <a:r>
              <a:rPr lang="en-US" sz="1200" b="0" i="0" kern="1200" dirty="0" err="1">
                <a:solidFill>
                  <a:schemeClr val="tx1"/>
                </a:solidFill>
                <a:effectLst/>
                <a:latin typeface="+mn-lt"/>
                <a:ea typeface="+mn-ea"/>
                <a:cs typeface="+mn-cs"/>
              </a:rPr>
              <a:t>train_test_split</a:t>
            </a:r>
            <a:r>
              <a:rPr lang="en-US" sz="1200" b="0" i="0" kern="1200" dirty="0">
                <a:solidFill>
                  <a:schemeClr val="tx1"/>
                </a:solidFill>
                <a:effectLst/>
                <a:latin typeface="+mn-lt"/>
                <a:ea typeface="+mn-ea"/>
                <a:cs typeface="+mn-cs"/>
              </a:rPr>
              <a:t> from sklearn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also good practice to shuffle the dataset before splitting to avoid bias in the resulting sets.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for how much of the original dataset should be kept for training and test,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mainly depends on the total number of samples in your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Like many other things in machine learning, </a:t>
            </a:r>
          </a:p>
          <a:p>
            <a:r>
              <a:rPr lang="en-US" sz="1200" b="0" i="0" kern="1200" dirty="0">
                <a:solidFill>
                  <a:schemeClr val="tx1"/>
                </a:solidFill>
                <a:effectLst/>
                <a:latin typeface="+mn-lt"/>
                <a:ea typeface="+mn-ea"/>
                <a:cs typeface="+mn-cs"/>
              </a:rPr>
              <a:t>the train-test-validation split ratio is quite specific to your case / dataset / algorithm of choice.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need more training data to learn? </a:t>
            </a:r>
          </a:p>
          <a:p>
            <a:r>
              <a:rPr lang="en-US" sz="1200" b="0" i="0" kern="1200" dirty="0">
                <a:solidFill>
                  <a:schemeClr val="tx1"/>
                </a:solidFill>
                <a:effectLst/>
                <a:latin typeface="+mn-lt"/>
                <a:ea typeface="+mn-ea"/>
                <a:cs typeface="+mn-cs"/>
              </a:rPr>
              <a:t>Does your choice of </a:t>
            </a:r>
            <a:r>
              <a:rPr lang="en-US" sz="1200" b="0" i="0" kern="1200" dirty="0" err="1">
                <a:solidFill>
                  <a:schemeClr val="tx1"/>
                </a:solidFill>
                <a:effectLst/>
                <a:latin typeface="+mn-lt"/>
                <a:ea typeface="+mn-ea"/>
                <a:cs typeface="+mn-cs"/>
              </a:rPr>
              <a:t>alg</a:t>
            </a:r>
            <a:r>
              <a:rPr lang="en-US" sz="1200" b="0" i="0" kern="1200" dirty="0">
                <a:solidFill>
                  <a:schemeClr val="tx1"/>
                </a:solidFill>
                <a:effectLst/>
                <a:latin typeface="+mn-lt"/>
                <a:ea typeface="+mn-ea"/>
                <a:cs typeface="+mn-cs"/>
              </a:rPr>
              <a:t> have many hyperparameters to tweak/tune?</a:t>
            </a:r>
          </a:p>
          <a:p>
            <a:r>
              <a:rPr lang="en-US" sz="1200" b="0" i="0" kern="1200" dirty="0">
                <a:solidFill>
                  <a:schemeClr val="tx1"/>
                </a:solidFill>
                <a:effectLst/>
                <a:latin typeface="+mn-lt"/>
                <a:ea typeface="+mn-ea"/>
                <a:cs typeface="+mn-cs"/>
              </a:rPr>
              <a:t>Do you have a lot of data to begin with?</a:t>
            </a:r>
            <a:endParaRPr lang="en-US" sz="1200" dirty="0">
              <a:sym typeface="Wingdings" pitchFamily="2" charset="2"/>
            </a:endParaRPr>
          </a:p>
          <a:p>
            <a:r>
              <a:rPr lang="en-US" sz="1200" dirty="0">
                <a:sym typeface="Wingdings" pitchFamily="2" charset="2"/>
              </a:rPr>
              <a:t>Experimenting with different split ratios </a:t>
            </a:r>
            <a:r>
              <a:rPr lang="en-US" sz="1200" b="1" dirty="0">
                <a:sym typeface="Wingdings" pitchFamily="2" charset="2"/>
              </a:rPr>
              <a:t>is the answer</a:t>
            </a:r>
            <a:r>
              <a:rPr lang="en-US" sz="1200" dirty="0">
                <a:sym typeface="Wingdings" pitchFamily="2" charset="2"/>
              </a:rPr>
              <a:t>, after a while you might get a sense what works best for your particular case.</a:t>
            </a:r>
          </a:p>
          <a:p>
            <a:endParaRPr lang="en-US" sz="1200" dirty="0">
              <a:sym typeface="Wingdings" pitchFamily="2" charset="2"/>
            </a:endParaRPr>
          </a:p>
          <a:p>
            <a:r>
              <a:rPr lang="en-US" sz="1200" dirty="0">
                <a:sym typeface="Wingdings" pitchFamily="2" charset="2"/>
              </a:rPr>
              <a:t>When we don’t have sufficient data to train/validate your model, </a:t>
            </a:r>
          </a:p>
          <a:p>
            <a:r>
              <a:rPr lang="en-US" sz="1200" dirty="0">
                <a:sym typeface="Wingdings" pitchFamily="2" charset="2"/>
              </a:rPr>
              <a:t>there is another method in town that can help with that …</a:t>
            </a:r>
          </a:p>
        </p:txBody>
      </p:sp>
      <p:sp>
        <p:nvSpPr>
          <p:cNvPr id="4" name="Slide Number Placeholder 3"/>
          <p:cNvSpPr>
            <a:spLocks noGrp="1"/>
          </p:cNvSpPr>
          <p:nvPr>
            <p:ph type="sldNum" sz="quarter" idx="5"/>
          </p:nvPr>
        </p:nvSpPr>
        <p:spPr/>
        <p:txBody>
          <a:bodyPr/>
          <a:lstStyle/>
          <a:p>
            <a:fld id="{DE9AAF13-0D66-9247-8B59-91BBBED844F7}" type="slidenum">
              <a:rPr lang="en-US" smtClean="0"/>
              <a:t>42</a:t>
            </a:fld>
            <a:endParaRPr lang="en-US"/>
          </a:p>
        </p:txBody>
      </p:sp>
    </p:spTree>
    <p:extLst>
      <p:ext uri="{BB962C8B-B14F-4D97-AF65-F5344CB8AC3E}">
        <p14:creationId xmlns:p14="http://schemas.microsoft.com/office/powerpoint/2010/main" val="1284844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i="0" dirty="0"/>
              <a:t>K-fold CV is </a:t>
            </a:r>
            <a:r>
              <a:rPr lang="en-US" sz="1200" i="0" kern="1200" dirty="0">
                <a:solidFill>
                  <a:schemeClr val="tx1"/>
                </a:solidFill>
                <a:effectLst/>
                <a:latin typeface="Amazon Ember"/>
                <a:ea typeface="+mn-ea"/>
                <a:cs typeface="+mn-cs"/>
              </a:rPr>
              <a:t>a popular</a:t>
            </a:r>
            <a:r>
              <a:rPr lang="en-US" sz="1200" i="0" dirty="0"/>
              <a:t> validation technique to magically </a:t>
            </a:r>
          </a:p>
          <a:p>
            <a:pPr marL="0" indent="0">
              <a:buFont typeface="Arial" panose="020B0604020202020204" pitchFamily="34" charset="0"/>
              <a:buNone/>
            </a:pPr>
            <a:r>
              <a:rPr lang="en-US" sz="1200" i="0" dirty="0"/>
              <a:t>give you the opportunity to train and validate your choice of model multiple times, say K times, </a:t>
            </a:r>
          </a:p>
          <a:p>
            <a:pPr marL="0" indent="0">
              <a:buFont typeface="Arial" panose="020B0604020202020204" pitchFamily="34" charset="0"/>
              <a:buNone/>
            </a:pPr>
            <a:r>
              <a:rPr lang="en-US" sz="1200" i="0" dirty="0"/>
              <a:t>using the </a:t>
            </a:r>
            <a:r>
              <a:rPr lang="en-US" sz="1200" b="1" i="0" dirty="0"/>
              <a:t>same </a:t>
            </a:r>
            <a:r>
              <a:rPr lang="en-US" sz="1200" i="0" dirty="0"/>
              <a:t>dataset basically…</a:t>
            </a:r>
          </a:p>
          <a:p>
            <a:pPr marL="0" indent="0">
              <a:buFont typeface="Arial" panose="020B0604020202020204" pitchFamily="34" charset="0"/>
              <a:buNone/>
            </a:pPr>
            <a:endParaRPr lang="en-US" sz="1200" i="0" dirty="0"/>
          </a:p>
          <a:p>
            <a:pPr marL="0" indent="0">
              <a:buFont typeface="Arial" panose="020B0604020202020204" pitchFamily="34" charset="0"/>
              <a:buNone/>
            </a:pPr>
            <a:r>
              <a:rPr lang="en-US" sz="1200" i="0" dirty="0"/>
              <a:t>Here explained for K = 5</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We split the training dataset into 5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And repeat the following 5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5</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Finally, average or combine the five model performance metrics.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Because K-fold CV is a popular technique to assist with model learning and model tuning</a:t>
            </a:r>
          </a:p>
          <a:p>
            <a:pPr marL="0" indent="0">
              <a:buFont typeface="Arial" panose="020B0604020202020204" pitchFamily="34" charset="0"/>
              <a:buNone/>
            </a:pPr>
            <a:r>
              <a:rPr lang="en-US" sz="1200" i="0" dirty="0"/>
              <a:t>many Machine Learning library functions do this by default!</a:t>
            </a:r>
          </a:p>
          <a:p>
            <a:pPr marL="0" indent="0">
              <a:buFont typeface="Arial" panose="020B0604020202020204" pitchFamily="34" charset="0"/>
              <a:buNone/>
            </a:pPr>
            <a:endParaRPr lang="en-US" sz="1200" i="0" dirty="0"/>
          </a:p>
        </p:txBody>
      </p:sp>
      <p:sp>
        <p:nvSpPr>
          <p:cNvPr id="4" name="Slide Number Placeholder 3"/>
          <p:cNvSpPr>
            <a:spLocks noGrp="1"/>
          </p:cNvSpPr>
          <p:nvPr>
            <p:ph type="sldNum" sz="quarter" idx="5"/>
          </p:nvPr>
        </p:nvSpPr>
        <p:spPr/>
        <p:txBody>
          <a:bodyPr/>
          <a:lstStyle/>
          <a:p>
            <a:fld id="{DE9AAF13-0D66-9247-8B59-91BBBED844F7}" type="slidenum">
              <a:rPr lang="en-US" smtClean="0"/>
              <a:t>43</a:t>
            </a:fld>
            <a:endParaRPr lang="en-US"/>
          </a:p>
        </p:txBody>
      </p:sp>
    </p:spTree>
    <p:extLst>
      <p:ext uri="{BB962C8B-B14F-4D97-AF65-F5344CB8AC3E}">
        <p14:creationId xmlns:p14="http://schemas.microsoft.com/office/powerpoint/2010/main" val="4219925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built a model, we picked a business metric to judge performance of model on the training/validation/test datasets…</a:t>
            </a:r>
          </a:p>
          <a:p>
            <a:r>
              <a:rPr lang="en-US" dirty="0"/>
              <a:t>What can we learn from examining these metric/scores?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one, low scores on training, say high regression errors or negative/close to 0 R2, or classification metrics close to 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these, are red flags, telling us that the model didn’t really learn much,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NOT FIT to do the task is training it for! So It’s UNDERFITTING!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did not capture the important patters in the training dataset,</a:t>
            </a:r>
          </a:p>
          <a:p>
            <a:endParaRPr lang="en-US" dirty="0"/>
          </a:p>
          <a:p>
            <a:r>
              <a:rPr lang="en-US" dirty="0"/>
              <a:t>An underfitting model did not perform well on the training, </a:t>
            </a:r>
          </a:p>
          <a:p>
            <a:r>
              <a:rPr lang="en-US" dirty="0"/>
              <a:t>and is not expected to </a:t>
            </a:r>
            <a:r>
              <a:rPr lang="en-US" sz="1200" b="1" kern="1200" dirty="0">
                <a:solidFill>
                  <a:schemeClr val="tx1"/>
                </a:solidFill>
                <a:effectLst/>
                <a:latin typeface="+mn-lt"/>
                <a:ea typeface="+mn-ea"/>
                <a:cs typeface="+mn-cs"/>
              </a:rPr>
              <a:t>generalize</a:t>
            </a:r>
            <a:r>
              <a:rPr lang="en-US" sz="1200" b="0" kern="1200" dirty="0">
                <a:solidFill>
                  <a:schemeClr val="tx1"/>
                </a:solidFill>
                <a:effectLst/>
                <a:latin typeface="+mn-lt"/>
                <a:ea typeface="+mn-ea"/>
                <a:cs typeface="+mn-cs"/>
              </a:rPr>
              <a:t> to new data.</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Tweaking model hyperparameters’ could help address overfitting,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Going back to the data processing/feature engineering as discussed over the ML Lifecycle slide is also an option.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Sometimes switching to another ML </a:t>
            </a:r>
            <a:r>
              <a:rPr lang="en-US" sz="1200" b="0" kern="1200" dirty="0" err="1">
                <a:solidFill>
                  <a:schemeClr val="tx1"/>
                </a:solidFill>
                <a:effectLst/>
                <a:latin typeface="+mn-lt"/>
                <a:ea typeface="+mn-ea"/>
                <a:cs typeface="+mn-cs"/>
              </a:rPr>
              <a:t>alg</a:t>
            </a:r>
            <a:r>
              <a:rPr lang="en-US" sz="1200" b="0" kern="1200" dirty="0">
                <a:solidFill>
                  <a:schemeClr val="tx1"/>
                </a:solidFill>
                <a:effectLst/>
                <a:latin typeface="+mn-lt"/>
                <a:ea typeface="+mn-ea"/>
                <a:cs typeface="+mn-cs"/>
              </a:rPr>
              <a:t> altogether is a better solution!</a:t>
            </a:r>
          </a:p>
          <a:p>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44</a:t>
            </a:fld>
            <a:endParaRPr lang="en-US"/>
          </a:p>
        </p:txBody>
      </p:sp>
    </p:spTree>
    <p:extLst>
      <p:ext uri="{BB962C8B-B14F-4D97-AF65-F5344CB8AC3E}">
        <p14:creationId xmlns:p14="http://schemas.microsoft.com/office/powerpoint/2010/main" val="3598512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extreme, and more common in ML</a:t>
            </a:r>
          </a:p>
          <a:p>
            <a:r>
              <a:rPr lang="en-US" dirty="0"/>
              <a:t>is however, when the model works wonders on the training dataset, but fares poorly on the </a:t>
            </a:r>
            <a:r>
              <a:rPr lang="en-US" dirty="0" err="1"/>
              <a:t>val</a:t>
            </a:r>
            <a:r>
              <a:rPr lang="en-US" dirty="0"/>
              <a:t>/test!</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can this be?</a:t>
            </a:r>
          </a:p>
          <a:p>
            <a:r>
              <a:rPr lang="en-US" sz="1200" b="0" i="0" kern="1200" dirty="0">
                <a:solidFill>
                  <a:schemeClr val="tx1"/>
                </a:solidFill>
                <a:effectLst/>
                <a:latin typeface="+mn-lt"/>
                <a:ea typeface="+mn-ea"/>
                <a:cs typeface="+mn-cs"/>
              </a:rPr>
              <a:t>The model learns everything is to be learned in the training data, (overdoing it!)</a:t>
            </a:r>
          </a:p>
          <a:p>
            <a:r>
              <a:rPr lang="en-US" sz="1200" b="0" i="0" kern="1200" dirty="0">
                <a:solidFill>
                  <a:schemeClr val="tx1"/>
                </a:solidFill>
                <a:effectLst/>
                <a:latin typeface="+mn-lt"/>
                <a:ea typeface="+mn-ea"/>
                <a:cs typeface="+mn-cs"/>
              </a:rPr>
              <a:t>Including every detail and noise in the training data</a:t>
            </a:r>
          </a:p>
          <a:p>
            <a:r>
              <a:rPr lang="en-US" sz="1200" b="1" i="0" kern="1200" dirty="0">
                <a:solidFill>
                  <a:schemeClr val="tx1"/>
                </a:solidFill>
                <a:effectLst/>
                <a:latin typeface="+mn-lt"/>
                <a:ea typeface="+mn-ea"/>
                <a:cs typeface="+mn-cs"/>
              </a:rPr>
              <a:t>to the extent that it might negatively impact the performance of the model on future data</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All those details and noise that the model picked from the training data as rules</a:t>
            </a:r>
          </a:p>
          <a:p>
            <a:r>
              <a:rPr lang="en-US" sz="1200" b="1" i="0" kern="1200" dirty="0">
                <a:solidFill>
                  <a:schemeClr val="tx1"/>
                </a:solidFill>
                <a:effectLst/>
                <a:latin typeface="+mn-lt"/>
                <a:ea typeface="+mn-ea"/>
                <a:cs typeface="+mn-cs"/>
              </a:rPr>
              <a:t>might not apply to new data</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are not THE generalizable patterns our model was hunting for</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and therefore negatively impact model </a:t>
            </a:r>
            <a:r>
              <a:rPr lang="en-US" sz="1200" b="1" i="0" kern="1200" dirty="0">
                <a:solidFill>
                  <a:schemeClr val="tx1"/>
                </a:solidFill>
                <a:effectLst/>
                <a:latin typeface="+mn-lt"/>
                <a:ea typeface="+mn-ea"/>
                <a:cs typeface="+mn-cs"/>
              </a:rPr>
              <a:t>ability to generalize</a:t>
            </a:r>
            <a:r>
              <a:rPr lang="en-US" sz="1200" b="0" i="0" kern="1200" dirty="0">
                <a:solidFill>
                  <a:schemeClr val="tx1"/>
                </a:solidFill>
                <a:effectLst/>
                <a:latin typeface="+mn-lt"/>
                <a:ea typeface="+mn-ea"/>
                <a:cs typeface="+mn-cs"/>
              </a:rPr>
              <a: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This touches upon the trickiest/most common problem/obstacle in ML: OVERFITIING</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Several techniques are available to lessen the chance of, or amount of, overfitting </a:t>
            </a:r>
          </a:p>
          <a:p>
            <a:r>
              <a:rPr lang="en-US" sz="1200" kern="1200" dirty="0">
                <a:solidFill>
                  <a:schemeClr val="tx1"/>
                </a:solidFill>
                <a:effectLst/>
                <a:latin typeface="Amazon Ember Light" panose="020B0403020204020204" pitchFamily="34" charset="0"/>
                <a:ea typeface="+mn-ea"/>
                <a:cs typeface="+mn-cs"/>
              </a:rPr>
              <a:t>(reducing the so called generalization gap observed between performance scores on training and validation)</a:t>
            </a:r>
          </a:p>
          <a:p>
            <a:endParaRPr lang="en-US" sz="1200" kern="1200" dirty="0">
              <a:solidFill>
                <a:schemeClr val="tx1"/>
              </a:solidFill>
              <a:effectLst/>
              <a:latin typeface="Amazon Ember Light" panose="020B0403020204020204" pitchFamily="34" charset="0"/>
              <a:ea typeface="+mn-ea"/>
              <a:cs typeface="+mn-cs"/>
            </a:endParaRPr>
          </a:p>
          <a:p>
            <a:pPr marL="171450" indent="-171450">
              <a:buFontTx/>
              <a:buChar char="-"/>
            </a:pPr>
            <a:r>
              <a:rPr lang="en-US" sz="1200" kern="1200" dirty="0">
                <a:solidFill>
                  <a:schemeClr val="tx1"/>
                </a:solidFill>
                <a:effectLst/>
                <a:latin typeface="Amazon Ember Light" panose="020B0403020204020204" pitchFamily="34" charset="0"/>
                <a:ea typeface="+mn-ea"/>
                <a:cs typeface="+mn-cs"/>
              </a:rPr>
              <a:t>the least we can do it make sure we train and validate our models performance on different datasets!</a:t>
            </a:r>
          </a:p>
          <a:p>
            <a:pPr marL="171450" indent="-171450">
              <a:buFontTx/>
              <a:buChar char="-"/>
            </a:pPr>
            <a:endParaRPr lang="en-US" sz="1200" kern="1200" dirty="0">
              <a:solidFill>
                <a:schemeClr val="tx1"/>
              </a:solidFill>
              <a:effectLst/>
              <a:latin typeface="Amazon Ember Light" panose="020B0403020204020204" pitchFamily="34" charset="0"/>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45</a:t>
            </a:fld>
            <a:endParaRPr lang="en-US"/>
          </a:p>
        </p:txBody>
      </p:sp>
    </p:spTree>
    <p:extLst>
      <p:ext uri="{BB962C8B-B14F-4D97-AF65-F5344CB8AC3E}">
        <p14:creationId xmlns:p14="http://schemas.microsoft.com/office/powerpoint/2010/main" val="3002046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kern="1200" dirty="0">
                <a:solidFill>
                  <a:schemeClr val="tx1"/>
                </a:solidFill>
                <a:effectLst/>
                <a:latin typeface="+mn-lt"/>
                <a:ea typeface="+mn-ea"/>
                <a:cs typeface="+mn-cs"/>
              </a:rPr>
              <a:t>Ideally, we want to build ML models somewhere in between these two extremes: U and O. </a:t>
            </a:r>
          </a:p>
          <a:p>
            <a:pPr fontAlgn="base"/>
            <a:r>
              <a:rPr lang="en-US" sz="1200" b="0" kern="1200" dirty="0">
                <a:solidFill>
                  <a:schemeClr val="tx1"/>
                </a:solidFill>
                <a:effectLst/>
                <a:latin typeface="+mn-lt"/>
                <a:ea typeface="+mn-ea"/>
                <a:cs typeface="+mn-cs"/>
              </a:rPr>
              <a:t>This ideal state is what a good/appropriate fit would be, </a:t>
            </a:r>
          </a:p>
          <a:p>
            <a:pPr fontAlgn="base"/>
            <a:endParaRPr lang="en-US" sz="1200" b="0" kern="1200" dirty="0">
              <a:solidFill>
                <a:schemeClr val="tx1"/>
              </a:solidFill>
              <a:effectLst/>
              <a:latin typeface="+mn-lt"/>
              <a:ea typeface="+mn-ea"/>
              <a:cs typeface="+mn-cs"/>
            </a:endParaRPr>
          </a:p>
          <a:p>
            <a:pPr fontAlgn="base"/>
            <a:r>
              <a:rPr lang="en-US" sz="1200" b="0" kern="1200" dirty="0">
                <a:solidFill>
                  <a:schemeClr val="tx1"/>
                </a:solidFill>
                <a:effectLst/>
                <a:latin typeface="+mn-lt"/>
                <a:ea typeface="+mn-ea"/>
                <a:cs typeface="+mn-cs"/>
              </a:rPr>
              <a:t>-  With the understanding that we will have to compromise on models’ performance on the training set, </a:t>
            </a:r>
          </a:p>
          <a:p>
            <a:pPr fontAlgn="base"/>
            <a:r>
              <a:rPr lang="en-US" sz="1200" b="0" kern="1200" dirty="0">
                <a:solidFill>
                  <a:schemeClr val="tx1"/>
                </a:solidFill>
                <a:effectLst/>
                <a:latin typeface="+mn-lt"/>
                <a:ea typeface="+mn-ea"/>
                <a:cs typeface="+mn-cs"/>
              </a:rPr>
              <a:t>paying less attention to the noise in the dataset </a:t>
            </a:r>
          </a:p>
          <a:p>
            <a:pPr fontAlgn="base"/>
            <a:r>
              <a:rPr lang="en-US" sz="1200" b="0" kern="1200" dirty="0">
                <a:solidFill>
                  <a:schemeClr val="tx1"/>
                </a:solidFill>
                <a:effectLst/>
                <a:latin typeface="+mn-lt"/>
                <a:ea typeface="+mn-ea"/>
                <a:cs typeface="+mn-cs"/>
              </a:rPr>
              <a:t>and </a:t>
            </a:r>
            <a:r>
              <a:rPr lang="en-US" sz="1200" b="1" kern="1200" dirty="0">
                <a:solidFill>
                  <a:schemeClr val="tx1"/>
                </a:solidFill>
                <a:effectLst/>
                <a:latin typeface="+mn-lt"/>
                <a:ea typeface="+mn-ea"/>
                <a:cs typeface="+mn-cs"/>
              </a:rPr>
              <a:t>concentrate more on the patterns that can be generalized</a:t>
            </a:r>
            <a:r>
              <a:rPr lang="en-US" sz="1200" b="0" kern="1200" dirty="0">
                <a:solidFill>
                  <a:schemeClr val="tx1"/>
                </a:solidFill>
                <a:effectLst/>
                <a:latin typeface="+mn-lt"/>
                <a:ea typeface="+mn-ea"/>
                <a:cs typeface="+mn-cs"/>
              </a:rPr>
              <a:t>, </a:t>
            </a:r>
          </a:p>
          <a:p>
            <a:pPr fontAlgn="base"/>
            <a:r>
              <a:rPr lang="en-US" sz="1200" b="0" kern="1200" dirty="0">
                <a:solidFill>
                  <a:schemeClr val="tx1"/>
                </a:solidFill>
                <a:effectLst/>
                <a:latin typeface="+mn-lt"/>
                <a:ea typeface="+mn-ea"/>
                <a:cs typeface="+mn-cs"/>
              </a:rPr>
              <a:t>that is, can apply with success to future unseen data samples.</a:t>
            </a:r>
          </a:p>
          <a:p>
            <a:pPr fontAlgn="base"/>
            <a:endParaRPr lang="en-US" sz="1200" b="0" kern="1200" dirty="0">
              <a:solidFill>
                <a:schemeClr val="tx1"/>
              </a:solidFill>
              <a:effectLst/>
              <a:latin typeface="+mn-lt"/>
              <a:ea typeface="+mn-ea"/>
              <a:cs typeface="+mn-cs"/>
            </a:endParaRPr>
          </a:p>
          <a:p>
            <a:pPr marL="0" indent="0" fontAlgn="base">
              <a:buFontTx/>
              <a:buNone/>
            </a:pPr>
            <a:r>
              <a:rPr lang="en-US" sz="1200" b="0" kern="1200" dirty="0">
                <a:solidFill>
                  <a:schemeClr val="tx1"/>
                </a:solidFill>
                <a:effectLst/>
                <a:latin typeface="+mn-lt"/>
                <a:ea typeface="+mn-ea"/>
                <a:cs typeface="+mn-cs"/>
              </a:rPr>
              <a:t>This is where the </a:t>
            </a:r>
            <a:r>
              <a:rPr lang="en-US" sz="1200" b="1" kern="1200" dirty="0">
                <a:solidFill>
                  <a:schemeClr val="tx1"/>
                </a:solidFill>
                <a:effectLst/>
                <a:latin typeface="+mn-lt"/>
                <a:ea typeface="+mn-ea"/>
                <a:cs typeface="+mn-cs"/>
              </a:rPr>
              <a:t>validation set/CV comes in handy</a:t>
            </a:r>
            <a:r>
              <a:rPr lang="en-US" sz="1200" b="0" kern="1200" dirty="0">
                <a:solidFill>
                  <a:schemeClr val="tx1"/>
                </a:solidFill>
                <a:effectLst/>
                <a:latin typeface="+mn-lt"/>
                <a:ea typeface="+mn-ea"/>
                <a:cs typeface="+mn-cs"/>
              </a:rPr>
              <a:t>, </a:t>
            </a:r>
          </a:p>
          <a:p>
            <a:pPr marL="171450" indent="-171450" fontAlgn="base">
              <a:buFontTx/>
              <a:buChar char="-"/>
            </a:pPr>
            <a:r>
              <a:rPr lang="en-US" sz="1200" b="0" kern="1200" dirty="0">
                <a:solidFill>
                  <a:schemeClr val="tx1"/>
                </a:solidFill>
                <a:effectLst/>
                <a:latin typeface="+mn-lt"/>
                <a:ea typeface="+mn-ea"/>
                <a:cs typeface="+mn-cs"/>
              </a:rPr>
              <a:t>building models on the training set and validating on the validation sets, </a:t>
            </a:r>
          </a:p>
          <a:p>
            <a:pPr marL="171450" indent="-171450" fontAlgn="base">
              <a:buFontTx/>
              <a:buChar char="-"/>
            </a:pPr>
            <a:r>
              <a:rPr lang="en-US" sz="1200" b="0" kern="1200" dirty="0">
                <a:solidFill>
                  <a:schemeClr val="tx1"/>
                </a:solidFill>
                <a:effectLst/>
                <a:latin typeface="+mn-lt"/>
                <a:ea typeface="+mn-ea"/>
                <a:cs typeface="+mn-cs"/>
              </a:rPr>
              <a:t>keeping an eye on the performance metrics on validation in particular</a:t>
            </a:r>
          </a:p>
          <a:p>
            <a:pPr marL="171450" indent="-171450" fontAlgn="base">
              <a:buFontTx/>
              <a:buChar char="-"/>
            </a:pPr>
            <a:r>
              <a:rPr lang="en-US" sz="1200" b="0" kern="1200" dirty="0">
                <a:solidFill>
                  <a:schemeClr val="tx1"/>
                </a:solidFill>
                <a:effectLst/>
                <a:latin typeface="+mn-lt"/>
                <a:ea typeface="+mn-ea"/>
                <a:cs typeface="+mn-cs"/>
              </a:rPr>
              <a:t>aiming for the model that performs good enough on both</a:t>
            </a:r>
          </a:p>
          <a:p>
            <a:pPr marL="171450" indent="-171450" fontAlgn="base">
              <a:buFontTx/>
              <a:buChar char="-"/>
            </a:pPr>
            <a:r>
              <a:rPr lang="en-US" sz="1200" b="0" kern="1200" dirty="0">
                <a:solidFill>
                  <a:schemeClr val="tx1"/>
                </a:solidFill>
                <a:effectLst/>
                <a:latin typeface="+mn-lt"/>
                <a:ea typeface="+mn-ea"/>
                <a:cs typeface="+mn-cs"/>
                <a:sym typeface="Wingdings" pitchFamily="2" charset="2"/>
              </a:rPr>
              <a:t>Capturing the model that gives us the best validation performance.</a:t>
            </a:r>
          </a:p>
          <a:p>
            <a:pPr marL="0" indent="0" fontAlgn="base">
              <a:buFontTx/>
              <a:buNone/>
            </a:pPr>
            <a:endParaRPr lang="en-US" sz="1200" b="0" kern="1200" dirty="0">
              <a:solidFill>
                <a:schemeClr val="tx1"/>
              </a:solidFill>
              <a:effectLst/>
              <a:latin typeface="+mn-lt"/>
              <a:ea typeface="+mn-ea"/>
              <a:cs typeface="+mn-cs"/>
              <a:sym typeface="Wingdings" pitchFamily="2" charset="2"/>
            </a:endParaRPr>
          </a:p>
          <a:p>
            <a:pPr marL="0" indent="0" fontAlgn="base">
              <a:buFontTx/>
              <a:buNone/>
            </a:pPr>
            <a:r>
              <a:rPr lang="en-US" sz="1200" b="0" kern="1200" dirty="0">
                <a:solidFill>
                  <a:schemeClr val="tx1"/>
                </a:solidFill>
                <a:effectLst/>
                <a:latin typeface="+mn-lt"/>
                <a:ea typeface="+mn-ea"/>
                <a:cs typeface="+mn-cs"/>
                <a:sym typeface="Wingdings" pitchFamily="2" charset="2"/>
              </a:rPr>
              <a:t>Apart from </a:t>
            </a:r>
            <a:r>
              <a:rPr lang="en-US" sz="1200" b="0" kern="1200" dirty="0" err="1">
                <a:solidFill>
                  <a:schemeClr val="tx1"/>
                </a:solidFill>
                <a:effectLst/>
                <a:latin typeface="+mn-lt"/>
                <a:ea typeface="+mn-ea"/>
                <a:cs typeface="+mn-cs"/>
                <a:sym typeface="Wingdings" pitchFamily="2" charset="2"/>
              </a:rPr>
              <a:t>CrossValidation</a:t>
            </a:r>
            <a:r>
              <a:rPr lang="en-US" sz="1200" b="0" kern="1200" dirty="0">
                <a:solidFill>
                  <a:schemeClr val="tx1"/>
                </a:solidFill>
                <a:effectLst/>
                <a:latin typeface="+mn-lt"/>
                <a:ea typeface="+mn-ea"/>
                <a:cs typeface="+mn-cs"/>
                <a:sym typeface="Wingdings" pitchFamily="2" charset="2"/>
              </a:rPr>
              <a:t>, many other ML techniques and ML algorithms help find such ‘appropriate fit’ models, like </a:t>
            </a:r>
          </a:p>
          <a:p>
            <a:pPr marL="171450" indent="-171450">
              <a:buFontTx/>
              <a:buChar char="-"/>
            </a:pPr>
            <a:r>
              <a:rPr lang="en-US" sz="1200" b="1" kern="1200" dirty="0">
                <a:solidFill>
                  <a:schemeClr val="tx1"/>
                </a:solidFill>
                <a:effectLst/>
                <a:latin typeface="Amazon Ember Light" panose="020B0403020204020204" pitchFamily="34" charset="0"/>
                <a:ea typeface="+mn-ea"/>
                <a:cs typeface="+mn-cs"/>
              </a:rPr>
              <a:t>Early stopping </a:t>
            </a:r>
            <a:r>
              <a:rPr lang="en-US" sz="1200" kern="1200" dirty="0">
                <a:solidFill>
                  <a:schemeClr val="tx1"/>
                </a:solidFill>
                <a:effectLst/>
                <a:latin typeface="Amazon Ember Light" panose="020B0403020204020204" pitchFamily="34" charset="0"/>
                <a:ea typeface="+mn-ea"/>
                <a:cs typeface="+mn-cs"/>
              </a:rPr>
              <a:t>- </a:t>
            </a:r>
            <a:r>
              <a:rPr lang="en-US" sz="1200" kern="1200" dirty="0">
                <a:solidFill>
                  <a:schemeClr val="tx1"/>
                </a:solidFill>
                <a:effectLst/>
                <a:latin typeface="Amazon Ember"/>
                <a:ea typeface="+mn-ea"/>
                <a:cs typeface="+mn-cs"/>
              </a:rPr>
              <a:t>When you’re </a:t>
            </a:r>
            <a:r>
              <a:rPr lang="en-US" sz="1200" u="none" strike="noStrike" kern="1200" dirty="0">
                <a:solidFill>
                  <a:schemeClr val="tx1"/>
                </a:solidFill>
                <a:effectLst/>
                <a:latin typeface="Amazon Ember"/>
                <a:ea typeface="+mn-ea"/>
                <a:cs typeface="+mn-cs"/>
              </a:rPr>
              <a:t>training an ML model iteratively, </a:t>
            </a:r>
            <a:r>
              <a:rPr lang="en-US" sz="1200" kern="1200" dirty="0">
                <a:solidFill>
                  <a:schemeClr val="tx1"/>
                </a:solidFill>
                <a:effectLst/>
                <a:latin typeface="Amazon Ember"/>
                <a:ea typeface="+mn-ea"/>
                <a:cs typeface="+mn-cs"/>
              </a:rPr>
              <a:t>you can measure how well each iteration of the model performs. Up until a certain number of iterations, new iterations improve the model. After that point, however, the model’s ability to generalize can weaken as it begins to over fit the training data</a:t>
            </a:r>
          </a:p>
          <a:p>
            <a:pPr marL="171450" indent="-171450">
              <a:buFontTx/>
              <a:buChar char="-"/>
            </a:pPr>
            <a:r>
              <a:rPr lang="en-US" sz="1200" b="1" kern="1200" dirty="0">
                <a:solidFill>
                  <a:schemeClr val="tx1"/>
                </a:solidFill>
                <a:effectLst/>
                <a:latin typeface="Amazon Ember"/>
                <a:ea typeface="+mn-ea"/>
                <a:cs typeface="+mn-cs"/>
              </a:rPr>
              <a:t>Regularization</a:t>
            </a:r>
            <a:r>
              <a:rPr lang="en-US" sz="1200" kern="1200" dirty="0">
                <a:solidFill>
                  <a:schemeClr val="tx1"/>
                </a:solidFill>
                <a:effectLst/>
                <a:latin typeface="Amazon Ember"/>
                <a:ea typeface="+mn-ea"/>
                <a:cs typeface="+mn-cs"/>
              </a:rPr>
              <a:t>: Regularization refers to a broad range of techniques for artificially forcing your model to be simpler.</a:t>
            </a:r>
          </a:p>
          <a:p>
            <a:pPr marL="171450" indent="-171450">
              <a:buFontTx/>
              <a:buChar char="-"/>
            </a:pPr>
            <a:r>
              <a:rPr lang="en-US" sz="1200" b="1" kern="1200" dirty="0" err="1">
                <a:solidFill>
                  <a:schemeClr val="tx1"/>
                </a:solidFill>
                <a:effectLst/>
                <a:latin typeface="Amazon Ember"/>
                <a:ea typeface="+mn-ea"/>
                <a:cs typeface="+mn-cs"/>
              </a:rPr>
              <a:t>Ensembling</a:t>
            </a:r>
            <a:r>
              <a:rPr lang="en-US" sz="1200" kern="1200" dirty="0">
                <a:solidFill>
                  <a:schemeClr val="tx1"/>
                </a:solidFill>
                <a:effectLst/>
                <a:latin typeface="Amazon Ember"/>
                <a:ea typeface="+mn-ea"/>
                <a:cs typeface="+mn-cs"/>
              </a:rPr>
              <a:t>: Ensembles are machine learning methods for combining predictions from multiple separate models</a:t>
            </a:r>
            <a:endParaRPr lang="en-US" dirty="0"/>
          </a:p>
          <a:p>
            <a:pPr marL="171450" indent="-171450" fontAlgn="base">
              <a:buFontTx/>
              <a:buChar cha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46</a:t>
            </a:fld>
            <a:endParaRPr lang="en-US"/>
          </a:p>
        </p:txBody>
      </p:sp>
    </p:spTree>
    <p:extLst>
      <p:ext uri="{BB962C8B-B14F-4D97-AF65-F5344CB8AC3E}">
        <p14:creationId xmlns:p14="http://schemas.microsoft.com/office/powerpoint/2010/main" val="1483101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FF0000"/>
                </a:solidFill>
              </a:rPr>
              <a:t>Let’s talk about Machine Learning Model Evaluation</a:t>
            </a:r>
          </a:p>
          <a:p>
            <a:endParaRPr lang="en-US" b="0" dirty="0">
              <a:solidFill>
                <a:srgbClr val="FF0000"/>
              </a:solidFill>
            </a:endParaRPr>
          </a:p>
          <a:p>
            <a:pPr marL="171450" indent="-171450">
              <a:buFontTx/>
              <a:buChar char="-"/>
            </a:pPr>
            <a:r>
              <a:rPr lang="en-US" b="0" dirty="0">
                <a:solidFill>
                  <a:srgbClr val="FF0000"/>
                </a:solidFill>
              </a:rPr>
              <a:t>How do we know whether the Mach Learning model we built, trained and used to make predictions with, is actually a good model? </a:t>
            </a:r>
          </a:p>
          <a:p>
            <a:pPr marL="171450" indent="-171450">
              <a:buFontTx/>
              <a:buChar char="-"/>
            </a:pPr>
            <a:r>
              <a:rPr lang="en-US" b="1" dirty="0">
                <a:solidFill>
                  <a:srgbClr val="FF0000"/>
                </a:solidFill>
              </a:rPr>
              <a:t>How do </a:t>
            </a:r>
            <a:r>
              <a:rPr lang="en-US" b="0" dirty="0">
                <a:solidFill>
                  <a:srgbClr val="FF0000"/>
                </a:solidFill>
              </a:rPr>
              <a:t>we evaluate ML models?</a:t>
            </a:r>
          </a:p>
          <a:p>
            <a:pPr marL="171450" indent="-171450">
              <a:buFontTx/>
              <a:buChar char="-"/>
            </a:pPr>
            <a:r>
              <a:rPr lang="en-US" b="1" dirty="0">
                <a:solidFill>
                  <a:srgbClr val="FF0000"/>
                </a:solidFill>
              </a:rPr>
              <a:t>What metrics </a:t>
            </a:r>
            <a:r>
              <a:rPr lang="en-US" b="0" dirty="0">
                <a:solidFill>
                  <a:srgbClr val="FF0000"/>
                </a:solidFill>
              </a:rPr>
              <a:t>are there to use?</a:t>
            </a:r>
          </a:p>
          <a:p>
            <a:pPr marL="171450" indent="-171450">
              <a:buFontTx/>
              <a:buChar char="-"/>
            </a:pPr>
            <a:r>
              <a:rPr lang="en-US" b="1" dirty="0">
                <a:solidFill>
                  <a:srgbClr val="FF0000"/>
                </a:solidFill>
              </a:rPr>
              <a:t>And, </a:t>
            </a:r>
            <a:r>
              <a:rPr lang="en-US" b="0" dirty="0">
                <a:solidFill>
                  <a:srgbClr val="FF0000"/>
                </a:solidFill>
              </a:rPr>
              <a:t>what data we (should) use to evaluate models on</a:t>
            </a:r>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47</a:t>
            </a:fld>
            <a:endParaRPr lang="en-US" dirty="0"/>
          </a:p>
        </p:txBody>
      </p:sp>
    </p:spTree>
    <p:extLst>
      <p:ext uri="{BB962C8B-B14F-4D97-AF65-F5344CB8AC3E}">
        <p14:creationId xmlns:p14="http://schemas.microsoft.com/office/powerpoint/2010/main" val="3579369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Evaluating REGR models: Let’s first note that all these four </a:t>
            </a:r>
            <a:r>
              <a:rPr lang="en-US" sz="1200" kern="1200" dirty="0" err="1">
                <a:solidFill>
                  <a:schemeClr val="tx1"/>
                </a:solidFill>
                <a:effectLst/>
                <a:latin typeface="Amazon Ember Light" panose="020B0403020204020204" pitchFamily="34" charset="0"/>
                <a:ea typeface="+mn-ea"/>
                <a:cs typeface="+mn-cs"/>
              </a:rPr>
              <a:t>regr</a:t>
            </a:r>
            <a:r>
              <a:rPr lang="en-US" sz="1200" kern="1200" dirty="0">
                <a:solidFill>
                  <a:schemeClr val="tx1"/>
                </a:solidFill>
                <a:effectLst/>
                <a:latin typeface="Amazon Ember Light" panose="020B0403020204020204" pitchFamily="34" charset="0"/>
                <a:ea typeface="+mn-ea"/>
                <a:cs typeface="+mn-cs"/>
              </a:rPr>
              <a:t> metrics are looking at the overall model errors, </a:t>
            </a:r>
            <a:r>
              <a:rPr lang="en-US" sz="1200" b="0" i="0" kern="1200" dirty="0">
                <a:solidFill>
                  <a:schemeClr val="tx1"/>
                </a:solidFill>
                <a:effectLst/>
                <a:latin typeface="+mn-lt"/>
                <a:ea typeface="+mn-ea"/>
                <a:cs typeface="+mn-cs"/>
              </a:rPr>
              <a:t>either</a:t>
            </a:r>
            <a:r>
              <a:rPr lang="en-US" sz="1200" kern="1200" dirty="0">
                <a:solidFill>
                  <a:schemeClr val="tx1"/>
                </a:solidFill>
                <a:effectLst/>
                <a:latin typeface="Amazon Ember Light" panose="020B0403020204020204" pitchFamily="34" charset="0"/>
                <a:ea typeface="+mn-ea"/>
                <a:cs typeface="+mn-cs"/>
              </a:rPr>
              <a:t> taking these errors in abs values or squared values (so that the negative errors can contribute in a meaningful way to the overall sum)</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What do we mean by errors, are the </a:t>
            </a:r>
            <a:r>
              <a:rPr lang="en-US" sz="1200" b="0" i="0" kern="1200" dirty="0">
                <a:solidFill>
                  <a:schemeClr val="tx1"/>
                </a:solidFill>
                <a:effectLst/>
                <a:latin typeface="+mn-lt"/>
                <a:ea typeface="+mn-ea"/>
                <a:cs typeface="+mn-cs"/>
              </a:rPr>
              <a:t>differences between the </a:t>
            </a:r>
            <a:r>
              <a:rPr lang="en-US" sz="1200" b="0" i="0" kern="1200" dirty="0" err="1">
                <a:solidFill>
                  <a:schemeClr val="tx1"/>
                </a:solidFill>
                <a:effectLst/>
                <a:latin typeface="+mn-lt"/>
                <a:ea typeface="+mn-ea"/>
                <a:cs typeface="+mn-cs"/>
              </a:rPr>
              <a:t>y_is</a:t>
            </a:r>
            <a:r>
              <a:rPr lang="en-US" sz="1200" b="0" i="0" kern="1200" dirty="0">
                <a:solidFill>
                  <a:schemeClr val="tx1"/>
                </a:solidFill>
                <a:effectLst/>
                <a:latin typeface="+mn-lt"/>
                <a:ea typeface="+mn-ea"/>
                <a:cs typeface="+mn-cs"/>
              </a:rPr>
              <a:t> = target values (these are the y of our black dots data points here) and </a:t>
            </a:r>
            <a:r>
              <a:rPr lang="en-US" sz="1200" b="0" i="0" kern="1200" dirty="0" err="1">
                <a:solidFill>
                  <a:schemeClr val="tx1"/>
                </a:solidFill>
                <a:effectLst/>
                <a:latin typeface="+mn-lt"/>
                <a:ea typeface="+mn-ea"/>
                <a:cs typeface="+mn-cs"/>
              </a:rPr>
              <a:t>y_hats</a:t>
            </a:r>
            <a:r>
              <a:rPr lang="en-US" sz="1200" b="0" i="0" kern="1200" dirty="0">
                <a:solidFill>
                  <a:schemeClr val="tx1"/>
                </a:solidFill>
                <a:effectLst/>
                <a:latin typeface="+mn-lt"/>
                <a:ea typeface="+mn-ea"/>
                <a:cs typeface="+mn-cs"/>
              </a:rPr>
              <a:t> = the values predicted with the regression model (that will be the y’s of the points sitting on the orange regression line)</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The first metric, the MSE (short for Mean </a:t>
            </a:r>
            <a:r>
              <a:rPr lang="en-US" sz="1200" kern="1200" dirty="0" err="1">
                <a:solidFill>
                  <a:schemeClr val="tx1"/>
                </a:solidFill>
                <a:effectLst/>
                <a:latin typeface="Amazon Ember Light" panose="020B0403020204020204" pitchFamily="34" charset="0"/>
                <a:ea typeface="+mn-ea"/>
                <a:cs typeface="+mn-cs"/>
              </a:rPr>
              <a:t>Sq</a:t>
            </a:r>
            <a:r>
              <a:rPr lang="en-US" sz="1200" kern="1200" dirty="0">
                <a:solidFill>
                  <a:schemeClr val="tx1"/>
                </a:solidFill>
                <a:effectLst/>
                <a:latin typeface="Amazon Ember Light" panose="020B0403020204020204" pitchFamily="34" charset="0"/>
                <a:ea typeface="+mn-ea"/>
                <a:cs typeface="+mn-cs"/>
              </a:rPr>
              <a:t> Error)</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the average of the squared errors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MSE </a:t>
            </a:r>
            <a:r>
              <a:rPr lang="en-US" sz="1200" b="1" i="0" kern="1200" dirty="0">
                <a:solidFill>
                  <a:schemeClr val="tx1"/>
                </a:solidFill>
                <a:effectLst/>
                <a:latin typeface="+mn-lt"/>
                <a:ea typeface="+mn-ea"/>
                <a:cs typeface="+mn-cs"/>
              </a:rPr>
              <a:t>squares</a:t>
            </a:r>
            <a:r>
              <a:rPr lang="en-US" sz="1200" b="0" i="0" kern="1200" dirty="0">
                <a:solidFill>
                  <a:schemeClr val="tx1"/>
                </a:solidFill>
                <a:effectLst/>
                <a:latin typeface="+mn-lt"/>
                <a:ea typeface="+mn-ea"/>
                <a:cs typeface="+mn-cs"/>
              </a:rPr>
              <a:t> the error differences, it penalizes even the smallest errors, leading to over-estimation of how bad the model is.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next metric, the RMSE short for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is also widely used for regression tasks, simply being the square root of the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errors in units squared, the Root Mean </a:t>
            </a:r>
            <a:r>
              <a:rPr lang="en-US" sz="1200" b="0" i="0" kern="1200" dirty="0" err="1">
                <a:solidFill>
                  <a:schemeClr val="tx1"/>
                </a:solidFill>
                <a:effectLst/>
                <a:latin typeface="+mn-lt"/>
                <a:ea typeface="+mn-ea"/>
                <a:cs typeface="+mn-cs"/>
              </a:rPr>
              <a:t>Sq</a:t>
            </a:r>
            <a:r>
              <a:rPr lang="en-US" sz="1200" b="0" i="0" kern="1200" dirty="0">
                <a:solidFill>
                  <a:schemeClr val="tx1"/>
                </a:solidFill>
                <a:effectLst/>
                <a:latin typeface="+mn-lt"/>
                <a:ea typeface="+mn-ea"/>
                <a:cs typeface="+mn-cs"/>
              </a:rPr>
              <a:t> Error reports the errors in the original units, making it easier to interpreted the error.</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MAE short for…: is the average of the absolute differences between the target values and the values predicted by the model.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Being a linear score, all the individual differences are weighted equally, hence the MAE is more robust to outliers and does not penalize the errors as extremely as MSE. </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R² on the other hand is a metric that helps compare our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with a constant average baseline model (that is predict averages for all data points), and tells us how much better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is vs this baseline  model.</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While with the other metrics, is desirable to lower the scores, the R2 is different.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Assuming that the ML model will always perform better than the baseline/average model, R² will take values between 0 and 1.</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the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did not improve at all over the baseline model, producing same errors, R2 = 0 (lowest)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best </a:t>
            </a:r>
            <a:r>
              <a:rPr lang="en-US" sz="1200" b="0" i="0" kern="1200" dirty="0" err="1">
                <a:solidFill>
                  <a:schemeClr val="tx1"/>
                </a:solidFill>
                <a:effectLst/>
                <a:latin typeface="+mn-lt"/>
                <a:ea typeface="+mn-ea"/>
                <a:cs typeface="+mn-cs"/>
              </a:rPr>
              <a:t>regr</a:t>
            </a:r>
            <a:r>
              <a:rPr lang="en-US" sz="1200" b="0" i="0" kern="1200" dirty="0">
                <a:solidFill>
                  <a:schemeClr val="tx1"/>
                </a:solidFill>
                <a:effectLst/>
                <a:latin typeface="+mn-lt"/>
                <a:ea typeface="+mn-ea"/>
                <a:cs typeface="+mn-cs"/>
              </a:rPr>
              <a:t> model, meaning no errors between the predicted values and the actual values (MSE =0), R2 will be 1 (highest)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While the MSE is the most preferred metrics for regression tasks,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just like anything else with ML, there is no clear choice which metric to use.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Best practice is to monitoring a few, depending on the business problem and the dataset.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LATEX</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MSE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RMS = \sqrt{\frac{1}{n}\sum_{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MAE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R^2 = 1 - \frac{\sum_{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)})^2}{\sum_{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)}-\bar{y})^2}</a:t>
            </a:r>
          </a:p>
          <a:p>
            <a:endParaRPr lang="en-US" dirty="0"/>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\bar{y} = \frac{1}{n}\sum_{</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=0}^{n}y^{(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\hat{y}^{(</a:t>
            </a:r>
            <a:r>
              <a:rPr lang="en-US" sz="1200" kern="1200" dirty="0" err="1">
                <a:solidFill>
                  <a:schemeClr val="tx1"/>
                </a:solidFill>
                <a:effectLst/>
                <a:latin typeface="Amazon Ember Light" panose="020B0403020204020204" pitchFamily="34" charset="0"/>
                <a:ea typeface="+mn-ea"/>
                <a:cs typeface="+mn-cs"/>
              </a:rPr>
              <a:t>i</a:t>
            </a:r>
            <a:r>
              <a:rPr lang="en-US" sz="1200" kern="1200" dirty="0">
                <a:solidFill>
                  <a:schemeClr val="tx1"/>
                </a:solidFill>
                <a:effectLst/>
                <a:latin typeface="Amazon Ember Light" panose="020B0403020204020204" pitchFamily="34" charset="0"/>
                <a:ea typeface="+mn-ea"/>
                <a:cs typeface="+mn-cs"/>
              </a:rPr>
              <a:t>)}		\bar{y}</a:t>
            </a: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48</a:t>
            </a:fld>
            <a:endParaRPr lang="en-US"/>
          </a:p>
        </p:txBody>
      </p:sp>
    </p:spTree>
    <p:extLst>
      <p:ext uri="{BB962C8B-B14F-4D97-AF65-F5344CB8AC3E}">
        <p14:creationId xmlns:p14="http://schemas.microsoft.com/office/powerpoint/2010/main" val="10068869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evaluating classification models?</a:t>
            </a:r>
          </a:p>
          <a:p>
            <a:endParaRPr lang="en-US" dirty="0"/>
          </a:p>
          <a:p>
            <a:r>
              <a:rPr lang="en-US" sz="1200" b="0" i="0" kern="1200" dirty="0">
                <a:solidFill>
                  <a:schemeClr val="tx1"/>
                </a:solidFill>
                <a:effectLst/>
                <a:latin typeface="+mn-lt"/>
                <a:ea typeface="+mn-ea"/>
                <a:cs typeface="+mn-cs"/>
              </a:rPr>
              <a:t>In the case of the classification models (a binary classification task shown here for simplicity)</a:t>
            </a:r>
          </a:p>
          <a:p>
            <a:r>
              <a:rPr lang="en-US" sz="1200" b="0" i="0" kern="1200" dirty="0">
                <a:solidFill>
                  <a:schemeClr val="tx1"/>
                </a:solidFill>
                <a:effectLst/>
                <a:latin typeface="+mn-lt"/>
                <a:ea typeface="+mn-ea"/>
                <a:cs typeface="+mn-cs"/>
              </a:rPr>
              <a:t>the performance of the model and its associated errors can be judged by examining</a:t>
            </a:r>
          </a:p>
          <a:p>
            <a:r>
              <a:rPr lang="en-US" sz="1200" b="0" i="0" kern="1200" dirty="0">
                <a:solidFill>
                  <a:schemeClr val="tx1"/>
                </a:solidFill>
                <a:effectLst/>
                <a:latin typeface="+mn-lt"/>
                <a:ea typeface="+mn-ea"/>
                <a:cs typeface="+mn-cs"/>
              </a:rPr>
              <a:t>correctly classified cases vs incorrectly classified cases.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our star/not star example, here called positive/negative classes,</a:t>
            </a:r>
          </a:p>
          <a:p>
            <a:r>
              <a:rPr lang="en-US" sz="1200" b="0" i="0" kern="1200" dirty="0">
                <a:solidFill>
                  <a:schemeClr val="tx1"/>
                </a:solidFill>
                <a:effectLst/>
                <a:latin typeface="+mn-lt"/>
                <a:ea typeface="+mn-ea"/>
                <a:cs typeface="+mn-cs"/>
              </a:rPr>
              <a:t>we define as TP those data points that were </a:t>
            </a:r>
            <a:r>
              <a:rPr lang="en-US" sz="1200" b="0" i="0" kern="1200" dirty="0" err="1">
                <a:solidFill>
                  <a:schemeClr val="tx1"/>
                </a:solidFill>
                <a:effectLst/>
                <a:latin typeface="+mn-lt"/>
                <a:ea typeface="+mn-ea"/>
                <a:cs typeface="+mn-cs"/>
              </a:rPr>
              <a:t>pred</a:t>
            </a:r>
            <a:r>
              <a:rPr lang="en-US" sz="1200" b="0" i="0" kern="1200" dirty="0">
                <a:solidFill>
                  <a:schemeClr val="tx1"/>
                </a:solidFill>
                <a:effectLst/>
                <a:latin typeface="+mn-lt"/>
                <a:ea typeface="+mn-ea"/>
                <a:cs typeface="+mn-cs"/>
              </a:rPr>
              <a:t> P when the </a:t>
            </a: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record our classifier results in a so called confusion matrix – </a:t>
            </a:r>
          </a:p>
          <a:p>
            <a:r>
              <a:rPr lang="en-US" sz="1200" b="0" i="0" kern="1200" dirty="0">
                <a:solidFill>
                  <a:schemeClr val="tx1"/>
                </a:solidFill>
                <a:effectLst/>
                <a:latin typeface="+mn-lt"/>
                <a:ea typeface="+mn-ea"/>
                <a:cs typeface="+mn-cs"/>
              </a:rPr>
              <a:t>(reflecting the fact that the classifier is sometimes confused and makes mistakes)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our binary classification problem the matrix has 2 rows and 2 columns.</a:t>
            </a:r>
          </a:p>
          <a:p>
            <a:r>
              <a:rPr lang="en-US" sz="1200" b="0" i="0" kern="1200" dirty="0">
                <a:solidFill>
                  <a:schemeClr val="tx1"/>
                </a:solidFill>
                <a:effectLst/>
                <a:latin typeface="+mn-lt"/>
                <a:ea typeface="+mn-ea"/>
                <a:cs typeface="+mn-cs"/>
              </a:rPr>
              <a:t>Across the top are the predicted class labels and down the side are the actual class labels. </a:t>
            </a:r>
          </a:p>
          <a:p>
            <a:r>
              <a:rPr lang="en-US" sz="1200" b="0" i="0" kern="1200" dirty="0">
                <a:solidFill>
                  <a:schemeClr val="tx1"/>
                </a:solidFill>
                <a:effectLst/>
                <a:latin typeface="+mn-lt"/>
                <a:ea typeface="+mn-ea"/>
                <a:cs typeface="+mn-cs"/>
              </a:rPr>
              <a:t>Each cell contains the number of predictions made by the classifier that fall into that cell.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Conf Matrix makes it easier to observe the relations between the classifier outputs, and </a:t>
            </a:r>
          </a:p>
          <a:p>
            <a:r>
              <a:rPr lang="en-US" sz="1200" b="0" i="0" kern="1200" dirty="0">
                <a:solidFill>
                  <a:schemeClr val="tx1"/>
                </a:solidFill>
                <a:effectLst/>
                <a:latin typeface="+mn-lt"/>
                <a:ea typeface="+mn-ea"/>
                <a:cs typeface="+mn-cs"/>
              </a:rPr>
              <a:t>Examining the CM usually gives a good idea whether or not the classifier we built is bad or good.</a:t>
            </a:r>
          </a:p>
          <a:p>
            <a:r>
              <a:rPr lang="en-US" sz="1200" b="0" i="0" kern="1200" dirty="0">
                <a:solidFill>
                  <a:schemeClr val="tx1"/>
                </a:solidFill>
                <a:effectLst/>
                <a:latin typeface="+mn-lt"/>
                <a:ea typeface="+mn-ea"/>
                <a:cs typeface="+mn-cs"/>
              </a:rPr>
              <a:t>In our case here, we seem to have done at pretty good job at assigning most data points to their correct classes…</a:t>
            </a:r>
          </a:p>
          <a:p>
            <a:r>
              <a:rPr lang="en-US" sz="1200" b="0" i="0" kern="1200" dirty="0">
                <a:solidFill>
                  <a:schemeClr val="tx1"/>
                </a:solidFill>
                <a:effectLst/>
                <a:latin typeface="+mn-lt"/>
                <a:ea typeface="+mn-ea"/>
                <a:cs typeface="+mn-cs"/>
              </a:rPr>
              <a:t>A perfect classifier would correctly predict all cases, so high numbers would stay on the main orange diagonal and nothing would fall off this diagonal into the False/error tiles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confusion matrix contains all information of the outcomes of a classifier, </a:t>
            </a:r>
          </a:p>
          <a:p>
            <a:r>
              <a:rPr lang="en-US" sz="1200" b="0" i="0" kern="1200" dirty="0">
                <a:solidFill>
                  <a:schemeClr val="tx1"/>
                </a:solidFill>
                <a:effectLst/>
                <a:latin typeface="+mn-lt"/>
                <a:ea typeface="+mn-ea"/>
                <a:cs typeface="+mn-cs"/>
              </a:rPr>
              <a:t>is rarely used for reporting results because is difficult to compare and discuss. </a:t>
            </a:r>
          </a:p>
          <a:p>
            <a:r>
              <a:rPr lang="en-US" sz="1200" b="0" i="0" kern="1200" dirty="0">
                <a:solidFill>
                  <a:schemeClr val="tx1"/>
                </a:solidFill>
                <a:effectLst/>
                <a:latin typeface="+mn-lt"/>
                <a:ea typeface="+mn-ea"/>
                <a:cs typeface="+mn-cs"/>
              </a:rPr>
              <a:t>Instead, some overall numerical scores </a:t>
            </a:r>
            <a:r>
              <a:rPr lang="en-US" sz="1200" b="1" i="0" kern="1200" dirty="0">
                <a:solidFill>
                  <a:schemeClr val="tx1"/>
                </a:solidFill>
                <a:effectLst/>
                <a:latin typeface="+mn-lt"/>
                <a:ea typeface="+mn-ea"/>
                <a:cs typeface="+mn-cs"/>
              </a:rPr>
              <a:t>extracted </a:t>
            </a:r>
            <a:r>
              <a:rPr lang="en-US" sz="1200" b="0" i="0" kern="1200" dirty="0">
                <a:solidFill>
                  <a:schemeClr val="tx1"/>
                </a:solidFill>
                <a:effectLst/>
                <a:latin typeface="+mn-lt"/>
                <a:ea typeface="+mn-ea"/>
                <a:cs typeface="+mn-cs"/>
              </a:rPr>
              <a:t>from the confusion matrix are commonly used.</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49</a:t>
            </a:fld>
            <a:endParaRPr lang="en-US"/>
          </a:p>
        </p:txBody>
      </p:sp>
    </p:spTree>
    <p:extLst>
      <p:ext uri="{BB962C8B-B14F-4D97-AF65-F5344CB8AC3E}">
        <p14:creationId xmlns:p14="http://schemas.microsoft.com/office/powerpoint/2010/main" val="2614329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50</a:t>
            </a:fld>
            <a:endParaRPr lang="en-US" dirty="0"/>
          </a:p>
        </p:txBody>
      </p:sp>
    </p:spTree>
    <p:extLst>
      <p:ext uri="{BB962C8B-B14F-4D97-AF65-F5344CB8AC3E}">
        <p14:creationId xmlns:p14="http://schemas.microsoft.com/office/powerpoint/2010/main" val="502869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In the most general view, a graph is simply a collection of objects (i.e., nodes), along with a set of interactions (i.e., edges) between pairs of these objects. For example, to encode a social network as a graph we might use nodes to represent individuals and use edges to represent that two individuals are friends. In the biological domain we could use the nodes in a graph to represent proteins, and use the edges to represent various biological interactions, such as kinetic interactions between proteins. </a:t>
            </a:r>
            <a:endParaRPr lang="en-IN" dirty="0"/>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Network analysis is generally concerned with the properties of real-world data, whereas graph theory is concerned with the theoretical properties of the mathematical graph abstraction. </a:t>
            </a:r>
            <a:endParaRPr lang="en-IN" dirty="0">
              <a:effectLst/>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35368214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51</a:t>
            </a:fld>
            <a:endParaRPr lang="en-US" dirty="0"/>
          </a:p>
        </p:txBody>
      </p:sp>
    </p:spTree>
    <p:extLst>
      <p:ext uri="{BB962C8B-B14F-4D97-AF65-F5344CB8AC3E}">
        <p14:creationId xmlns:p14="http://schemas.microsoft.com/office/powerpoint/2010/main" val="1446802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52</a:t>
            </a:fld>
            <a:endParaRPr lang="en-US" dirty="0"/>
          </a:p>
        </p:txBody>
      </p:sp>
    </p:spTree>
    <p:extLst>
      <p:ext uri="{BB962C8B-B14F-4D97-AF65-F5344CB8AC3E}">
        <p14:creationId xmlns:p14="http://schemas.microsoft.com/office/powerpoint/2010/main" val="2516461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53</a:t>
            </a:fld>
            <a:endParaRPr lang="en-US" dirty="0"/>
          </a:p>
        </p:txBody>
      </p:sp>
    </p:spTree>
    <p:extLst>
      <p:ext uri="{BB962C8B-B14F-4D97-AF65-F5344CB8AC3E}">
        <p14:creationId xmlns:p14="http://schemas.microsoft.com/office/powerpoint/2010/main" val="1665245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mazon Ember Light" panose="020B0403020204020204" pitchFamily="34" charset="0"/>
                <a:ea typeface="+mn-ea"/>
                <a:cs typeface="+mn-cs"/>
              </a:rPr>
              <a:t>With most imbalanced dataset scenarios, there’s usually a debate over whether your business problems should improve on precision or recall,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That is say, for our rare case scenario,</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 whether the classifier should do better on, increase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Precision (that will be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FalsePos</a:t>
            </a:r>
            <a:r>
              <a:rPr lang="en-US" sz="1200" b="0" i="0" kern="1200" dirty="0">
                <a:solidFill>
                  <a:schemeClr val="tx1"/>
                </a:solidFill>
                <a:effectLst/>
                <a:latin typeface="+mn-lt"/>
                <a:ea typeface="+mn-ea"/>
                <a:cs typeface="+mn-cs"/>
              </a:rPr>
              <a:t>, minimize the number of healthy people brought in for tests/treatments when not needed)</a:t>
            </a: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Or should do better, increase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Recall (equivalent to </a:t>
            </a:r>
            <a:r>
              <a:rPr lang="en-US" sz="1200" b="0" i="0" kern="1200" dirty="0">
                <a:solidFill>
                  <a:schemeClr val="tx1"/>
                </a:solidFill>
                <a:effectLst/>
                <a:latin typeface="+mn-lt"/>
                <a:ea typeface="+mn-ea"/>
                <a:cs typeface="+mn-cs"/>
              </a:rPr>
              <a:t>predicting less </a:t>
            </a:r>
            <a:r>
              <a:rPr lang="en-US" sz="1200" b="0" i="0" kern="1200" dirty="0" err="1">
                <a:solidFill>
                  <a:schemeClr val="tx1"/>
                </a:solidFill>
                <a:effectLst/>
                <a:latin typeface="+mn-lt"/>
                <a:ea typeface="+mn-ea"/>
                <a:cs typeface="+mn-cs"/>
              </a:rPr>
              <a:t>FalseNeg</a:t>
            </a:r>
            <a:r>
              <a:rPr lang="en-US" sz="1200" b="0" i="0" kern="1200" dirty="0">
                <a:solidFill>
                  <a:schemeClr val="tx1"/>
                </a:solidFill>
                <a:effectLst/>
                <a:latin typeface="+mn-lt"/>
                <a:ea typeface="+mn-ea"/>
                <a:cs typeface="+mn-cs"/>
              </a:rPr>
              <a:t>, reducing the no of people that have the disease and never find out)</a:t>
            </a:r>
            <a:endParaRPr lang="en-US" sz="1200" kern="1200" dirty="0">
              <a:solidFill>
                <a:schemeClr val="tx1"/>
              </a:solidFill>
              <a:effectLst/>
              <a:latin typeface="Amazon Ember Light" panose="020B0403020204020204" pitchFamily="34" charset="0"/>
              <a:ea typeface="+mn-ea"/>
              <a:cs typeface="+mn-cs"/>
            </a:endParaRP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To settle the debate, or rather balance these diff business choices, </a:t>
            </a:r>
          </a:p>
          <a:p>
            <a:r>
              <a:rPr lang="en-US" sz="1200" kern="1200" dirty="0">
                <a:solidFill>
                  <a:schemeClr val="tx1"/>
                </a:solidFill>
                <a:effectLst/>
                <a:latin typeface="Amazon Ember Light" panose="020B0403020204020204" pitchFamily="34" charset="0"/>
                <a:ea typeface="+mn-ea"/>
                <a:cs typeface="+mn-cs"/>
              </a:rPr>
              <a:t>F1 score is another score/metric that can be used to basically</a:t>
            </a:r>
          </a:p>
          <a:p>
            <a:r>
              <a:rPr lang="en-US" sz="1200" kern="1200" dirty="0">
                <a:solidFill>
                  <a:schemeClr val="tx1"/>
                </a:solidFill>
                <a:effectLst/>
                <a:latin typeface="Amazon Ember Light" panose="020B0403020204020204" pitchFamily="34" charset="0"/>
                <a:ea typeface="+mn-ea"/>
                <a:cs typeface="+mn-cs"/>
              </a:rPr>
              <a:t>maintain a balance between the precision and recall of your classifier</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As we can see from this heat map of f1 score vs precision and recall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F1 is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Also, F1 is </a:t>
            </a:r>
            <a:r>
              <a:rPr lang="en-US" sz="1200" kern="1200" dirty="0">
                <a:solidFill>
                  <a:schemeClr val="accent3"/>
                </a:solidFill>
                <a:effectLst/>
                <a:latin typeface="Amazon Ember Light" panose="020B0403020204020204" pitchFamily="34" charset="0"/>
                <a:ea typeface="Amazon Ember Light" panose="020B0403020204020204" pitchFamily="34" charset="0"/>
                <a:cs typeface="Amazon Ember Light" panose="020B0403020204020204" pitchFamily="34" charset="0"/>
              </a:rPr>
              <a:t>high </a:t>
            </a:r>
            <a:r>
              <a:rPr lang="en-US" sz="12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when both the Precision and Recall are high</a:t>
            </a:r>
          </a:p>
          <a:p>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a:t>
            </a:r>
          </a:p>
          <a:p>
            <a:endParaRPr lang="en-US" sz="1200" kern="1200" dirty="0">
              <a:solidFill>
                <a:schemeClr val="tx1"/>
              </a:solidFill>
              <a:effectLst/>
              <a:latin typeface="Amazon Ember Light" panose="020B0403020204020204" pitchFamily="34" charset="0"/>
              <a:ea typeface="+mn-ea"/>
              <a:cs typeface="+mn-cs"/>
            </a:endParaRPr>
          </a:p>
          <a:p>
            <a:r>
              <a:rPr lang="en-US" sz="1200" kern="1200" dirty="0">
                <a:solidFill>
                  <a:schemeClr val="tx1"/>
                </a:solidFill>
                <a:effectLst/>
                <a:latin typeface="Amazon Ember Light" panose="020B0403020204020204" pitchFamily="34" charset="0"/>
                <a:ea typeface="+mn-ea"/>
                <a:cs typeface="+mn-cs"/>
              </a:rPr>
              <a:t>F1\,Score = \frac{2*(Precision * Recall)}{</a:t>
            </a:r>
            <a:r>
              <a:rPr lang="en-US" sz="1200" kern="1200" dirty="0" err="1">
                <a:solidFill>
                  <a:schemeClr val="tx1"/>
                </a:solidFill>
                <a:effectLst/>
                <a:latin typeface="Amazon Ember Light" panose="020B0403020204020204" pitchFamily="34" charset="0"/>
                <a:ea typeface="+mn-ea"/>
                <a:cs typeface="+mn-cs"/>
              </a:rPr>
              <a:t>Precision+Recall</a:t>
            </a:r>
            <a:r>
              <a:rPr lang="en-US" sz="1200" kern="1200" dirty="0">
                <a:solidFill>
                  <a:schemeClr val="tx1"/>
                </a:solidFill>
                <a:effectLst/>
                <a:latin typeface="Amazon Ember Light" panose="020B0403020204020204" pitchFamily="34" charset="0"/>
                <a:ea typeface="+mn-ea"/>
                <a:cs typeface="+mn-cs"/>
              </a:rPr>
              <a:t>}</a:t>
            </a:r>
          </a:p>
          <a:p>
            <a:pPr marL="0" marR="0" lvl="0" indent="0" algn="l" defTabSz="914379"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mazon Ember Light" panose="020B0403020204020204" pitchFamily="34" charset="0"/>
              <a:ea typeface="+mn-ea"/>
              <a:cs typeface="+mn-cs"/>
            </a:endParaRP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mazon Ember Light" panose="020B0403020204020204" pitchFamily="34" charset="0"/>
                <a:ea typeface="+mn-ea"/>
                <a:cs typeface="+mn-cs"/>
              </a:rPr>
              <a:t>0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F1/,Score \</a:t>
            </a:r>
            <a:r>
              <a:rPr lang="en-US" sz="1200" kern="1200" dirty="0" err="1">
                <a:solidFill>
                  <a:schemeClr val="tx1"/>
                </a:solidFill>
                <a:effectLst/>
                <a:latin typeface="Amazon Ember Light" panose="020B0403020204020204" pitchFamily="34" charset="0"/>
                <a:ea typeface="+mn-ea"/>
                <a:cs typeface="+mn-cs"/>
              </a:rPr>
              <a:t>leq</a:t>
            </a:r>
            <a:r>
              <a:rPr lang="en-US" sz="1200" kern="1200" dirty="0">
                <a:solidFill>
                  <a:schemeClr val="tx1"/>
                </a:solidFill>
                <a:effectLst/>
                <a:latin typeface="Amazon Ember Light" panose="020B0403020204020204" pitchFamily="34" charset="0"/>
                <a:ea typeface="+mn-ea"/>
                <a:cs typeface="+mn-cs"/>
              </a:rPr>
              <a:t> 1</a:t>
            </a:r>
            <a:endParaRPr lang="en-US" dirty="0"/>
          </a:p>
          <a:p>
            <a:endParaRPr lang="en-US" sz="1200" kern="1200" dirty="0">
              <a:solidFill>
                <a:schemeClr val="tx1"/>
              </a:solidFill>
              <a:effectLst/>
              <a:latin typeface="Amazon Ember Light" panose="020B0403020204020204" pitchFamily="34"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54</a:t>
            </a:fld>
            <a:endParaRPr lang="en-US"/>
          </a:p>
        </p:txBody>
      </p:sp>
    </p:spTree>
    <p:extLst>
      <p:ext uri="{BB962C8B-B14F-4D97-AF65-F5344CB8AC3E}">
        <p14:creationId xmlns:p14="http://schemas.microsoft.com/office/powerpoint/2010/main" val="4000513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55</a:t>
            </a:fld>
            <a:endParaRPr lang="en-US" dirty="0"/>
          </a:p>
        </p:txBody>
      </p:sp>
    </p:spTree>
    <p:extLst>
      <p:ext uri="{BB962C8B-B14F-4D97-AF65-F5344CB8AC3E}">
        <p14:creationId xmlns:p14="http://schemas.microsoft.com/office/powerpoint/2010/main" val="27353120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56</a:t>
            </a:fld>
            <a:endParaRPr lang="en-US" dirty="0"/>
          </a:p>
        </p:txBody>
      </p:sp>
    </p:spTree>
    <p:extLst>
      <p:ext uri="{BB962C8B-B14F-4D97-AF65-F5344CB8AC3E}">
        <p14:creationId xmlns:p14="http://schemas.microsoft.com/office/powerpoint/2010/main" val="36013488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57</a:t>
            </a:fld>
            <a:endParaRPr lang="en-US" dirty="0"/>
          </a:p>
        </p:txBody>
      </p:sp>
    </p:spTree>
    <p:extLst>
      <p:ext uri="{BB962C8B-B14F-4D97-AF65-F5344CB8AC3E}">
        <p14:creationId xmlns:p14="http://schemas.microsoft.com/office/powerpoint/2010/main" val="36650195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58</a:t>
            </a:fld>
            <a:endParaRPr lang="en-US" dirty="0"/>
          </a:p>
        </p:txBody>
      </p:sp>
    </p:spTree>
    <p:extLst>
      <p:ext uri="{BB962C8B-B14F-4D97-AF65-F5344CB8AC3E}">
        <p14:creationId xmlns:p14="http://schemas.microsoft.com/office/powerpoint/2010/main" val="6848313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b="0" u="none"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59</a:t>
            </a:fld>
            <a:endParaRPr lang="en-US" dirty="0"/>
          </a:p>
        </p:txBody>
      </p:sp>
    </p:spTree>
    <p:extLst>
      <p:ext uri="{BB962C8B-B14F-4D97-AF65-F5344CB8AC3E}">
        <p14:creationId xmlns:p14="http://schemas.microsoft.com/office/powerpoint/2010/main" val="329478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60</a:t>
            </a:fld>
            <a:endParaRPr lang="en-US" dirty="0"/>
          </a:p>
        </p:txBody>
      </p:sp>
    </p:spTree>
    <p:extLst>
      <p:ext uri="{BB962C8B-B14F-4D97-AF65-F5344CB8AC3E}">
        <p14:creationId xmlns:p14="http://schemas.microsoft.com/office/powerpoint/2010/main" val="1427212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E6C3EFF-E363-C240-A1EA-75FAB8FF03D8}"/>
              </a:ext>
            </a:extLst>
          </p:cNvPr>
          <p:cNvSpPr>
            <a:spLocks noGrp="1"/>
          </p:cNvSpPr>
          <p:nvPr>
            <p:ph type="body" idx="1"/>
          </p:nvPr>
        </p:nvSpPr>
        <p:spPr/>
        <p:txBody>
          <a:bodyPr/>
          <a:lstStyle/>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61</a:t>
            </a:fld>
            <a:endParaRPr lang="en-US" dirty="0"/>
          </a:p>
        </p:txBody>
      </p:sp>
    </p:spTree>
    <p:extLst>
      <p:ext uri="{BB962C8B-B14F-4D97-AF65-F5344CB8AC3E}">
        <p14:creationId xmlns:p14="http://schemas.microsoft.com/office/powerpoint/2010/main" val="25095086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62</a:t>
            </a:fld>
            <a:endParaRPr lang="en-US" dirty="0"/>
          </a:p>
        </p:txBody>
      </p:sp>
    </p:spTree>
    <p:extLst>
      <p:ext uri="{BB962C8B-B14F-4D97-AF65-F5344CB8AC3E}">
        <p14:creationId xmlns:p14="http://schemas.microsoft.com/office/powerpoint/2010/main" val="6974578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63</a:t>
            </a:fld>
            <a:endParaRPr lang="en-US" dirty="0"/>
          </a:p>
        </p:txBody>
      </p:sp>
    </p:spTree>
    <p:extLst>
      <p:ext uri="{BB962C8B-B14F-4D97-AF65-F5344CB8AC3E}">
        <p14:creationId xmlns:p14="http://schemas.microsoft.com/office/powerpoint/2010/main" val="3862965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endParaRPr lang="en-US" b="0" u="none" dirty="0"/>
              </a:p>
            </p:txBody>
          </p:sp>
        </mc:Choice>
        <mc:Fallback xmlns="">
          <p:sp>
            <p:nvSpPr>
              <p:cNvPr id="3" name="Notes Placeholder 2"/>
              <p:cNvSpPr>
                <a:spLocks noGrp="1"/>
              </p:cNvSpPr>
              <p:nvPr>
                <p:ph type="body" idx="1"/>
              </p:nvPr>
            </p:nvSpPr>
            <p:spPr/>
            <p:txBody>
              <a:bodyPr/>
              <a:lstStyle/>
              <a:p>
                <a:pPr marL="0" marR="0" lvl="0" indent="0" algn="l" defTabSz="914379" rtl="0" eaLnBrk="1" fontAlgn="auto" latinLnBrk="0" hangingPunct="1">
                  <a:lnSpc>
                    <a:spcPct val="100000"/>
                  </a:lnSpc>
                  <a:spcBef>
                    <a:spcPts val="0"/>
                  </a:spcBef>
                  <a:spcAft>
                    <a:spcPts val="0"/>
                  </a:spcAft>
                  <a:buClrTx/>
                  <a:buSzTx/>
                  <a:buFontTx/>
                  <a:buNone/>
                  <a:tabLst/>
                  <a:defRPr/>
                </a:pPr>
                <a:r>
                  <a:rPr lang="en-US" dirty="0"/>
                  <a:t>A widely used strategy for backpropagation is called gradient descent, again, it is an </a:t>
                </a:r>
                <a:r>
                  <a:rPr lang="en-US" sz="1200" dirty="0"/>
                  <a:t>optimization strategy that used to train neural networks. </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t>(click) As what it is named for, the gradient descent calculates the gradients of each layer’s forward function, and optimizes cost function </a:t>
                </a:r>
                <a:r>
                  <a:rPr lang="en-US" sz="1200" b="1" dirty="0">
                    <a:solidFill>
                      <a:schemeClr val="accent3"/>
                    </a:solidFill>
                  </a:rPr>
                  <a:t>C</a:t>
                </a:r>
                <a:r>
                  <a:rPr lang="en-US" sz="1200" dirty="0"/>
                  <a:t> by moving the weights towards the direction of the steepest descent iteratively.</a:t>
                </a:r>
              </a:p>
              <a:p>
                <a:pPr marL="0" marR="0" lvl="0" indent="0" algn="l" defTabSz="914379" rtl="0" eaLnBrk="1" fontAlgn="auto" latinLnBrk="0" hangingPunct="1">
                  <a:lnSpc>
                    <a:spcPct val="100000"/>
                  </a:lnSpc>
                  <a:spcBef>
                    <a:spcPts val="0"/>
                  </a:spcBef>
                  <a:spcAft>
                    <a:spcPts val="0"/>
                  </a:spcAft>
                  <a:buClrTx/>
                  <a:buSzTx/>
                  <a:buFontTx/>
                  <a:buNone/>
                  <a:tabLst/>
                  <a:defRPr/>
                </a:pPr>
                <a:r>
                  <a:rPr lang="en-US" sz="1200" dirty="0"/>
                  <a:t>(click) So </a:t>
                </a:r>
                <a:r>
                  <a:rPr lang="en-US" dirty="0"/>
                  <a:t>backpropagation optimizes the weights by a large series of weights updates.</a:t>
                </a:r>
                <a:r>
                  <a:rPr lang="en-US" sz="1200" dirty="0"/>
                  <a:t> At each weights updates, we minus </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w</a:t>
                </a:r>
                <a:r>
                  <a:rPr lang="en-US" sz="1200" b="0" i="1" dirty="0">
                    <a:latin typeface="Cambria Math" panose="02040503050406030204" pitchFamily="18" charset="0"/>
                    <a:ea typeface="Cambria Math" panose="02040503050406030204" pitchFamily="18" charset="0"/>
                  </a:rPr>
                  <a:t> </a:t>
                </a:r>
                <a:r>
                  <a:rPr lang="en-US" sz="1200" b="0" i="0" dirty="0">
                    <a:latin typeface="Cambria Math" panose="02040503050406030204" pitchFamily="18" charset="0"/>
                    <a:ea typeface="Cambria Math" panose="02040503050406030204" pitchFamily="18" charset="0"/>
                  </a:rPr>
                  <a:t>from the </a:t>
                </a:r>
                <a:r>
                  <a:rPr lang="en-US" sz="1200" b="0" i="0">
                    <a:latin typeface="Cambria Math" panose="02040503050406030204" pitchFamily="18" charset="0"/>
                  </a:rPr>
                  <a:t>𝑤_𝑜𝑙𝑑</a:t>
                </a:r>
                <a:r>
                  <a:rPr lang="en-US" sz="1200" b="0" i="0" dirty="0">
                    <a:latin typeface="Cambria Math" panose="02040503050406030204" pitchFamily="18" charset="0"/>
                    <a:ea typeface="Cambria Math" panose="02040503050406030204" pitchFamily="18" charset="0"/>
                  </a:rPr>
                  <a:t> to obtain the </a:t>
                </a:r>
                <a:r>
                  <a:rPr lang="en-US" sz="1200" b="0" i="0">
                    <a:latin typeface="Cambria Math" panose="02040503050406030204" pitchFamily="18" charset="0"/>
                  </a:rPr>
                  <a:t>𝑤_𝑛𝑒𝑤</a:t>
                </a:r>
                <a:endParaRPr lang="en-US" sz="1200" i="0" dirty="0"/>
              </a:p>
              <a:p>
                <a:r>
                  <a:rPr lang="en-US" dirty="0"/>
                  <a:t>Here, the </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w</a:t>
                </a:r>
                <a:r>
                  <a:rPr lang="en-US" sz="1200" b="0" i="1" dirty="0">
                    <a:latin typeface="Cambria Math" panose="02040503050406030204" pitchFamily="18" charset="0"/>
                    <a:ea typeface="Cambria Math" panose="02040503050406030204" pitchFamily="18" charset="0"/>
                  </a:rPr>
                  <a:t> </a:t>
                </a:r>
                <a:r>
                  <a:rPr lang="en-US" sz="1200" b="0" i="0" dirty="0">
                    <a:latin typeface="Cambria Math" panose="02040503050406030204" pitchFamily="18" charset="0"/>
                    <a:ea typeface="Cambria Math" panose="02040503050406030204" pitchFamily="18" charset="0"/>
                  </a:rPr>
                  <a:t>was calculated</a:t>
                </a:r>
                <a:r>
                  <a:rPr lang="en-US" i="0" dirty="0"/>
                  <a:t> </a:t>
                </a:r>
                <a:r>
                  <a:rPr lang="en-US" dirty="0"/>
                  <a:t>by the learning rate times with </a:t>
                </a:r>
                <a:r>
                  <a:rPr lang="en-US" b="1" u="sng" dirty="0"/>
                  <a:t>“the gradients of C</a:t>
                </a:r>
                <a:r>
                  <a:rPr lang="en-US" b="1" u="sng" baseline="0" dirty="0"/>
                  <a:t> with respect to </a:t>
                </a:r>
                <a:r>
                  <a:rPr lang="en-US" sz="1200" b="1" i="0" u="sng">
                    <a:latin typeface="Cambria Math" panose="02040503050406030204" pitchFamily="18" charset="0"/>
                  </a:rPr>
                  <a:t>𝒘_𝒐𝒍𝒅</a:t>
                </a:r>
                <a:r>
                  <a:rPr lang="en-US" b="1" u="sng" baseline="0" dirty="0"/>
                  <a:t>”. </a:t>
                </a:r>
                <a:r>
                  <a:rPr lang="en-US" dirty="0"/>
                  <a:t>times with the learning rate.</a:t>
                </a:r>
              </a:p>
            </p:txBody>
          </p:sp>
        </mc:Fallback>
      </mc:AlternateContent>
      <p:sp>
        <p:nvSpPr>
          <p:cNvPr id="4" name="Slide Number Placeholder 3"/>
          <p:cNvSpPr>
            <a:spLocks noGrp="1"/>
          </p:cNvSpPr>
          <p:nvPr>
            <p:ph type="sldNum" sz="quarter" idx="5"/>
          </p:nvPr>
        </p:nvSpPr>
        <p:spPr/>
        <p:txBody>
          <a:bodyPr/>
          <a:lstStyle/>
          <a:p>
            <a:fld id="{525B7AE5-8B6B-45BB-BCE2-0D5FF01E052A}" type="slidenum">
              <a:rPr lang="en-US" smtClean="0"/>
              <a:pPr/>
              <a:t>64</a:t>
            </a:fld>
            <a:endParaRPr lang="en-US" dirty="0"/>
          </a:p>
        </p:txBody>
      </p:sp>
    </p:spTree>
    <p:extLst>
      <p:ext uri="{BB962C8B-B14F-4D97-AF65-F5344CB8AC3E}">
        <p14:creationId xmlns:p14="http://schemas.microsoft.com/office/powerpoint/2010/main" val="17236062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65</a:t>
            </a:fld>
            <a:endParaRPr lang="en-US" dirty="0"/>
          </a:p>
        </p:txBody>
      </p:sp>
    </p:spTree>
    <p:extLst>
      <p:ext uri="{BB962C8B-B14F-4D97-AF65-F5344CB8AC3E}">
        <p14:creationId xmlns:p14="http://schemas.microsoft.com/office/powerpoint/2010/main" val="2687301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r>
                  <a:rPr lang="en-US" dirty="0"/>
                  <a:t>So learning rate controls the speed of the weight updates. So our </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w</a:t>
                </a:r>
                <a:r>
                  <a:rPr lang="en-US" dirty="0"/>
                  <a:t> depends</a:t>
                </a:r>
                <a:r>
                  <a:rPr lang="en-US" baseline="0" dirty="0"/>
                  <a:t> on the learning rate times with the gradients. This is because the pure gradients are usually too big to miss the global minimum. </a:t>
                </a:r>
              </a:p>
              <a:p>
                <a:r>
                  <a:rPr lang="en-US" baseline="0" dirty="0"/>
                  <a:t>(click) As we can see from the plot, if the </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w</a:t>
                </a:r>
                <a:r>
                  <a:rPr lang="en-US" sz="1200" b="0" i="1" dirty="0">
                    <a:latin typeface="Cambria Math" panose="02040503050406030204" pitchFamily="18" charset="0"/>
                    <a:ea typeface="Cambria Math" panose="02040503050406030204" pitchFamily="18" charset="0"/>
                  </a:rPr>
                  <a:t> </a:t>
                </a:r>
                <a:r>
                  <a:rPr lang="en-US" baseline="0" dirty="0"/>
                  <a:t> is too big, then the optimization point might be wandering around the global minimum, while on the other hand, if the </a:t>
                </a:r>
                <a:r>
                  <a:rPr lang="en-US" sz="1200" i="0">
                    <a:latin typeface="Cambria Math" panose="02040503050406030204" pitchFamily="18" charset="0"/>
                  </a:rPr>
                  <a:t>∆</a:t>
                </a:r>
                <a:r>
                  <a:rPr lang="en-US" sz="1200" i="0">
                    <a:latin typeface="Cambria Math" panose="02040503050406030204" pitchFamily="18" charset="0"/>
                    <a:ea typeface="Cambria Math" panose="02040503050406030204" pitchFamily="18" charset="0"/>
                  </a:rPr>
                  <a:t>w</a:t>
                </a:r>
                <a:r>
                  <a:rPr lang="en-US" baseline="0" dirty="0"/>
                  <a:t> is too small, then the optimization will to too slow. The optimal learning rate varies based on different functions and networks. We usually start from a learning rate with range 0.01 to 0.1. Sometimes we use a “learning rate” scheduler to gradually decrease the learning rate itself. </a:t>
                </a:r>
              </a:p>
              <a:p>
                <a:r>
                  <a:rPr lang="en-US" baseline="0" dirty="0"/>
                  <a:t>(click) And if we compare different learning rate on this 2d axis, where x-axis represents the iteration of training, and y-axis denotes the model error, or the loss, we can draw the similar conclusion. As we can see, the yellow line with very high learning rate will never converge. On the other hand, the blue line with very low learning rate is converging slowly.</a:t>
                </a:r>
                <a:endParaRPr lang="en-US" dirty="0"/>
              </a:p>
            </p:txBody>
          </p:sp>
        </mc:Fallback>
      </mc:AlternateContent>
      <p:sp>
        <p:nvSpPr>
          <p:cNvPr id="4" name="Slide Number Placeholder 3"/>
          <p:cNvSpPr>
            <a:spLocks noGrp="1"/>
          </p:cNvSpPr>
          <p:nvPr>
            <p:ph type="sldNum" sz="quarter" idx="5"/>
          </p:nvPr>
        </p:nvSpPr>
        <p:spPr/>
        <p:txBody>
          <a:bodyPr/>
          <a:lstStyle/>
          <a:p>
            <a:fld id="{525B7AE5-8B6B-45BB-BCE2-0D5FF01E052A}" type="slidenum">
              <a:rPr lang="en-US" smtClean="0"/>
              <a:pPr/>
              <a:t>66</a:t>
            </a:fld>
            <a:endParaRPr lang="en-US" dirty="0"/>
          </a:p>
        </p:txBody>
      </p:sp>
    </p:spTree>
    <p:extLst>
      <p:ext uri="{BB962C8B-B14F-4D97-AF65-F5344CB8AC3E}">
        <p14:creationId xmlns:p14="http://schemas.microsoft.com/office/powerpoint/2010/main" val="6968461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67</a:t>
            </a:fld>
            <a:endParaRPr lang="en-US" dirty="0"/>
          </a:p>
        </p:txBody>
      </p:sp>
    </p:spTree>
    <p:extLst>
      <p:ext uri="{BB962C8B-B14F-4D97-AF65-F5344CB8AC3E}">
        <p14:creationId xmlns:p14="http://schemas.microsoft.com/office/powerpoint/2010/main" val="35135796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68</a:t>
            </a:fld>
            <a:endParaRPr lang="en-US" dirty="0"/>
          </a:p>
        </p:txBody>
      </p:sp>
    </p:spTree>
    <p:extLst>
      <p:ext uri="{BB962C8B-B14F-4D97-AF65-F5344CB8AC3E}">
        <p14:creationId xmlns:p14="http://schemas.microsoft.com/office/powerpoint/2010/main" val="2914655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solidFill>
                  <a:srgbClr val="FF0000"/>
                </a:solidFill>
              </a:rPr>
              <a:t>All looked great with the applications and theory discussed, but real life graph data – that’s another (long) story</a:t>
            </a:r>
          </a:p>
          <a:p>
            <a:pPr marL="0" indent="0">
              <a:buNone/>
            </a:pPr>
            <a:r>
              <a:rPr lang="en-US" b="0" dirty="0">
                <a:solidFill>
                  <a:srgbClr val="FF0000"/>
                </a:solidFill>
              </a:rPr>
              <a:t>-  What is the typical process of building ml models on top of graphs?</a:t>
            </a:r>
          </a:p>
          <a:p>
            <a:pPr marL="171450" indent="-171450">
              <a:buFontTx/>
              <a:buChar char="-"/>
            </a:pPr>
            <a:r>
              <a:rPr lang="en-US" b="0" dirty="0">
                <a:solidFill>
                  <a:srgbClr val="FF0000"/>
                </a:solidFill>
              </a:rPr>
              <a:t>What type of tasks?</a:t>
            </a:r>
          </a:p>
          <a:p>
            <a:pPr marL="171450" indent="-171450">
              <a:buFontTx/>
              <a:buChar char="-"/>
            </a:pPr>
            <a:r>
              <a:rPr lang="en-US" b="0" dirty="0">
                <a:solidFill>
                  <a:srgbClr val="FF0000"/>
                </a:solidFill>
              </a:rPr>
              <a:t>what type of data?</a:t>
            </a:r>
          </a:p>
          <a:p>
            <a:pPr marL="628650" lvl="1" indent="-171450">
              <a:buFontTx/>
              <a:buChar char="-"/>
            </a:pPr>
            <a:r>
              <a:rPr lang="en-US" b="0" dirty="0">
                <a:solidFill>
                  <a:srgbClr val="FF0000"/>
                </a:solidFill>
              </a:rPr>
              <a:t>graphs are heterogeneous or homogeneous</a:t>
            </a:r>
          </a:p>
          <a:p>
            <a:pPr marL="628650" lvl="1" indent="-171450">
              <a:buFontTx/>
              <a:buChar char="-"/>
            </a:pPr>
            <a:r>
              <a:rPr lang="en-US" b="0" dirty="0">
                <a:solidFill>
                  <a:srgbClr val="FF0000"/>
                </a:solidFill>
              </a:rPr>
              <a:t>Graphs are </a:t>
            </a:r>
            <a:r>
              <a:rPr lang="en-US" b="0" dirty="0" err="1">
                <a:solidFill>
                  <a:srgbClr val="FF0000"/>
                </a:solidFill>
              </a:rPr>
              <a:t>multirelational</a:t>
            </a:r>
            <a:r>
              <a:rPr lang="en-US" b="0" dirty="0">
                <a:solidFill>
                  <a:srgbClr val="FF0000"/>
                </a:solidFill>
              </a:rPr>
              <a:t>?</a:t>
            </a:r>
          </a:p>
          <a:p>
            <a:pPr marL="628650" lvl="1" indent="-171450">
              <a:buFontTx/>
              <a:buChar char="-"/>
            </a:pPr>
            <a:r>
              <a:rPr lang="en-US" b="0" dirty="0">
                <a:solidFill>
                  <a:srgbClr val="FF0000"/>
                </a:solidFill>
              </a:rPr>
              <a:t>How big are these graph datasets?</a:t>
            </a:r>
          </a:p>
        </p:txBody>
      </p:sp>
      <p:sp>
        <p:nvSpPr>
          <p:cNvPr id="4" name="Slide Number Placeholder 3"/>
          <p:cNvSpPr>
            <a:spLocks noGrp="1"/>
          </p:cNvSpPr>
          <p:nvPr>
            <p:ph type="sldNum" sz="quarter" idx="5"/>
          </p:nvPr>
        </p:nvSpPr>
        <p:spPr/>
        <p:txBody>
          <a:bodyPr/>
          <a:lstStyle/>
          <a:p>
            <a:fld id="{525B7AE5-8B6B-45BB-BCE2-0D5FF01E052A}" type="slidenum">
              <a:rPr lang="en-US" smtClean="0"/>
              <a:pPr/>
              <a:t>69</a:t>
            </a:fld>
            <a:endParaRPr lang="en-US" dirty="0"/>
          </a:p>
        </p:txBody>
      </p:sp>
    </p:spTree>
    <p:extLst>
      <p:ext uri="{BB962C8B-B14F-4D97-AF65-F5344CB8AC3E}">
        <p14:creationId xmlns:p14="http://schemas.microsoft.com/office/powerpoint/2010/main" val="9922604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70</a:t>
            </a:fld>
            <a:endParaRPr lang="en-US"/>
          </a:p>
        </p:txBody>
      </p:sp>
    </p:spTree>
    <p:extLst>
      <p:ext uri="{BB962C8B-B14F-4D97-AF65-F5344CB8AC3E}">
        <p14:creationId xmlns:p14="http://schemas.microsoft.com/office/powerpoint/2010/main" val="2469400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6EDC581-410A-7E45-BE95-2721051BD150}"/>
              </a:ext>
            </a:extLst>
          </p:cNvPr>
          <p:cNvSpPr>
            <a:spLocks noGrp="1"/>
          </p:cNvSpPr>
          <p:nvPr>
            <p:ph type="body" idx="1"/>
          </p:nvPr>
        </p:nvSpPr>
        <p:spPr/>
        <p:txBody>
          <a:bodyPr/>
          <a:lstStyle/>
          <a:p>
            <a:r>
              <a:rPr lang="en-US" dirty="0"/>
              <a:t>Some types of graphs that generally form the datasets used in graph machine learning.</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Zachary’s Karate Club is a well-known dataset that describes the relationships in a university karate club, used by Wayne W. Zachary in his paper “An Information Flow Model for Conflict and Fission in Small Groups.”</a:t>
            </a:r>
          </a:p>
          <a:p>
            <a:r>
              <a:rPr lang="en-IN" sz="1200" b="0" i="0" kern="1200" dirty="0">
                <a:solidFill>
                  <a:schemeClr val="tx1"/>
                </a:solidFill>
                <a:effectLst/>
                <a:latin typeface="+mn-lt"/>
                <a:ea typeface="+mn-ea"/>
                <a:cs typeface="+mn-cs"/>
              </a:rPr>
              <a:t>This dataset is famous for its clear depiction of community structure, which occurs when nodes of a network can be grouped into densely connected sets. </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71</a:t>
            </a:fld>
            <a:endParaRPr lang="en-US"/>
          </a:p>
        </p:txBody>
      </p:sp>
    </p:spTree>
    <p:extLst>
      <p:ext uri="{BB962C8B-B14F-4D97-AF65-F5344CB8AC3E}">
        <p14:creationId xmlns:p14="http://schemas.microsoft.com/office/powerpoint/2010/main" val="3571836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network captures 34 members of a karate club, documenting links between pairs of members who interacted outside the club.</a:t>
            </a:r>
          </a:p>
          <a:p>
            <a:r>
              <a:rPr lang="en-IN" sz="1200" b="0" i="0" kern="1200" dirty="0">
                <a:solidFill>
                  <a:schemeClr val="tx1"/>
                </a:solidFill>
                <a:effectLst/>
                <a:latin typeface="+mn-lt"/>
                <a:ea typeface="+mn-ea"/>
                <a:cs typeface="+mn-cs"/>
              </a:rPr>
              <a:t>During the study a conflict arose between the administrator "John A" and instructor "Mr. Hi" (pseudonyms), which led to the split of the club into two.</a:t>
            </a:r>
          </a:p>
          <a:p>
            <a:r>
              <a:rPr lang="en-IN" sz="1200" b="0" i="0" kern="1200" dirty="0">
                <a:solidFill>
                  <a:schemeClr val="tx1"/>
                </a:solidFill>
                <a:effectLst/>
                <a:latin typeface="+mn-lt"/>
                <a:ea typeface="+mn-ea"/>
                <a:cs typeface="+mn-cs"/>
              </a:rPr>
              <a:t>Half of the members formed a new club around Mr. Hi; members from the other part found a new instructor or gave up karate.</a:t>
            </a:r>
          </a:p>
          <a:p>
            <a:r>
              <a:rPr lang="en-IN" sz="1200" b="0" i="0" kern="1200" dirty="0">
                <a:solidFill>
                  <a:schemeClr val="tx1"/>
                </a:solidFill>
                <a:effectLst/>
                <a:latin typeface="+mn-lt"/>
                <a:ea typeface="+mn-ea"/>
                <a:cs typeface="+mn-cs"/>
              </a:rPr>
              <a:t>Based on collected data Zachary correctly assigned all but one member of the club to the groups they actually joined after the split.</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NOTEBOOK: </a:t>
            </a:r>
            <a:r>
              <a:rPr lang="en-IN" sz="1200" b="0" i="0" u="none" strike="noStrike" kern="1200" dirty="0">
                <a:solidFill>
                  <a:schemeClr val="tx1"/>
                </a:solidFill>
                <a:effectLst/>
                <a:latin typeface="+mn-lt"/>
                <a:ea typeface="+mn-ea"/>
                <a:cs typeface="+mn-cs"/>
                <a:hlinkClick r:id="rId3"/>
              </a:rPr>
              <a:t>MLA-GML-Week1_KarateClub.ipynb</a:t>
            </a:r>
            <a:endParaRPr lang="en-US" dirty="0"/>
          </a:p>
        </p:txBody>
      </p:sp>
      <p:sp>
        <p:nvSpPr>
          <p:cNvPr id="4" name="Slide Number Placeholder 3"/>
          <p:cNvSpPr>
            <a:spLocks noGrp="1"/>
          </p:cNvSpPr>
          <p:nvPr>
            <p:ph type="sldNum" sz="quarter" idx="5"/>
          </p:nvPr>
        </p:nvSpPr>
        <p:spPr/>
        <p:txBody>
          <a:bodyPr/>
          <a:lstStyle/>
          <a:p>
            <a:fld id="{DE9AAF13-0D66-9247-8B59-91BBBED844F7}" type="slidenum">
              <a:rPr lang="en-US" smtClean="0"/>
              <a:t>72</a:t>
            </a:fld>
            <a:endParaRPr lang="en-US"/>
          </a:p>
        </p:txBody>
      </p:sp>
    </p:spTree>
    <p:extLst>
      <p:ext uri="{BB962C8B-B14F-4D97-AF65-F5344CB8AC3E}">
        <p14:creationId xmlns:p14="http://schemas.microsoft.com/office/powerpoint/2010/main" val="27495529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73</a:t>
            </a:fld>
            <a:endParaRPr lang="en-US"/>
          </a:p>
        </p:txBody>
      </p:sp>
    </p:spTree>
    <p:extLst>
      <p:ext uri="{BB962C8B-B14F-4D97-AF65-F5344CB8AC3E}">
        <p14:creationId xmlns:p14="http://schemas.microsoft.com/office/powerpoint/2010/main" val="40557278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74</a:t>
            </a:fld>
            <a:endParaRPr lang="en-US"/>
          </a:p>
        </p:txBody>
      </p:sp>
    </p:spTree>
    <p:extLst>
      <p:ext uri="{BB962C8B-B14F-4D97-AF65-F5344CB8AC3E}">
        <p14:creationId xmlns:p14="http://schemas.microsoft.com/office/powerpoint/2010/main" val="6126646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75</a:t>
            </a:fld>
            <a:endParaRPr lang="en-US"/>
          </a:p>
        </p:txBody>
      </p:sp>
    </p:spTree>
    <p:extLst>
      <p:ext uri="{BB962C8B-B14F-4D97-AF65-F5344CB8AC3E}">
        <p14:creationId xmlns:p14="http://schemas.microsoft.com/office/powerpoint/2010/main" val="827508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3017002-0A8B-9F47-9CBD-8C74A36491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2099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9B14470-776E-FD4D-991E-0E8B03D5D5AC}"/>
              </a:ext>
            </a:extLst>
          </p:cNvPr>
          <p:cNvSpPr>
            <a:spLocks noGrp="1"/>
          </p:cNvSpPr>
          <p:nvPr>
            <p:ph type="body" idx="1"/>
          </p:nvPr>
        </p:nvSpPr>
        <p:spPr/>
        <p:txBody>
          <a:bodyPr/>
          <a:lstStyle/>
          <a:p>
            <a:r>
              <a:rPr lang="en-IN" sz="1200" kern="1200" dirty="0">
                <a:solidFill>
                  <a:schemeClr val="tx1"/>
                </a:solidFill>
                <a:effectLst/>
                <a:latin typeface="+mn-lt"/>
                <a:ea typeface="+mn-ea"/>
                <a:cs typeface="+mn-cs"/>
              </a:rPr>
              <a:t>Graphs are a ubiquitous data structure and a universal language for describing complex systems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DD69CB4-FC2B-9645-972B-56F8AEAAFD50}"/>
              </a:ext>
            </a:extLst>
          </p:cNvPr>
          <p:cNvSpPr>
            <a:spLocks noGrp="1"/>
          </p:cNvSpPr>
          <p:nvPr>
            <p:ph type="body" idx="1"/>
          </p:nvPr>
        </p:nvSpPr>
        <p:spPr/>
        <p:txBody>
          <a:bodyPr/>
          <a:lstStyle/>
          <a:p>
            <a:r>
              <a:rPr lang="en-US" dirty="0"/>
              <a:t>Not all datasets are in the form of the explicit graphs we just looked at but sometimes we find them as implicit graphs which can be processed and converted into proper graphs which we can utilize for machine learning.</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Header &amp; Text">
    <p:bg>
      <p:bgPr>
        <a:solidFill>
          <a:srgbClr val="FFFFFF"/>
        </a:solidFill>
        <a:effectLst/>
      </p:bgPr>
    </p:bg>
    <p:spTree>
      <p:nvGrpSpPr>
        <p:cNvPr id="1" name=""/>
        <p:cNvGrpSpPr/>
        <p:nvPr/>
      </p:nvGrpSpPr>
      <p:grpSpPr>
        <a:xfrm>
          <a:off x="0" y="0"/>
          <a:ext cx="0" cy="0"/>
          <a:chOff x="0" y="0"/>
          <a:chExt cx="0" cy="0"/>
        </a:xfrm>
      </p:grpSpPr>
      <p:sp>
        <p:nvSpPr>
          <p:cNvPr id="86" name="Title Text"/>
          <p:cNvSpPr txBox="1">
            <a:spLocks noGrp="1"/>
          </p:cNvSpPr>
          <p:nvPr>
            <p:ph type="title"/>
          </p:nvPr>
        </p:nvSpPr>
        <p:spPr>
          <a:xfrm>
            <a:off x="579967" y="177800"/>
            <a:ext cx="11335875" cy="1143000"/>
          </a:xfrm>
          <a:prstGeom prst="rect">
            <a:avLst/>
          </a:prstGeom>
        </p:spPr>
        <p:txBody>
          <a:bodyPr/>
          <a:lstStyle>
            <a:lvl1pPr algn="l">
              <a:defRPr sz="3750">
                <a:solidFill>
                  <a:srgbClr val="373737"/>
                </a:solidFill>
                <a:latin typeface="Amazon Ember"/>
                <a:ea typeface="Amazon Ember"/>
                <a:cs typeface="Amazon Ember"/>
                <a:sym typeface="Amazon Ember"/>
              </a:defRPr>
            </a:lvl1pPr>
          </a:lstStyle>
          <a:p>
            <a:r>
              <a:rPr lang="en-GB"/>
              <a:t>Click to edit Master title style</a:t>
            </a:r>
            <a:endParaRPr/>
          </a:p>
        </p:txBody>
      </p:sp>
      <p:sp>
        <p:nvSpPr>
          <p:cNvPr id="87" name="Body Level One…"/>
          <p:cNvSpPr txBox="1">
            <a:spLocks noGrp="1"/>
          </p:cNvSpPr>
          <p:nvPr>
            <p:ph type="body" idx="1"/>
          </p:nvPr>
        </p:nvSpPr>
        <p:spPr>
          <a:xfrm>
            <a:off x="844550" y="1378479"/>
            <a:ext cx="10502900" cy="3684588"/>
          </a:xfrm>
          <a:prstGeom prst="rect">
            <a:avLst/>
          </a:prstGeom>
        </p:spPr>
        <p:txBody>
          <a:bodyPr anchor="t">
            <a:noAutofit/>
          </a:bodyPr>
          <a:lstStyle>
            <a:lvl1pPr marL="0" indent="0">
              <a:spcBef>
                <a:spcPts val="1500"/>
              </a:spcBef>
              <a:buSzTx/>
              <a:buNone/>
              <a:defRPr>
                <a:solidFill>
                  <a:srgbClr val="373737"/>
                </a:solidFill>
                <a:latin typeface="Amazon Ember"/>
                <a:ea typeface="Amazon Ember"/>
                <a:cs typeface="Amazon Ember"/>
                <a:sym typeface="Amazon Ember"/>
              </a:defRPr>
            </a:lvl1pPr>
            <a:lvl2pPr marL="0" indent="0">
              <a:spcBef>
                <a:spcPts val="500"/>
              </a:spcBef>
              <a:buSzTx/>
              <a:buNone/>
              <a:defRPr sz="1500">
                <a:solidFill>
                  <a:srgbClr val="373737"/>
                </a:solidFill>
                <a:latin typeface="Amazon Ember"/>
                <a:ea typeface="Amazon Ember"/>
                <a:cs typeface="Amazon Ember"/>
                <a:sym typeface="Amazon Ember"/>
              </a:defRPr>
            </a:lvl2pPr>
            <a:lvl3pPr marL="0" indent="0">
              <a:spcBef>
                <a:spcPts val="500"/>
              </a:spcBef>
              <a:buSzTx/>
              <a:buNone/>
              <a:defRPr sz="1400">
                <a:solidFill>
                  <a:srgbClr val="373737"/>
                </a:solidFill>
                <a:latin typeface="Amazon Ember"/>
                <a:ea typeface="Amazon Ember"/>
                <a:cs typeface="Amazon Ember"/>
                <a:sym typeface="Amazon Ember"/>
              </a:defRPr>
            </a:lvl3pPr>
            <a:lvl4pPr marL="0" indent="0">
              <a:spcBef>
                <a:spcPts val="500"/>
              </a:spcBef>
              <a:buSzTx/>
              <a:buNone/>
              <a:defRPr sz="1400">
                <a:solidFill>
                  <a:srgbClr val="373737"/>
                </a:solidFill>
                <a:latin typeface="Amazon Ember"/>
                <a:ea typeface="Amazon Ember"/>
                <a:cs typeface="Amazon Ember"/>
                <a:sym typeface="Amazon Ember"/>
              </a:defRPr>
            </a:lvl4pPr>
            <a:lvl5pPr marL="0" indent="0">
              <a:spcBef>
                <a:spcPts val="500"/>
              </a:spcBef>
              <a:buSzTx/>
              <a:buNone/>
              <a:defRPr sz="1400">
                <a:solidFill>
                  <a:srgbClr val="373737"/>
                </a:solidFill>
                <a:latin typeface="Amazon Ember"/>
                <a:ea typeface="Amazon Ember"/>
                <a:cs typeface="Amazon Ember"/>
                <a:sym typeface="Amazon Embe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88" name="Rectangle"/>
          <p:cNvSpPr/>
          <p:nvPr/>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 name="Rectangle"/>
          <p:cNvSpPr/>
          <p:nvPr/>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90" name="Image" descr="Image"/>
          <p:cNvPicPr>
            <a:picLocks noChangeAspect="1"/>
          </p:cNvPicPr>
          <p:nvPr/>
        </p:nvPicPr>
        <p:blipFill>
          <a:blip r:embed="rId2"/>
          <a:stretch>
            <a:fillRect/>
          </a:stretch>
        </p:blipFill>
        <p:spPr>
          <a:xfrm>
            <a:off x="10506381" y="6390387"/>
            <a:ext cx="1567839" cy="308694"/>
          </a:xfrm>
          <a:prstGeom prst="rect">
            <a:avLst/>
          </a:prstGeom>
          <a:ln w="12700">
            <a:miter lim="400000"/>
          </a:ln>
        </p:spPr>
      </p:pic>
      <p:sp>
        <p:nvSpPr>
          <p:cNvPr id="91" name="Slide Number"/>
          <p:cNvSpPr txBox="1">
            <a:spLocks noGrp="1"/>
          </p:cNvSpPr>
          <p:nvPr>
            <p:ph type="sldNum" sz="quarter" idx="2"/>
          </p:nvPr>
        </p:nvSpPr>
        <p:spPr>
          <a:xfrm>
            <a:off x="318558" y="6429469"/>
            <a:ext cx="235764" cy="2286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405634190"/>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My Future Divider">
    <p:bg>
      <p:bgPr>
        <a:solidFill>
          <a:srgbClr val="0090C3"/>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baseline="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I am the Triton slide</a:t>
            </a:r>
          </a:p>
        </p:txBody>
      </p:sp>
      <p:pic>
        <p:nvPicPr>
          <p:cNvPr id="4" name="Picture 3">
            <a:extLst>
              <a:ext uri="{FF2B5EF4-FFF2-40B4-BE49-F238E27FC236}">
                <a16:creationId xmlns:a16="http://schemas.microsoft.com/office/drawing/2014/main" id="{99B73B51-7533-9040-AF33-60330B1F43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9399" y="4317953"/>
            <a:ext cx="1742266" cy="1741812"/>
          </a:xfrm>
          <a:prstGeom prst="rect">
            <a:avLst/>
          </a:prstGeom>
        </p:spPr>
      </p:pic>
    </p:spTree>
    <p:extLst>
      <p:ext uri="{BB962C8B-B14F-4D97-AF65-F5344CB8AC3E}">
        <p14:creationId xmlns:p14="http://schemas.microsoft.com/office/powerpoint/2010/main" val="1037997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line with Bullets">
    <p:spTree>
      <p:nvGrpSpPr>
        <p:cNvPr id="1" name=""/>
        <p:cNvGrpSpPr/>
        <p:nvPr/>
      </p:nvGrpSpPr>
      <p:grpSpPr>
        <a:xfrm>
          <a:off x="0" y="0"/>
          <a:ext cx="0" cy="0"/>
          <a:chOff x="0" y="0"/>
          <a:chExt cx="0" cy="0"/>
        </a:xfrm>
      </p:grpSpPr>
      <p:sp>
        <p:nvSpPr>
          <p:cNvPr id="31" name="Title 1"/>
          <p:cNvSpPr>
            <a:spLocks noGrp="1"/>
          </p:cNvSpPr>
          <p:nvPr>
            <p:ph type="title" hasCustomPrompt="1"/>
          </p:nvPr>
        </p:nvSpPr>
        <p:spPr>
          <a:xfrm>
            <a:off x="696095" y="295897"/>
            <a:ext cx="10897504" cy="987472"/>
          </a:xfrm>
          <a:prstGeom prst="rect">
            <a:avLst/>
          </a:prstGeom>
        </p:spPr>
        <p:txBody>
          <a:bodyPr vert="horz" anchor="ctr"/>
          <a:lstStyle>
            <a:lvl1pPr>
              <a:lnSpc>
                <a:spcPct val="80000"/>
              </a:lnSpc>
              <a:defRPr b="0"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2" name="Text Placeholder 4"/>
          <p:cNvSpPr>
            <a:spLocks noGrp="1"/>
          </p:cNvSpPr>
          <p:nvPr>
            <p:ph type="body" sz="quarter" idx="10" hasCustomPrompt="1"/>
          </p:nvPr>
        </p:nvSpPr>
        <p:spPr>
          <a:xfrm>
            <a:off x="2439035" y="1310105"/>
            <a:ext cx="9141193" cy="4599628"/>
          </a:xfrm>
          <a:prstGeom prst="rect">
            <a:avLst/>
          </a:prstGeom>
        </p:spPr>
        <p:txBody>
          <a:bodyPr vert="horz"/>
          <a:lstStyle>
            <a:lvl1pPr>
              <a:lnSpc>
                <a:spcPct val="100000"/>
              </a:lnSpc>
              <a:spcBef>
                <a:spcPts val="800"/>
              </a:spcBef>
              <a:defRPr b="0" i="0">
                <a:latin typeface="Amazon Ember" panose="020B0603020204020204" pitchFamily="34" charset="0"/>
                <a:ea typeface="Amazon Ember" panose="020B0603020204020204" pitchFamily="34" charset="0"/>
                <a:cs typeface="Amazon Ember" panose="020B0603020204020204" pitchFamily="34" charset="0"/>
              </a:defRPr>
            </a:lvl1pPr>
            <a:lvl2pPr marL="685457" indent="-228486">
              <a:lnSpc>
                <a:spcPct val="100000"/>
              </a:lnSpc>
              <a:spcBef>
                <a:spcPts val="800"/>
              </a:spcBef>
              <a:buFont typeface="Wingdings" charset="2"/>
              <a:buChar char="§"/>
              <a:defRPr b="0" i="0">
                <a:latin typeface="Amazon Ember" panose="020B0603020204020204" pitchFamily="34" charset="0"/>
                <a:ea typeface="Amazon Ember" panose="020B0603020204020204" pitchFamily="34" charset="0"/>
                <a:cs typeface="Amazon Ember" panose="020B0603020204020204" pitchFamily="34" charset="0"/>
              </a:defRPr>
            </a:lvl2pPr>
            <a:lvl3pPr marL="1142428" indent="-228486">
              <a:lnSpc>
                <a:spcPct val="100000"/>
              </a:lnSpc>
              <a:spcBef>
                <a:spcPts val="800"/>
              </a:spcBef>
              <a:buFont typeface="Lucida Grande"/>
              <a:buChar char="-"/>
              <a:defRPr b="0" i="0">
                <a:latin typeface="Amazon Ember" panose="020B0603020204020204" pitchFamily="34" charset="0"/>
                <a:ea typeface="Amazon Ember" panose="020B0603020204020204" pitchFamily="34" charset="0"/>
                <a:cs typeface="Amazon Ember" panose="020B0603020204020204" pitchFamily="34" charset="0"/>
              </a:defRPr>
            </a:lvl3pPr>
            <a:lvl4pPr marL="1599399" indent="-228486">
              <a:buFont typeface="Lucida Grande"/>
              <a:buChar char="-"/>
              <a:defRPr/>
            </a:lvl4pPr>
            <a:lvl5pPr marL="2056370" indent="-228486">
              <a:buFont typeface="Lucida Grande"/>
              <a:buChar char="-"/>
              <a:defRPr/>
            </a:lvl5pPr>
          </a:lstStyle>
          <a:p>
            <a:pPr lvl="0"/>
            <a:r>
              <a:rPr lang="en-US" dirty="0"/>
              <a:t>Click to edit text with bullets</a:t>
            </a:r>
          </a:p>
          <a:p>
            <a:pPr lvl="1"/>
            <a:r>
              <a:rPr lang="en-US" dirty="0"/>
              <a:t>Second level</a:t>
            </a:r>
          </a:p>
          <a:p>
            <a:pPr lvl="2"/>
            <a:r>
              <a:rPr lang="en-US" dirty="0"/>
              <a:t>Third level</a:t>
            </a:r>
          </a:p>
        </p:txBody>
      </p:sp>
      <p:sp>
        <p:nvSpPr>
          <p:cNvPr id="8" name="Rectangle 7">
            <a:extLst>
              <a:ext uri="{FF2B5EF4-FFF2-40B4-BE49-F238E27FC236}">
                <a16:creationId xmlns:a16="http://schemas.microsoft.com/office/drawing/2014/main" id="{46529C28-F0B7-564E-B2DF-EF91007C751C}"/>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9" name="Rectangle 8">
            <a:extLst>
              <a:ext uri="{FF2B5EF4-FFF2-40B4-BE49-F238E27FC236}">
                <a16:creationId xmlns:a16="http://schemas.microsoft.com/office/drawing/2014/main" id="{B92E37C0-ABB0-CD4C-8AC5-54B941C6761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10" name="TextBox 9">
            <a:extLst>
              <a:ext uri="{FF2B5EF4-FFF2-40B4-BE49-F238E27FC236}">
                <a16:creationId xmlns:a16="http://schemas.microsoft.com/office/drawing/2014/main" id="{9C84D9EB-6F3A-4D40-9DDC-2257AB2FC76A}"/>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11" name="Rectangle 10">
            <a:extLst>
              <a:ext uri="{FF2B5EF4-FFF2-40B4-BE49-F238E27FC236}">
                <a16:creationId xmlns:a16="http://schemas.microsoft.com/office/drawing/2014/main" id="{124D9A4E-4F60-5E40-A5FF-13E5C6E452D8}"/>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pic>
        <p:nvPicPr>
          <p:cNvPr id="12" name="Picture 11">
            <a:extLst>
              <a:ext uri="{FF2B5EF4-FFF2-40B4-BE49-F238E27FC236}">
                <a16:creationId xmlns:a16="http://schemas.microsoft.com/office/drawing/2014/main" id="{3C538EDC-D6AA-AA49-9FC9-3A9A3CABCB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646" y="6317948"/>
            <a:ext cx="2455262" cy="474263"/>
          </a:xfrm>
          <a:prstGeom prst="rect">
            <a:avLst/>
          </a:prstGeom>
        </p:spPr>
      </p:pic>
    </p:spTree>
    <p:extLst>
      <p:ext uri="{BB962C8B-B14F-4D97-AF65-F5344CB8AC3E}">
        <p14:creationId xmlns:p14="http://schemas.microsoft.com/office/powerpoint/2010/main" val="1932769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AA3866-048A-2449-A57B-65D003A49DEA}"/>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7" name="Rectangle 6">
            <a:extLst>
              <a:ext uri="{FF2B5EF4-FFF2-40B4-BE49-F238E27FC236}">
                <a16:creationId xmlns:a16="http://schemas.microsoft.com/office/drawing/2014/main" id="{7605821D-B101-734B-AC8D-F8621F65E92C}"/>
              </a:ext>
            </a:extLst>
          </p:cNvPr>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8" name="TextBox 7">
            <a:extLst>
              <a:ext uri="{FF2B5EF4-FFF2-40B4-BE49-F238E27FC236}">
                <a16:creationId xmlns:a16="http://schemas.microsoft.com/office/drawing/2014/main" id="{BBDF5D8A-7030-AC4F-A6C5-1532EA8C8DE9}"/>
              </a:ext>
            </a:extLst>
          </p:cNvPr>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9" name="Rectangle 8">
            <a:extLst>
              <a:ext uri="{FF2B5EF4-FFF2-40B4-BE49-F238E27FC236}">
                <a16:creationId xmlns:a16="http://schemas.microsoft.com/office/drawing/2014/main" id="{CF05FAC4-9305-7A4F-9A9C-9919328FDB9D}"/>
              </a:ext>
            </a:extLst>
          </p:cNvPr>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pic>
        <p:nvPicPr>
          <p:cNvPr id="10" name="Picture 9">
            <a:extLst>
              <a:ext uri="{FF2B5EF4-FFF2-40B4-BE49-F238E27FC236}">
                <a16:creationId xmlns:a16="http://schemas.microsoft.com/office/drawing/2014/main" id="{BDC0D95C-731A-F641-AD3A-CB54B6ACA8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646" y="6317948"/>
            <a:ext cx="2455262" cy="474263"/>
          </a:xfrm>
          <a:prstGeom prst="rect">
            <a:avLst/>
          </a:prstGeom>
        </p:spPr>
      </p:pic>
    </p:spTree>
    <p:extLst>
      <p:ext uri="{BB962C8B-B14F-4D97-AF65-F5344CB8AC3E}">
        <p14:creationId xmlns:p14="http://schemas.microsoft.com/office/powerpoint/2010/main" val="4095573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line with no bull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640CE5-69AF-5145-B23B-F902C53EEF99}"/>
              </a:ext>
            </a:extLst>
          </p:cNvPr>
          <p:cNvSpPr/>
          <p:nvPr userDrawn="1"/>
        </p:nvSpPr>
        <p:spPr>
          <a:xfrm>
            <a:off x="0" y="6158430"/>
            <a:ext cx="12192001" cy="699573"/>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00"/>
          </a:p>
        </p:txBody>
      </p:sp>
      <p:sp>
        <p:nvSpPr>
          <p:cNvPr id="29" name="Title 1"/>
          <p:cNvSpPr>
            <a:spLocks noGrp="1"/>
          </p:cNvSpPr>
          <p:nvPr>
            <p:ph type="title" hasCustomPrompt="1"/>
          </p:nvPr>
        </p:nvSpPr>
        <p:spPr>
          <a:xfrm>
            <a:off x="696098" y="295897"/>
            <a:ext cx="10870758" cy="987472"/>
          </a:xfrm>
          <a:prstGeom prst="rect">
            <a:avLst/>
          </a:prstGeom>
        </p:spPr>
        <p:txBody>
          <a:bodyPr vert="horz" anchor="ctr"/>
          <a:lstStyle>
            <a:lvl1pPr>
              <a:lnSpc>
                <a:spcPct val="80000"/>
              </a:lnSpc>
              <a:defRPr b="0" i="0" baseline="0">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a:t>
            </a:r>
          </a:p>
        </p:txBody>
      </p:sp>
      <p:sp>
        <p:nvSpPr>
          <p:cNvPr id="30" name="Text Placeholder 4"/>
          <p:cNvSpPr>
            <a:spLocks noGrp="1"/>
          </p:cNvSpPr>
          <p:nvPr>
            <p:ph type="body" sz="quarter" idx="10" hasCustomPrompt="1"/>
          </p:nvPr>
        </p:nvSpPr>
        <p:spPr>
          <a:xfrm>
            <a:off x="2632598" y="1355274"/>
            <a:ext cx="8934258" cy="4599628"/>
          </a:xfrm>
          <a:prstGeom prst="rect">
            <a:avLst/>
          </a:prstGeom>
        </p:spPr>
        <p:txBody>
          <a:bodyPr vert="horz"/>
          <a:lstStyle>
            <a:lvl1pPr marL="0" indent="0">
              <a:lnSpc>
                <a:spcPct val="100000"/>
              </a:lnSpc>
              <a:spcBef>
                <a:spcPts val="800"/>
              </a:spcBef>
              <a:buFontTx/>
              <a:buNone/>
              <a:defRPr b="0" i="0" baseline="0">
                <a:latin typeface="Amazon Ember" panose="020B0603020204020204" pitchFamily="34" charset="0"/>
                <a:ea typeface="Amazon Ember" panose="020B0603020204020204" pitchFamily="34" charset="0"/>
                <a:cs typeface="Amazon Ember" panose="020B0603020204020204" pitchFamily="34" charset="0"/>
              </a:defRPr>
            </a:lvl1pPr>
            <a:lvl2pPr marL="456971" indent="0">
              <a:spcBef>
                <a:spcPts val="800"/>
              </a:spcBef>
              <a:buFontTx/>
              <a:buNone/>
              <a:defRPr/>
            </a:lvl2pPr>
            <a:lvl3pPr marL="913942" indent="0">
              <a:spcBef>
                <a:spcPts val="800"/>
              </a:spcBef>
              <a:buFontTx/>
              <a:buNone/>
              <a:defRPr/>
            </a:lvl3pPr>
            <a:lvl4pPr marL="1599399" indent="-228486">
              <a:buFont typeface="Lucida Grande"/>
              <a:buChar char="-"/>
              <a:defRPr/>
            </a:lvl4pPr>
            <a:lvl5pPr marL="2056370" indent="-228486">
              <a:buFont typeface="Lucida Grande"/>
              <a:buChar char="-"/>
              <a:defRPr/>
            </a:lvl5pPr>
          </a:lstStyle>
          <a:p>
            <a:pPr lvl="0"/>
            <a:r>
              <a:rPr lang="en-US" dirty="0"/>
              <a:t>Click to edit text without bullets</a:t>
            </a:r>
          </a:p>
        </p:txBody>
      </p:sp>
      <p:sp>
        <p:nvSpPr>
          <p:cNvPr id="39" name="Rectangle 38"/>
          <p:cNvSpPr/>
          <p:nvPr userDrawn="1"/>
        </p:nvSpPr>
        <p:spPr>
          <a:xfrm>
            <a:off x="0" y="6158430"/>
            <a:ext cx="12192001" cy="87613"/>
          </a:xfrm>
          <a:prstGeom prst="rect">
            <a:avLst/>
          </a:prstGeom>
          <a:solidFill>
            <a:srgbClr val="383D3B"/>
          </a:solidFill>
          <a:ln>
            <a:noFill/>
          </a:ln>
        </p:spPr>
        <p:style>
          <a:lnRef idx="1">
            <a:schemeClr val="accent1"/>
          </a:lnRef>
          <a:fillRef idx="3">
            <a:schemeClr val="accent1"/>
          </a:fillRef>
          <a:effectRef idx="2">
            <a:schemeClr val="accent1"/>
          </a:effectRef>
          <a:fontRef idx="minor">
            <a:schemeClr val="lt1"/>
          </a:fontRef>
        </p:style>
        <p:txBody>
          <a:bodyPr lIns="45695" tIns="22848" rIns="45695" bIns="22848" rtlCol="0" anchor="ctr"/>
          <a:lstStyle/>
          <a:p>
            <a:pPr algn="ctr"/>
            <a:endParaRPr lang="en-US" sz="1300"/>
          </a:p>
        </p:txBody>
      </p:sp>
      <p:sp>
        <p:nvSpPr>
          <p:cNvPr id="53" name="TextBox 52"/>
          <p:cNvSpPr txBox="1"/>
          <p:nvPr userDrawn="1"/>
        </p:nvSpPr>
        <p:spPr>
          <a:xfrm>
            <a:off x="302640" y="6418574"/>
            <a:ext cx="241132" cy="208599"/>
          </a:xfrm>
          <a:prstGeom prst="rect">
            <a:avLst/>
          </a:prstGeom>
        </p:spPr>
        <p:txBody>
          <a:bodyPr vert="horz" lIns="0" tIns="0" rIns="0" bIns="0" rtlCol="0" anchor="ctr" anchorCtr="0">
            <a:noAutofit/>
          </a:bodyPr>
          <a:lstStyle/>
          <a:p>
            <a:pPr algn="ctr">
              <a:lnSpc>
                <a:spcPct val="90000"/>
              </a:lnSpc>
              <a:buClr>
                <a:srgbClr val="0085C3"/>
              </a:buClr>
            </a:pPr>
            <a:fld id="{58EC7406-F4CC-4ABF-902E-2AF4E70E5C0F}" type="slidenum">
              <a:rPr lang="en-US" sz="1400" b="0" smtClean="0">
                <a:solidFill>
                  <a:schemeClr val="bg1">
                    <a:lumMod val="95000"/>
                  </a:schemeClr>
                </a:solidFill>
                <a:latin typeface="Amazon Ember Light"/>
                <a:cs typeface="Amazon Ember Light"/>
              </a:rPr>
              <a:pPr algn="ctr">
                <a:lnSpc>
                  <a:spcPct val="90000"/>
                </a:lnSpc>
                <a:buClr>
                  <a:srgbClr val="0085C3"/>
                </a:buClr>
              </a:pPr>
              <a:t>‹#›</a:t>
            </a:fld>
            <a:endParaRPr lang="en-US" sz="1400" b="0" dirty="0">
              <a:solidFill>
                <a:schemeClr val="bg1">
                  <a:lumMod val="95000"/>
                </a:schemeClr>
              </a:solidFill>
              <a:latin typeface="Amazon Ember Light"/>
              <a:cs typeface="Amazon Ember Light"/>
            </a:endParaRPr>
          </a:p>
        </p:txBody>
      </p:sp>
      <p:sp>
        <p:nvSpPr>
          <p:cNvPr id="56" name="Rectangle 55"/>
          <p:cNvSpPr/>
          <p:nvPr userDrawn="1"/>
        </p:nvSpPr>
        <p:spPr>
          <a:xfrm>
            <a:off x="694389" y="6395912"/>
            <a:ext cx="1464243" cy="253916"/>
          </a:xfrm>
          <a:prstGeom prst="rect">
            <a:avLst/>
          </a:prstGeom>
        </p:spPr>
        <p:txBody>
          <a:bodyPr wrap="none">
            <a:spAutoFit/>
          </a:bodyPr>
          <a:lstStyle/>
          <a:p>
            <a:r>
              <a:rPr lang="en-US" sz="1050" b="0" i="0" dirty="0">
                <a:solidFill>
                  <a:schemeClr val="bg1">
                    <a:lumMod val="95000"/>
                  </a:schemeClr>
                </a:solidFill>
                <a:effectLst/>
                <a:latin typeface="Amazon Ember"/>
                <a:ea typeface="Amazon Ember"/>
                <a:cs typeface="Amazon Ember"/>
              </a:rPr>
              <a:t>Amazon</a:t>
            </a:r>
            <a:r>
              <a:rPr lang="en-US" sz="1050" b="0" i="0" baseline="0" dirty="0">
                <a:solidFill>
                  <a:schemeClr val="bg1">
                    <a:lumMod val="95000"/>
                  </a:schemeClr>
                </a:solidFill>
                <a:effectLst/>
                <a:latin typeface="Amazon Ember"/>
                <a:ea typeface="Amazon Ember"/>
                <a:cs typeface="Amazon Ember"/>
              </a:rPr>
              <a:t> Confidential</a:t>
            </a:r>
            <a:endParaRPr lang="en-US" sz="1050" b="0" i="0" dirty="0">
              <a:solidFill>
                <a:schemeClr val="bg1">
                  <a:lumMod val="95000"/>
                </a:schemeClr>
              </a:solidFill>
              <a:latin typeface="Amazon Ember"/>
              <a:cs typeface="Amazon Ember"/>
            </a:endParaRPr>
          </a:p>
        </p:txBody>
      </p:sp>
      <p:pic>
        <p:nvPicPr>
          <p:cNvPr id="4" name="Picture 3">
            <a:extLst>
              <a:ext uri="{FF2B5EF4-FFF2-40B4-BE49-F238E27FC236}">
                <a16:creationId xmlns:a16="http://schemas.microsoft.com/office/drawing/2014/main" id="{0F38B1E5-A810-2046-B2A9-489F9DED7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28646" y="6317948"/>
            <a:ext cx="2455262" cy="474263"/>
          </a:xfrm>
          <a:prstGeom prst="rect">
            <a:avLst/>
          </a:prstGeom>
        </p:spPr>
      </p:pic>
    </p:spTree>
    <p:extLst>
      <p:ext uri="{BB962C8B-B14F-4D97-AF65-F5344CB8AC3E}">
        <p14:creationId xmlns:p14="http://schemas.microsoft.com/office/powerpoint/2010/main" val="415870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 id="2147483669" r:id="rId15"/>
    <p:sldLayoutId id="2147483670" r:id="rId16"/>
    <p:sldLayoutId id="2147483671" r:id="rId17"/>
    <p:sldLayoutId id="2147483672" r:id="rId18"/>
    <p:sldLayoutId id="2147483673"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1.emf"/><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8.emf"/><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4.emf"/><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4.emf"/><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discuss.mxnet.io/" TargetMode="External"/><Relationship Id="rId3" Type="http://schemas.openxmlformats.org/officeDocument/2006/relationships/hyperlink" Target="https://aws.amazon.com/sagemaker/" TargetMode="External"/><Relationship Id="rId7"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d2l.ai/"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5.png"/><Relationship Id="rId7" Type="http://schemas.openxmlformats.org/officeDocument/2006/relationships/diagramColors" Target="../diagrams/colors2.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customXml" Target="../ink/ink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47.xml"/><Relationship Id="rId16" Type="http://schemas.openxmlformats.org/officeDocument/2006/relationships/image" Target="../media/image64.emf"/><Relationship Id="rId1" Type="http://schemas.openxmlformats.org/officeDocument/2006/relationships/slideLayout" Target="../slideLayouts/slideLayout7.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5" Type="http://schemas.openxmlformats.org/officeDocument/2006/relationships/image" Target="../media/image63.emf"/><Relationship Id="rId10" Type="http://schemas.openxmlformats.org/officeDocument/2006/relationships/image" Target="../media/image58.emf"/><Relationship Id="rId4" Type="http://schemas.openxmlformats.org/officeDocument/2006/relationships/image" Target="../media/image52.emf"/><Relationship Id="rId9" Type="http://schemas.openxmlformats.org/officeDocument/2006/relationships/image" Target="../media/image57.emf"/><Relationship Id="rId14" Type="http://schemas.openxmlformats.org/officeDocument/2006/relationships/image" Target="../media/image62.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image" Target="../media/image66.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8" Type="http://schemas.openxmlformats.org/officeDocument/2006/relationships/image" Target="../media/image830.png"/><Relationship Id="rId3" Type="http://schemas.openxmlformats.org/officeDocument/2006/relationships/image" Target="../media/image71.png"/><Relationship Id="rId7" Type="http://schemas.openxmlformats.org/officeDocument/2006/relationships/image" Target="../media/image820.png"/><Relationship Id="rId2" Type="http://schemas.openxmlformats.org/officeDocument/2006/relationships/notesSlide" Target="../notesSlides/notesSlide56.xml"/><Relationship Id="rId1" Type="http://schemas.openxmlformats.org/officeDocument/2006/relationships/slideLayout" Target="../slideLayouts/slideLayout17.xml"/><Relationship Id="rId6" Type="http://schemas.openxmlformats.org/officeDocument/2006/relationships/image" Target="../media/image810.png"/><Relationship Id="rId5" Type="http://schemas.openxmlformats.org/officeDocument/2006/relationships/image" Target="../media/image73.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raph"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hyperlink" Target="https://d2l.ai/chapter_multilayer-perceptrons/mlp.html" TargetMode="External"/><Relationship Id="rId2" Type="http://schemas.openxmlformats.org/officeDocument/2006/relationships/notesSlide" Target="../notesSlides/notesSlide59.xml"/><Relationship Id="rId1" Type="http://schemas.openxmlformats.org/officeDocument/2006/relationships/slideLayout" Target="../slideLayouts/slideLayout18.xml"/><Relationship Id="rId5" Type="http://schemas.openxmlformats.org/officeDocument/2006/relationships/image" Target="../media/image75.emf"/><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3.xml"/><Relationship Id="rId1" Type="http://schemas.openxmlformats.org/officeDocument/2006/relationships/slideLayout" Target="../slideLayouts/slideLayout17.xml"/><Relationship Id="rId5" Type="http://schemas.openxmlformats.org/officeDocument/2006/relationships/image" Target="../media/image82.png"/><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17.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tiff"/><Relationship Id="rId2" Type="http://schemas.openxmlformats.org/officeDocument/2006/relationships/notesSlide" Target="../notesSlides/notesSlide65.xml"/><Relationship Id="rId1" Type="http://schemas.openxmlformats.org/officeDocument/2006/relationships/slideLayout" Target="../slideLayouts/slideLayout1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6.xml"/><Relationship Id="rId1" Type="http://schemas.openxmlformats.org/officeDocument/2006/relationships/slideLayout" Target="../slideLayouts/slideLayout18.xml"/><Relationship Id="rId5" Type="http://schemas.openxmlformats.org/officeDocument/2006/relationships/image" Target="../media/image940.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72.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7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5" y="3859309"/>
            <a:ext cx="9518073" cy="1209649"/>
          </a:xfrm>
        </p:spPr>
        <p:txBody>
          <a:bodyPr>
            <a:normAutofit/>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 Machine Learning – Lecture 1</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1"/>
            <a:ext cx="4612956" cy="3339605"/>
          </a:xfrm>
          <a:prstGeom prst="rect">
            <a:avLst/>
          </a:prstGeom>
        </p:spPr>
      </p:pic>
    </p:spTree>
    <p:extLst>
      <p:ext uri="{BB962C8B-B14F-4D97-AF65-F5344CB8AC3E}">
        <p14:creationId xmlns:p14="http://schemas.microsoft.com/office/powerpoint/2010/main" val="62665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DE8C856-7960-FB48-BCE3-E06263CBDF9E}"/>
              </a:ext>
            </a:extLst>
          </p:cNvPr>
          <p:cNvSpPr txBox="1">
            <a:spLocks/>
          </p:cNvSpPr>
          <p:nvPr/>
        </p:nvSpPr>
        <p:spPr>
          <a:xfrm>
            <a:off x="5697892" y="1299944"/>
            <a:ext cx="4994779" cy="4782886"/>
          </a:xfrm>
          <a:prstGeom prst="rect">
            <a:avLst/>
          </a:prstGeom>
        </p:spPr>
        <p:txBody>
          <a:bodyPr anchor="t">
            <a:normAutofit fontScale="92500" lnSpcReduction="20000"/>
          </a:bodyPr>
          <a:lstStyle>
            <a:lvl1pPr marL="0" indent="0" algn="l" defTabSz="914400" rtl="0" eaLnBrk="1" latinLnBrk="0" hangingPunct="1">
              <a:lnSpc>
                <a:spcPct val="90000"/>
              </a:lnSpc>
              <a:spcBef>
                <a:spcPts val="1500"/>
              </a:spcBef>
              <a:buSzTx/>
              <a:buFont typeface="Arial" panose="020B0604020202020204" pitchFamily="34" charset="0"/>
              <a:buNone/>
              <a:defRPr sz="2800" kern="1200">
                <a:solidFill>
                  <a:srgbClr val="373737"/>
                </a:solidFill>
                <a:latin typeface="Amazon Ember"/>
                <a:ea typeface="Amazon Ember"/>
                <a:cs typeface="Amazon Ember"/>
                <a:sym typeface="Amazon Ember"/>
              </a:defRPr>
            </a:lvl1pPr>
            <a:lvl2pPr marL="0" indent="0" algn="l" defTabSz="914400" rtl="0" eaLnBrk="1" latinLnBrk="0" hangingPunct="1">
              <a:lnSpc>
                <a:spcPct val="90000"/>
              </a:lnSpc>
              <a:spcBef>
                <a:spcPts val="500"/>
              </a:spcBef>
              <a:buSzTx/>
              <a:buFont typeface="Arial" panose="020B0604020202020204" pitchFamily="34" charset="0"/>
              <a:buNone/>
              <a:defRPr sz="1500" kern="1200">
                <a:solidFill>
                  <a:srgbClr val="373737"/>
                </a:solidFill>
                <a:latin typeface="Amazon Ember"/>
                <a:ea typeface="Amazon Ember"/>
                <a:cs typeface="Amazon Ember"/>
                <a:sym typeface="Amazon Ember"/>
              </a:defRPr>
            </a:lvl2pPr>
            <a:lvl3pPr marL="0" indent="0" algn="l" defTabSz="914400" rtl="0" eaLnBrk="1" latinLnBrk="0" hangingPunct="1">
              <a:lnSpc>
                <a:spcPct val="90000"/>
              </a:lnSpc>
              <a:spcBef>
                <a:spcPts val="500"/>
              </a:spcBef>
              <a:buSzTx/>
              <a:buFont typeface="Arial" panose="020B0604020202020204" pitchFamily="34" charset="0"/>
              <a:buNone/>
              <a:defRPr sz="1400" kern="1200">
                <a:solidFill>
                  <a:srgbClr val="373737"/>
                </a:solidFill>
                <a:latin typeface="Amazon Ember"/>
                <a:ea typeface="Amazon Ember"/>
                <a:cs typeface="Amazon Ember"/>
                <a:sym typeface="Amazon Ember"/>
              </a:defRPr>
            </a:lvl3pPr>
            <a:lvl4pPr marL="0" indent="0" algn="l" defTabSz="914400" rtl="0" eaLnBrk="1" latinLnBrk="0" hangingPunct="1">
              <a:lnSpc>
                <a:spcPct val="90000"/>
              </a:lnSpc>
              <a:spcBef>
                <a:spcPts val="500"/>
              </a:spcBef>
              <a:buSzTx/>
              <a:buFont typeface="Arial" panose="020B0604020202020204" pitchFamily="34" charset="0"/>
              <a:buNone/>
              <a:defRPr sz="1400" kern="1200">
                <a:solidFill>
                  <a:srgbClr val="373737"/>
                </a:solidFill>
                <a:latin typeface="Amazon Ember"/>
                <a:ea typeface="Amazon Ember"/>
                <a:cs typeface="Amazon Ember"/>
                <a:sym typeface="Amazon Ember"/>
              </a:defRPr>
            </a:lvl4pPr>
            <a:lvl5pPr marL="0" indent="0" algn="l" defTabSz="914400" rtl="0" eaLnBrk="1" latinLnBrk="0" hangingPunct="1">
              <a:lnSpc>
                <a:spcPct val="90000"/>
              </a:lnSpc>
              <a:spcBef>
                <a:spcPts val="500"/>
              </a:spcBef>
              <a:buSzTx/>
              <a:buFont typeface="Arial" panose="020B0604020202020204" pitchFamily="34" charset="0"/>
              <a:buNone/>
              <a:defRPr sz="1400" kern="1200">
                <a:solidFill>
                  <a:srgbClr val="373737"/>
                </a:solidFill>
                <a:latin typeface="Amazon Ember"/>
                <a:ea typeface="Amazon Ember"/>
                <a:cs typeface="Amazon Ember"/>
                <a:sym typeface="Amazon Emb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Image as a graph</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Pixels </a:t>
            </a:r>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Nodes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Adjacent pixels  Edges</a:t>
            </a:r>
          </a:p>
          <a:p>
            <a:pPr lvl="1"/>
            <a:endPar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endParaRP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Amazon Catalog as a graph</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Products  Nodes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Customers also viewed  Edges</a:t>
            </a:r>
          </a:p>
          <a:p>
            <a:pPr lvl="1"/>
            <a:endPar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endParaRP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Any dataset as a graph</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Objects  Nodes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Objects are similar/close  Edge</a:t>
            </a:r>
          </a:p>
        </p:txBody>
      </p:sp>
      <p:pic>
        <p:nvPicPr>
          <p:cNvPr id="39" name="Picture 2" descr="Coca Cola Regular 330ml Can">
            <a:extLst>
              <a:ext uri="{FF2B5EF4-FFF2-40B4-BE49-F238E27FC236}">
                <a16:creationId xmlns:a16="http://schemas.microsoft.com/office/drawing/2014/main" id="{3ECA59DB-C059-F640-899E-45755A7F75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09" r="18885"/>
          <a:stretch/>
        </p:blipFill>
        <p:spPr bwMode="auto">
          <a:xfrm>
            <a:off x="1531957" y="3874421"/>
            <a:ext cx="657772" cy="11320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Image result for sprite can">
            <a:extLst>
              <a:ext uri="{FF2B5EF4-FFF2-40B4-BE49-F238E27FC236}">
                <a16:creationId xmlns:a16="http://schemas.microsoft.com/office/drawing/2014/main" id="{57B89E2C-37A3-B947-A124-1B32EC7A477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900" r="22068"/>
          <a:stretch/>
        </p:blipFill>
        <p:spPr bwMode="auto">
          <a:xfrm>
            <a:off x="3680672" y="3212308"/>
            <a:ext cx="741680" cy="132365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oke Classic Cola">
            <a:extLst>
              <a:ext uri="{FF2B5EF4-FFF2-40B4-BE49-F238E27FC236}">
                <a16:creationId xmlns:a16="http://schemas.microsoft.com/office/drawing/2014/main" id="{ED1E41F9-DCAA-484E-93E2-D92F3A021A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290" r="31033"/>
          <a:stretch/>
        </p:blipFill>
        <p:spPr bwMode="auto">
          <a:xfrm>
            <a:off x="2662374" y="4509837"/>
            <a:ext cx="619760" cy="1644935"/>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C46DFEC1-2231-4841-872E-7F973BF96CD6}"/>
              </a:ext>
            </a:extLst>
          </p:cNvPr>
          <p:cNvCxnSpPr>
            <a:stCxn id="39" idx="3"/>
          </p:cNvCxnSpPr>
          <p:nvPr/>
        </p:nvCxnSpPr>
        <p:spPr>
          <a:xfrm flipV="1">
            <a:off x="2189729" y="3882847"/>
            <a:ext cx="1490943" cy="557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75AB567-3F0B-0B47-BA32-45D7E6B8E58C}"/>
              </a:ext>
            </a:extLst>
          </p:cNvPr>
          <p:cNvCxnSpPr>
            <a:stCxn id="39" idx="2"/>
          </p:cNvCxnSpPr>
          <p:nvPr/>
        </p:nvCxnSpPr>
        <p:spPr>
          <a:xfrm>
            <a:off x="1860843" y="5006454"/>
            <a:ext cx="801531" cy="3606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6114726-32BB-6941-B21B-A0B6603D4E64}"/>
              </a:ext>
            </a:extLst>
          </p:cNvPr>
          <p:cNvCxnSpPr/>
          <p:nvPr/>
        </p:nvCxnSpPr>
        <p:spPr>
          <a:xfrm flipV="1">
            <a:off x="3282134" y="4544673"/>
            <a:ext cx="769378" cy="82246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ECD8F40-F806-584B-8317-0D2468D50C6D}"/>
              </a:ext>
            </a:extLst>
          </p:cNvPr>
          <p:cNvSpPr txBox="1"/>
          <p:nvPr/>
        </p:nvSpPr>
        <p:spPr>
          <a:xfrm>
            <a:off x="5120640" y="5500320"/>
            <a:ext cx="184731" cy="369332"/>
          </a:xfrm>
          <a:prstGeom prst="rect">
            <a:avLst/>
          </a:prstGeom>
          <a:noFill/>
        </p:spPr>
        <p:txBody>
          <a:bodyPr wrap="none" rtlCol="0">
            <a:spAutoFit/>
          </a:bodyPr>
          <a:lstStyle/>
          <a:p>
            <a:endParaRPr lang="en-US" dirty="0"/>
          </a:p>
        </p:txBody>
      </p:sp>
      <p:sp>
        <p:nvSpPr>
          <p:cNvPr id="46" name="Title 1">
            <a:extLst>
              <a:ext uri="{FF2B5EF4-FFF2-40B4-BE49-F238E27FC236}">
                <a16:creationId xmlns:a16="http://schemas.microsoft.com/office/drawing/2014/main" id="{959A27CD-4347-C745-9A7C-7286CD35C314}"/>
              </a:ext>
            </a:extLst>
          </p:cNvPr>
          <p:cNvSpPr txBox="1">
            <a:spLocks/>
          </p:cNvSpPr>
          <p:nvPr/>
        </p:nvSpPr>
        <p:spPr>
          <a:xfrm>
            <a:off x="2986384" y="368113"/>
            <a:ext cx="5355282" cy="713638"/>
          </a:xfrm>
          <a:prstGeom prst="rect">
            <a:avLst/>
          </a:prstGeom>
        </p:spPr>
        <p:txBody>
          <a:bodyPr/>
          <a:lstStyle>
            <a:lvl1pPr algn="l" defTabSz="914400" rtl="0" eaLnBrk="1" latinLnBrk="0" hangingPunct="1">
              <a:lnSpc>
                <a:spcPct val="90000"/>
              </a:lnSpc>
              <a:spcBef>
                <a:spcPct val="0"/>
              </a:spcBef>
              <a:buNone/>
              <a:defRPr sz="3750" kern="1200">
                <a:solidFill>
                  <a:srgbClr val="373737"/>
                </a:solidFill>
                <a:latin typeface="Amazon Ember"/>
                <a:ea typeface="Amazon Ember"/>
                <a:cs typeface="Amazon Ember"/>
                <a:sym typeface="Amazon Ember"/>
              </a:defRPr>
            </a:lvl1p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Implicit Graphs</a:t>
            </a:r>
          </a:p>
        </p:txBody>
      </p:sp>
      <p:pic>
        <p:nvPicPr>
          <p:cNvPr id="3" name="Picture 2">
            <a:extLst>
              <a:ext uri="{FF2B5EF4-FFF2-40B4-BE49-F238E27FC236}">
                <a16:creationId xmlns:a16="http://schemas.microsoft.com/office/drawing/2014/main" id="{CAA358CE-4FD6-EC49-8038-5905689834C4}"/>
              </a:ext>
            </a:extLst>
          </p:cNvPr>
          <p:cNvPicPr>
            <a:picLocks noChangeAspect="1"/>
          </p:cNvPicPr>
          <p:nvPr/>
        </p:nvPicPr>
        <p:blipFill>
          <a:blip r:embed="rId6"/>
          <a:stretch>
            <a:fillRect/>
          </a:stretch>
        </p:blipFill>
        <p:spPr>
          <a:xfrm>
            <a:off x="2189729" y="1465459"/>
            <a:ext cx="1435100" cy="1270000"/>
          </a:xfrm>
          <a:prstGeom prst="rect">
            <a:avLst/>
          </a:prstGeom>
        </p:spPr>
      </p:pic>
    </p:spTree>
    <p:extLst>
      <p:ext uri="{BB962C8B-B14F-4D97-AF65-F5344CB8AC3E}">
        <p14:creationId xmlns:p14="http://schemas.microsoft.com/office/powerpoint/2010/main" val="17962636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3" name="TextBox 12">
            <a:extLst>
              <a:ext uri="{FF2B5EF4-FFF2-40B4-BE49-F238E27FC236}">
                <a16:creationId xmlns:a16="http://schemas.microsoft.com/office/drawing/2014/main" id="{04AACCE6-3E11-9D41-B286-DE7FEA34F10F}"/>
              </a:ext>
            </a:extLst>
          </p:cNvPr>
          <p:cNvSpPr txBox="1"/>
          <p:nvPr/>
        </p:nvSpPr>
        <p:spPr>
          <a:xfrm>
            <a:off x="7482625" y="2299597"/>
            <a:ext cx="3731818" cy="1200329"/>
          </a:xfrm>
          <a:prstGeom prst="rect">
            <a:avLst/>
          </a:prstGeom>
          <a:noFill/>
        </p:spPr>
        <p:txBody>
          <a:bodyPr wrap="square" rtlCol="0">
            <a:spAutoFit/>
          </a:bodyPr>
          <a:lstStyle/>
          <a:p>
            <a:pPr algn="ctr" fontAlgn="base"/>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These relation triples can be used to generate a Knowledge Graph</a:t>
            </a:r>
            <a:endPar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25" name="Picture 24">
            <a:extLst>
              <a:ext uri="{FF2B5EF4-FFF2-40B4-BE49-F238E27FC236}">
                <a16:creationId xmlns:a16="http://schemas.microsoft.com/office/drawing/2014/main" id="{F81C040F-AFF7-AC4C-998D-19BAC5384616}"/>
              </a:ext>
            </a:extLst>
          </p:cNvPr>
          <p:cNvPicPr>
            <a:picLocks noChangeAspect="1"/>
          </p:cNvPicPr>
          <p:nvPr/>
        </p:nvPicPr>
        <p:blipFill rotWithShape="1">
          <a:blip r:embed="rId3"/>
          <a:srcRect l="2911" t="24920" b="10060"/>
          <a:stretch/>
        </p:blipFill>
        <p:spPr>
          <a:xfrm>
            <a:off x="-8467" y="2327321"/>
            <a:ext cx="7222066" cy="2778082"/>
          </a:xfrm>
          <a:prstGeom prst="rect">
            <a:avLst/>
          </a:prstGeom>
        </p:spPr>
      </p:pic>
      <p:sp>
        <p:nvSpPr>
          <p:cNvPr id="14" name="Title 1">
            <a:extLst>
              <a:ext uri="{FF2B5EF4-FFF2-40B4-BE49-F238E27FC236}">
                <a16:creationId xmlns:a16="http://schemas.microsoft.com/office/drawing/2014/main" id="{CC891BCC-BCEF-D44F-9A7E-1C52C1A0AB88}"/>
              </a:ext>
            </a:extLst>
          </p:cNvPr>
          <p:cNvSpPr>
            <a:spLocks noGrp="1"/>
          </p:cNvSpPr>
          <p:nvPr>
            <p:ph type="title"/>
          </p:nvPr>
        </p:nvSpPr>
        <p:spPr>
          <a:xfrm>
            <a:off x="496877" y="479421"/>
            <a:ext cx="10867809" cy="992183"/>
          </a:xfrm>
        </p:spPr>
        <p:txBody>
          <a:bodyPr>
            <a:normAutofit fontScale="90000"/>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Extracting Knowledge from Semi-Structured Data on the Web</a:t>
            </a:r>
          </a:p>
        </p:txBody>
      </p:sp>
      <p:pic>
        <p:nvPicPr>
          <p:cNvPr id="2" name="Picture 1">
            <a:extLst>
              <a:ext uri="{FF2B5EF4-FFF2-40B4-BE49-F238E27FC236}">
                <a16:creationId xmlns:a16="http://schemas.microsoft.com/office/drawing/2014/main" id="{D088F45A-415D-E04A-940D-CB67FD4311C3}"/>
              </a:ext>
            </a:extLst>
          </p:cNvPr>
          <p:cNvPicPr>
            <a:picLocks noChangeAspect="1"/>
          </p:cNvPicPr>
          <p:nvPr/>
        </p:nvPicPr>
        <p:blipFill>
          <a:blip r:embed="rId4"/>
          <a:stretch>
            <a:fillRect/>
          </a:stretch>
        </p:blipFill>
        <p:spPr>
          <a:xfrm>
            <a:off x="6908800" y="3792107"/>
            <a:ext cx="5201202" cy="2285879"/>
          </a:xfrm>
          <a:prstGeom prst="rect">
            <a:avLst/>
          </a:prstGeom>
        </p:spPr>
      </p:pic>
    </p:spTree>
    <p:extLst>
      <p:ext uri="{BB962C8B-B14F-4D97-AF65-F5344CB8AC3E}">
        <p14:creationId xmlns:p14="http://schemas.microsoft.com/office/powerpoint/2010/main" val="223999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Title 1">
            <a:extLst>
              <a:ext uri="{FF2B5EF4-FFF2-40B4-BE49-F238E27FC236}">
                <a16:creationId xmlns:a16="http://schemas.microsoft.com/office/drawing/2014/main" id="{CC891BCC-BCEF-D44F-9A7E-1C52C1A0AB88}"/>
              </a:ext>
            </a:extLst>
          </p:cNvPr>
          <p:cNvSpPr>
            <a:spLocks noGrp="1"/>
          </p:cNvSpPr>
          <p:nvPr>
            <p:ph type="title"/>
          </p:nvPr>
        </p:nvSpPr>
        <p:spPr>
          <a:xfrm>
            <a:off x="496877" y="479421"/>
            <a:ext cx="10867809" cy="992183"/>
          </a:xfrm>
        </p:spPr>
        <p:txBody>
          <a:bodyPr>
            <a:normAutofit/>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can we do with these graphs?</a:t>
            </a:r>
          </a:p>
        </p:txBody>
      </p:sp>
      <p:pic>
        <p:nvPicPr>
          <p:cNvPr id="2" name="Picture 1">
            <a:extLst>
              <a:ext uri="{FF2B5EF4-FFF2-40B4-BE49-F238E27FC236}">
                <a16:creationId xmlns:a16="http://schemas.microsoft.com/office/drawing/2014/main" id="{D088F45A-415D-E04A-940D-CB67FD4311C3}"/>
              </a:ext>
            </a:extLst>
          </p:cNvPr>
          <p:cNvPicPr>
            <a:picLocks noChangeAspect="1"/>
          </p:cNvPicPr>
          <p:nvPr/>
        </p:nvPicPr>
        <p:blipFill>
          <a:blip r:embed="rId3"/>
          <a:stretch>
            <a:fillRect/>
          </a:stretch>
        </p:blipFill>
        <p:spPr>
          <a:xfrm>
            <a:off x="3697236" y="3745478"/>
            <a:ext cx="4991052" cy="2193521"/>
          </a:xfrm>
          <a:prstGeom prst="rect">
            <a:avLst/>
          </a:prstGeom>
        </p:spPr>
      </p:pic>
      <p:sp>
        <p:nvSpPr>
          <p:cNvPr id="8" name="TextBox 7">
            <a:extLst>
              <a:ext uri="{FF2B5EF4-FFF2-40B4-BE49-F238E27FC236}">
                <a16:creationId xmlns:a16="http://schemas.microsoft.com/office/drawing/2014/main" id="{655E5DB7-867D-E640-8866-54F494E0568D}"/>
              </a:ext>
            </a:extLst>
          </p:cNvPr>
          <p:cNvSpPr txBox="1"/>
          <p:nvPr/>
        </p:nvSpPr>
        <p:spPr>
          <a:xfrm>
            <a:off x="3926725" y="5819297"/>
            <a:ext cx="4532075" cy="400110"/>
          </a:xfrm>
          <a:prstGeom prst="rect">
            <a:avLst/>
          </a:prstGeom>
          <a:noFill/>
        </p:spPr>
        <p:txBody>
          <a:bodyPr wrap="square" rtlCol="0">
            <a:spAutoFit/>
          </a:bodyPr>
          <a:lstStyle/>
          <a:p>
            <a:pPr algn="ctr" fontAlgn="base"/>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Question Answering</a:t>
            </a:r>
          </a:p>
        </p:txBody>
      </p:sp>
      <p:pic>
        <p:nvPicPr>
          <p:cNvPr id="11" name="Picture 2" descr="Social Network Analytics. Social Network Analytics (with a Case… | by  Shreyansh nanawati | Analytics Vidhya | Medium">
            <a:extLst>
              <a:ext uri="{FF2B5EF4-FFF2-40B4-BE49-F238E27FC236}">
                <a16:creationId xmlns:a16="http://schemas.microsoft.com/office/drawing/2014/main" id="{06926361-6F7E-F04C-94E8-0BBD76FF9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2745" y="1585505"/>
            <a:ext cx="2544079" cy="172534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E469EB8-A4BD-C344-BB55-D3C6BC307A5F}"/>
              </a:ext>
            </a:extLst>
          </p:cNvPr>
          <p:cNvSpPr txBox="1"/>
          <p:nvPr/>
        </p:nvSpPr>
        <p:spPr>
          <a:xfrm>
            <a:off x="977673" y="3304904"/>
            <a:ext cx="3594327" cy="400110"/>
          </a:xfrm>
          <a:prstGeom prst="rect">
            <a:avLst/>
          </a:prstGeom>
          <a:noFill/>
        </p:spPr>
        <p:txBody>
          <a:bodyPr wrap="square" rtlCol="0">
            <a:spAutoFit/>
          </a:bodyPr>
          <a:lstStyle/>
          <a:p>
            <a:pPr algn="ctr" fontAlgn="base"/>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Social Network Link Prediction</a:t>
            </a:r>
          </a:p>
        </p:txBody>
      </p:sp>
      <p:pic>
        <p:nvPicPr>
          <p:cNvPr id="15" name="Picture 6" descr="Glucose molecule in its 3D (left) and graph representation (right). All...  | Download Scientific Diagram">
            <a:extLst>
              <a:ext uri="{FF2B5EF4-FFF2-40B4-BE49-F238E27FC236}">
                <a16:creationId xmlns:a16="http://schemas.microsoft.com/office/drawing/2014/main" id="{0FCFFDC9-205B-704F-BB3D-8768314662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5" t="2593" r="2060" b="6815"/>
          <a:stretch/>
        </p:blipFill>
        <p:spPr bwMode="auto">
          <a:xfrm>
            <a:off x="8138826" y="1433227"/>
            <a:ext cx="2560429" cy="181006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C125C3-822E-E646-82C7-060615AB3755}"/>
              </a:ext>
            </a:extLst>
          </p:cNvPr>
          <p:cNvSpPr txBox="1"/>
          <p:nvPr/>
        </p:nvSpPr>
        <p:spPr>
          <a:xfrm>
            <a:off x="7408682" y="3345368"/>
            <a:ext cx="3805645" cy="400110"/>
          </a:xfrm>
          <a:prstGeom prst="rect">
            <a:avLst/>
          </a:prstGeom>
          <a:noFill/>
        </p:spPr>
        <p:txBody>
          <a:bodyPr wrap="square" rtlCol="0">
            <a:spAutoFit/>
          </a:bodyPr>
          <a:lstStyle/>
          <a:p>
            <a:pPr algn="ctr" fontAlgn="base"/>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Mutagenic? Carcinogenic?</a:t>
            </a:r>
          </a:p>
        </p:txBody>
      </p:sp>
    </p:spTree>
    <p:extLst>
      <p:ext uri="{BB962C8B-B14F-4D97-AF65-F5344CB8AC3E}">
        <p14:creationId xmlns:p14="http://schemas.microsoft.com/office/powerpoint/2010/main" val="1564646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Nodes &amp; Edges</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1887367"/>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657126" y="1548696"/>
                <a:ext cx="8568992" cy="41409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graph is a set of nodes and edges </a:t>
                </a:r>
                <a14:m>
                  <m:oMath xmlns:m="http://schemas.openxmlformats.org/officeDocument/2006/math">
                    <m:r>
                      <m:rPr>
                        <m:sty m:val="p"/>
                      </m:rPr>
                      <a:rPr lang="en-US" b="0" i="0" smtClean="0">
                        <a:latin typeface="Cambria Math" panose="02040503050406030204" pitchFamily="18" charset="0"/>
                      </a:rPr>
                      <m:t>G</m:t>
                    </m:r>
                    <m:r>
                      <a:rPr lang="en-US" b="0" i="0" smtClean="0">
                        <a:latin typeface="Cambria Math" panose="02040503050406030204" pitchFamily="18" charset="0"/>
                      </a:rPr>
                      <m:t>=</m:t>
                    </m:r>
                    <m:d>
                      <m:dPr>
                        <m:begChr m:val="{"/>
                        <m:endChr m:val="}"/>
                        <m:ctrlPr>
                          <a:rPr lang="en-US" i="1" smtClean="0">
                            <a:latin typeface="Cambria Math" panose="02040503050406030204" pitchFamily="18" charset="0"/>
                          </a:rPr>
                        </m:ctrlPr>
                      </m:dPr>
                      <m:e>
                        <m:r>
                          <m:rPr>
                            <m:sty m:val="p"/>
                          </m:rPr>
                          <a:rPr lang="en-US" b="0" i="0" smtClean="0">
                            <a:latin typeface="Cambria Math" panose="02040503050406030204" pitchFamily="18" charset="0"/>
                          </a:rPr>
                          <m:t>V</m:t>
                        </m:r>
                        <m:r>
                          <a:rPr lang="en-US" b="0" i="0" smtClean="0">
                            <a:latin typeface="Cambria Math" panose="02040503050406030204" pitchFamily="18" charset="0"/>
                          </a:rPr>
                          <m:t>,</m:t>
                        </m:r>
                        <m:r>
                          <m:rPr>
                            <m:sty m:val="p"/>
                          </m:rPr>
                          <a:rPr lang="en-US" b="0" i="0" smtClean="0">
                            <a:latin typeface="Cambria Math" panose="02040503050406030204" pitchFamily="18" charset="0"/>
                          </a:rPr>
                          <m:t>E</m:t>
                        </m:r>
                      </m:e>
                    </m:d>
                  </m:oMath>
                </a14:m>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Nodes = Vertices = Entities</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Edges = Links = Relations</a:t>
                </a:r>
              </a:p>
              <a:p>
                <a:pPr>
                  <a:lnSpc>
                    <a:spcPct val="150000"/>
                  </a:lnSpc>
                </a:pPr>
                <a14:m>
                  <m:oMath xmlns:m="http://schemas.openxmlformats.org/officeDocument/2006/math">
                    <m:r>
                      <a:rPr lang="en-US" i="1">
                        <a:latin typeface="Cambria Math" panose="02040503050406030204" pitchFamily="18" charset="0"/>
                      </a:rPr>
                      <m:t>𝑉</m:t>
                    </m:r>
                    <m:r>
                      <a:rPr lang="en-US">
                        <a:latin typeface="Cambria Math" panose="02040503050406030204" pitchFamily="18" charset="0"/>
                      </a:rPr>
                      <m:t>=</m:t>
                    </m:r>
                    <m:d>
                      <m:dPr>
                        <m:begChr m:val="{"/>
                        <m:endChr m:val="}"/>
                        <m:ctrlPr>
                          <a:rPr lang="en-US" i="1">
                            <a:latin typeface="Cambria Math" panose="02040503050406030204" pitchFamily="18" charset="0"/>
                          </a:rPr>
                        </m:ctrlPr>
                      </m:dPr>
                      <m:e>
                        <m:r>
                          <a:rPr lang="en-US" b="0" i="0" smtClean="0">
                            <a:latin typeface="Cambria Math" panose="02040503050406030204" pitchFamily="18" charset="0"/>
                          </a:rPr>
                          <m:t>1</m:t>
                        </m:r>
                        <m:r>
                          <a:rPr lang="en-US">
                            <a:latin typeface="Cambria Math" panose="02040503050406030204" pitchFamily="18" charset="0"/>
                          </a:rPr>
                          <m:t>,</m:t>
                        </m:r>
                        <m:r>
                          <a:rPr lang="en-US" b="0" i="0" smtClean="0">
                            <a:latin typeface="Cambria Math" panose="02040503050406030204" pitchFamily="18" charset="0"/>
                          </a:rPr>
                          <m:t> …,</m:t>
                        </m:r>
                        <m:r>
                          <m:rPr>
                            <m:sty m:val="p"/>
                          </m:rPr>
                          <a:rPr lang="en-US" b="0" i="0" smtClean="0">
                            <a:latin typeface="Cambria Math" panose="02040503050406030204" pitchFamily="18" charset="0"/>
                          </a:rPr>
                          <m:t>n</m:t>
                        </m:r>
                      </m:e>
                    </m:d>
                  </m:oMath>
                </a14:m>
                <a:endParaRPr lang="en-US" dirty="0">
                  <a:latin typeface="Amazon Ember Light" panose="020B0403020204020204" pitchFamily="34" charset="0"/>
                </a:endParaRPr>
              </a:p>
              <a:p>
                <a:pPr>
                  <a:lnSpc>
                    <a:spcPct val="150000"/>
                  </a:lnSpc>
                </a:pPr>
                <a14:m>
                  <m:oMath xmlns:m="http://schemas.openxmlformats.org/officeDocument/2006/math">
                    <m:r>
                      <a:rPr lang="en-US" i="1">
                        <a:latin typeface="Cambria Math" panose="02040503050406030204" pitchFamily="18" charset="0"/>
                      </a:rPr>
                      <m:t>𝐸</m:t>
                    </m:r>
                    <m:r>
                      <a:rPr lang="en-US">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i</m:t>
                            </m:r>
                            <m:r>
                              <a:rPr lang="en-US" b="0" i="0" smtClean="0">
                                <a:latin typeface="Cambria Math" panose="02040503050406030204" pitchFamily="18" charset="0"/>
                              </a:rPr>
                              <m:t>,</m:t>
                            </m:r>
                            <m:r>
                              <m:rPr>
                                <m:sty m:val="p"/>
                              </m:rPr>
                              <a:rPr lang="en-US" b="0" i="0" smtClean="0">
                                <a:latin typeface="Cambria Math" panose="02040503050406030204" pitchFamily="18" charset="0"/>
                              </a:rPr>
                              <m:t>j</m:t>
                            </m:r>
                          </m:e>
                        </m:d>
                        <m:r>
                          <a:rPr lang="en-US" b="0" i="0" smtClean="0">
                            <a:latin typeface="Cambria Math" panose="02040503050406030204" pitchFamily="18" charset="0"/>
                          </a:rPr>
                          <m:t> :</m:t>
                        </m:r>
                        <m:r>
                          <a:rPr lang="en-US" b="0" i="1" smtClean="0">
                            <a:latin typeface="Cambria Math" panose="02040503050406030204" pitchFamily="18" charset="0"/>
                          </a:rPr>
                          <m:t>𝑖</m:t>
                        </m:r>
                        <m:r>
                          <a:rPr lang="en-US" b="0" i="0" smtClean="0">
                            <a:latin typeface="Cambria Math" panose="02040503050406030204" pitchFamily="18" charset="0"/>
                          </a:rPr>
                          <m:t>,</m:t>
                        </m:r>
                        <m:r>
                          <m:rPr>
                            <m:sty m:val="p"/>
                          </m:rPr>
                          <a:rPr lang="en-US" b="0" i="0" smtClean="0">
                            <a:latin typeface="Cambria Math" panose="02040503050406030204" pitchFamily="18" charset="0"/>
                          </a:rPr>
                          <m:t>j</m:t>
                        </m:r>
                        <m:r>
                          <m:rPr>
                            <m:nor/>
                          </m:rPr>
                          <a:rPr lang="en-US" b="1" i="0" smtClean="0">
                            <a:latin typeface="Cambria Math" panose="02040503050406030204" pitchFamily="18" charset="0"/>
                          </a:rPr>
                          <m:t> </m:t>
                        </m:r>
                        <m:r>
                          <m:rPr>
                            <m:nor/>
                          </m:rPr>
                          <a:rPr lang="en-IN" b="1"/>
                          <m:t>∈</m:t>
                        </m:r>
                        <m:r>
                          <a:rPr lang="en-US" b="0" i="1" smtClean="0">
                            <a:latin typeface="Cambria Math" panose="02040503050406030204" pitchFamily="18" charset="0"/>
                          </a:rPr>
                          <m:t>𝑉</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oMath>
                </a14:m>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14" name="Content Placeholder 2">
                <a:extLst>
                  <a:ext uri="{FF2B5EF4-FFF2-40B4-BE49-F238E27FC236}">
                    <a16:creationId xmlns:a16="http://schemas.microsoft.com/office/drawing/2014/main" id="{F2C2B02C-4B64-1441-971D-9F256390CB69}"/>
                  </a:ext>
                </a:extLst>
              </p:cNvPr>
              <p:cNvSpPr txBox="1">
                <a:spLocks noRot="1" noChangeAspect="1" noMove="1" noResize="1" noEditPoints="1" noAdjustHandles="1" noChangeArrowheads="1" noChangeShapeType="1" noTextEdit="1"/>
              </p:cNvSpPr>
              <p:nvPr/>
            </p:nvSpPr>
            <p:spPr>
              <a:xfrm>
                <a:off x="657126" y="1548696"/>
                <a:ext cx="8568992" cy="4140900"/>
              </a:xfrm>
              <a:prstGeom prst="rect">
                <a:avLst/>
              </a:prstGeom>
              <a:blipFill>
                <a:blip r:embed="rId3"/>
                <a:stretch>
                  <a:fillRect l="-118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B39099F-10DE-1542-871E-50E66D3AD39F}"/>
              </a:ext>
            </a:extLst>
          </p:cNvPr>
          <p:cNvPicPr>
            <a:picLocks noChangeAspect="1"/>
          </p:cNvPicPr>
          <p:nvPr/>
        </p:nvPicPr>
        <p:blipFill>
          <a:blip r:embed="rId4"/>
          <a:stretch>
            <a:fillRect/>
          </a:stretch>
        </p:blipFill>
        <p:spPr>
          <a:xfrm>
            <a:off x="7086627" y="2472260"/>
            <a:ext cx="4466806" cy="2997208"/>
          </a:xfrm>
          <a:prstGeom prst="rect">
            <a:avLst/>
          </a:prstGeom>
        </p:spPr>
      </p:pic>
    </p:spTree>
    <p:extLst>
      <p:ext uri="{BB962C8B-B14F-4D97-AF65-F5344CB8AC3E}">
        <p14:creationId xmlns:p14="http://schemas.microsoft.com/office/powerpoint/2010/main" val="176516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Directed &amp; Undirected Graphs</a:t>
            </a:r>
          </a:p>
        </p:txBody>
      </p:sp>
      <p:sp>
        <p:nvSpPr>
          <p:cNvPr id="9" name="TextBox 8">
            <a:extLst>
              <a:ext uri="{FF2B5EF4-FFF2-40B4-BE49-F238E27FC236}">
                <a16:creationId xmlns:a16="http://schemas.microsoft.com/office/drawing/2014/main" id="{ADD3291C-A9ED-5E4F-888F-BBE0B51CDDE9}"/>
              </a:ext>
            </a:extLst>
          </p:cNvPr>
          <p:cNvSpPr txBox="1"/>
          <p:nvPr/>
        </p:nvSpPr>
        <p:spPr>
          <a:xfrm>
            <a:off x="9285437" y="3272862"/>
            <a:ext cx="1833180"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Undirected Graph</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5" y="1410077"/>
                <a:ext cx="8327060" cy="47705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undirected graphs:</a:t>
                </a:r>
              </a:p>
              <a:p>
                <a:pPr lvl="1">
                  <a:lnSpc>
                    <a:spcPct val="150000"/>
                  </a:lnSpc>
                </a:pPr>
                <a14:m>
                  <m:oMath xmlns:m="http://schemas.openxmlformats.org/officeDocument/2006/math">
                    <m:r>
                      <a:rPr lang="en-US" i="1" smtClean="0">
                        <a:latin typeface="Cambria Math" panose="02040503050406030204" pitchFamily="18" charset="0"/>
                      </a:rPr>
                      <m:t>𝐸</m:t>
                    </m:r>
                    <m:r>
                      <a:rPr lang="en-US">
                        <a:latin typeface="Cambria Math" panose="02040503050406030204" pitchFamily="18" charset="0"/>
                      </a:rPr>
                      <m:t>=</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m:rPr>
                        <m:nor/>
                      </m:rPr>
                      <a:rPr lang="en-US" b="1" i="0" smtClean="0">
                        <a:latin typeface="Cambria Math" panose="02040503050406030204" pitchFamily="18" charset="0"/>
                      </a:rPr>
                      <m:t> </m:t>
                    </m:r>
                    <m:r>
                      <m:rPr>
                        <m:nor/>
                      </m:rPr>
                      <a:rPr lang="en-IN" b="1"/>
                      <m:t>∈</m:t>
                    </m:r>
                    <m:r>
                      <m:rPr>
                        <m:nor/>
                      </m:rPr>
                      <a:rPr lang="en-US" b="1" i="0" smtClean="0"/>
                      <m:t> </m:t>
                    </m:r>
                    <m:r>
                      <a:rPr lang="en-US" i="1">
                        <a:latin typeface="Cambria Math" panose="02040503050406030204" pitchFamily="18" charset="0"/>
                      </a:rPr>
                      <m:t>𝑉</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oMath>
                </a14:m>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Node degree is the number of incident edges</a:t>
                </a:r>
              </a:p>
              <a:p>
                <a:pPr>
                  <a:lnSpc>
                    <a:spcPct val="150000"/>
                  </a:lnSpc>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For directed graphs:</a:t>
                </a:r>
              </a:p>
              <a:p>
                <a:pPr lvl="1">
                  <a:lnSpc>
                    <a:spcPct val="150000"/>
                  </a:lnSpc>
                </a:pPr>
                <a14:m>
                  <m:oMath xmlns:m="http://schemas.openxmlformats.org/officeDocument/2006/math">
                    <m:r>
                      <a:rPr lang="en-US" i="1">
                        <a:latin typeface="Cambria Math" panose="02040503050406030204" pitchFamily="18" charset="0"/>
                      </a:rPr>
                      <m:t>𝐸</m:t>
                    </m:r>
                    <m:r>
                      <a:rPr lang="en-US">
                        <a:latin typeface="Cambria Math" panose="02040503050406030204" pitchFamily="18" charset="0"/>
                      </a:rPr>
                      <m:t>=</m:t>
                    </m:r>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r>
                              <m:rPr>
                                <m:sty m:val="p"/>
                              </m:rPr>
                              <a:rPr lang="en-US">
                                <a:latin typeface="Cambria Math" panose="02040503050406030204" pitchFamily="18" charset="0"/>
                              </a:rPr>
                              <m:t>i</m:t>
                            </m:r>
                            <m:r>
                              <a:rPr lang="en-US">
                                <a:latin typeface="Cambria Math" panose="02040503050406030204" pitchFamily="18" charset="0"/>
                              </a:rPr>
                              <m:t>,</m:t>
                            </m:r>
                            <m:r>
                              <m:rPr>
                                <m:sty m:val="p"/>
                              </m:rPr>
                              <a:rPr lang="en-US">
                                <a:latin typeface="Cambria Math" panose="02040503050406030204" pitchFamily="18" charset="0"/>
                              </a:rPr>
                              <m:t>j</m:t>
                            </m:r>
                          </m:e>
                        </m:d>
                        <m:r>
                          <a:rPr lang="en-US">
                            <a:latin typeface="Cambria Math" panose="02040503050406030204" pitchFamily="18" charset="0"/>
                          </a:rPr>
                          <m:t> :</m:t>
                        </m:r>
                        <m:r>
                          <a:rPr lang="en-US" i="1">
                            <a:latin typeface="Cambria Math" panose="02040503050406030204" pitchFamily="18" charset="0"/>
                          </a:rPr>
                          <m:t>𝑖</m:t>
                        </m:r>
                        <m:r>
                          <a:rPr lang="en-US">
                            <a:latin typeface="Cambria Math" panose="02040503050406030204" pitchFamily="18" charset="0"/>
                          </a:rPr>
                          <m:t>,</m:t>
                        </m:r>
                        <m:r>
                          <m:rPr>
                            <m:sty m:val="p"/>
                          </m:rPr>
                          <a:rPr lang="en-US">
                            <a:latin typeface="Cambria Math" panose="02040503050406030204" pitchFamily="18" charset="0"/>
                          </a:rPr>
                          <m:t>j</m:t>
                        </m:r>
                        <m:r>
                          <m:rPr>
                            <m:nor/>
                          </m:rPr>
                          <a:rPr lang="en-US" b="1">
                            <a:latin typeface="Cambria Math" panose="02040503050406030204" pitchFamily="18" charset="0"/>
                          </a:rPr>
                          <m:t> </m:t>
                        </m:r>
                        <m:r>
                          <m:rPr>
                            <m:nor/>
                          </m:rPr>
                          <a:rPr lang="en-IN" b="1"/>
                          <m:t>∈</m:t>
                        </m:r>
                        <m:r>
                          <m:rPr>
                            <m:nor/>
                          </m:rPr>
                          <a:rPr lang="en-US" b="1" i="0" smtClean="0"/>
                          <m:t> </m:t>
                        </m:r>
                        <m:r>
                          <a:rPr lang="en-US" i="1">
                            <a:latin typeface="Cambria Math" panose="02040503050406030204" pitchFamily="18" charset="0"/>
                          </a:rPr>
                          <m:t>𝑉</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𝑉</m:t>
                    </m:r>
                  </m:oMath>
                </a14:m>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In-degree is the number of incoming edges</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Out-degree is the number of outgoing edges</a:t>
                </a:r>
              </a:p>
            </p:txBody>
          </p:sp>
        </mc:Choice>
        <mc:Fallback xmlns="">
          <p:sp>
            <p:nvSpPr>
              <p:cNvPr id="14" name="Content Placeholder 2">
                <a:extLst>
                  <a:ext uri="{FF2B5EF4-FFF2-40B4-BE49-F238E27FC236}">
                    <a16:creationId xmlns:a16="http://schemas.microsoft.com/office/drawing/2014/main" id="{F2C2B02C-4B64-1441-971D-9F256390CB69}"/>
                  </a:ext>
                </a:extLst>
              </p:cNvPr>
              <p:cNvSpPr txBox="1">
                <a:spLocks noRot="1" noChangeAspect="1" noMove="1" noResize="1" noEditPoints="1" noAdjustHandles="1" noChangeArrowheads="1" noChangeShapeType="1" noTextEdit="1"/>
              </p:cNvSpPr>
              <p:nvPr/>
            </p:nvSpPr>
            <p:spPr>
              <a:xfrm>
                <a:off x="595285" y="1410077"/>
                <a:ext cx="8327060" cy="4770590"/>
              </a:xfrm>
              <a:prstGeom prst="rect">
                <a:avLst/>
              </a:prstGeom>
              <a:blipFill>
                <a:blip r:embed="rId3"/>
                <a:stretch>
                  <a:fillRect l="-106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2F1D9FE4-D129-4744-90D8-CB6817774630}"/>
              </a:ext>
            </a:extLst>
          </p:cNvPr>
          <p:cNvSpPr txBox="1"/>
          <p:nvPr/>
        </p:nvSpPr>
        <p:spPr>
          <a:xfrm>
            <a:off x="9376687" y="5696634"/>
            <a:ext cx="1650680"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Directed Graph</a:t>
            </a:r>
          </a:p>
        </p:txBody>
      </p:sp>
      <p:pic>
        <p:nvPicPr>
          <p:cNvPr id="3" name="Picture 2">
            <a:extLst>
              <a:ext uri="{FF2B5EF4-FFF2-40B4-BE49-F238E27FC236}">
                <a16:creationId xmlns:a16="http://schemas.microsoft.com/office/drawing/2014/main" id="{339BC9E8-3963-524E-8891-1F4FD974BF72}"/>
              </a:ext>
            </a:extLst>
          </p:cNvPr>
          <p:cNvPicPr>
            <a:picLocks noChangeAspect="1"/>
          </p:cNvPicPr>
          <p:nvPr/>
        </p:nvPicPr>
        <p:blipFill>
          <a:blip r:embed="rId4"/>
          <a:stretch>
            <a:fillRect/>
          </a:stretch>
        </p:blipFill>
        <p:spPr>
          <a:xfrm>
            <a:off x="8855803" y="1295895"/>
            <a:ext cx="2933700" cy="1968500"/>
          </a:xfrm>
          <a:prstGeom prst="rect">
            <a:avLst/>
          </a:prstGeom>
        </p:spPr>
      </p:pic>
      <p:pic>
        <p:nvPicPr>
          <p:cNvPr id="28" name="Picture 27">
            <a:extLst>
              <a:ext uri="{FF2B5EF4-FFF2-40B4-BE49-F238E27FC236}">
                <a16:creationId xmlns:a16="http://schemas.microsoft.com/office/drawing/2014/main" id="{EFA659E4-B08C-AE43-B493-9E69CE1432BD}"/>
              </a:ext>
            </a:extLst>
          </p:cNvPr>
          <p:cNvPicPr>
            <a:picLocks noChangeAspect="1"/>
          </p:cNvPicPr>
          <p:nvPr/>
        </p:nvPicPr>
        <p:blipFill>
          <a:blip r:embed="rId5"/>
          <a:stretch>
            <a:fillRect/>
          </a:stretch>
        </p:blipFill>
        <p:spPr>
          <a:xfrm>
            <a:off x="8847097" y="3774700"/>
            <a:ext cx="2942406" cy="1974342"/>
          </a:xfrm>
          <a:prstGeom prst="rect">
            <a:avLst/>
          </a:prstGeom>
        </p:spPr>
      </p:pic>
    </p:spTree>
    <p:extLst>
      <p:ext uri="{BB962C8B-B14F-4D97-AF65-F5344CB8AC3E}">
        <p14:creationId xmlns:p14="http://schemas.microsoft.com/office/powerpoint/2010/main" val="388879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Neighborhood</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5" y="1410077"/>
            <a:ext cx="8327060" cy="47705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a:extLst>
              <a:ext uri="{FF2B5EF4-FFF2-40B4-BE49-F238E27FC236}">
                <a16:creationId xmlns:a16="http://schemas.microsoft.com/office/drawing/2014/main" id="{D7F99A4F-F4AE-7242-AADC-89CFF4FB3987}"/>
              </a:ext>
            </a:extLst>
          </p:cNvPr>
          <p:cNvPicPr>
            <a:picLocks noChangeAspect="1"/>
          </p:cNvPicPr>
          <p:nvPr/>
        </p:nvPicPr>
        <p:blipFill>
          <a:blip r:embed="rId3"/>
          <a:stretch>
            <a:fillRect/>
          </a:stretch>
        </p:blipFill>
        <p:spPr>
          <a:xfrm>
            <a:off x="7399867" y="2165349"/>
            <a:ext cx="4124582" cy="276757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7726A36-7216-AE4C-878A-67106863A227}"/>
                  </a:ext>
                </a:extLst>
              </p:cNvPr>
              <p:cNvSpPr txBox="1"/>
              <p:nvPr/>
            </p:nvSpPr>
            <p:spPr>
              <a:xfrm>
                <a:off x="595285" y="1931242"/>
                <a:ext cx="5820584" cy="311623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Neighborhood:</a:t>
                </a:r>
                <a:endParaRPr lang="en-US" sz="2800" b="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lang="en-US" sz="2800" i="1">
                        <a:latin typeface="Cambria Math" panose="02040503050406030204" pitchFamily="18" charset="0"/>
                        <a:ea typeface="Cambria Math" panose="02040503050406030204" pitchFamily="18" charset="0"/>
                      </a:rPr>
                      <m:t>𝒩</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𝑖</m:t>
                        </m:r>
                      </m:e>
                    </m:d>
                    <m:r>
                      <a:rPr lang="en-US" sz="2800" b="0" i="1" smtClean="0">
                        <a:latin typeface="Cambria Math" panose="02040503050406030204" pitchFamily="18" charset="0"/>
                        <a:ea typeface="Cambria Math" panose="02040503050406030204" pitchFamily="18" charset="0"/>
                      </a:rPr>
                      <m:t>=</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𝑖</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𝑗</m:t>
                            </m:r>
                          </m:e>
                        </m:d>
                        <m:r>
                          <a:rPr lang="en-US" sz="2800" b="0" i="1" smtClean="0">
                            <a:latin typeface="Cambria Math" panose="02040503050406030204" pitchFamily="18" charset="0"/>
                            <a:ea typeface="Cambria Math" panose="02040503050406030204" pitchFamily="18" charset="0"/>
                          </a:rPr>
                          <m:t> ∈ </m:t>
                        </m:r>
                        <m:r>
                          <a:rPr lang="en-US" sz="2800" i="1">
                            <a:latin typeface="Cambria Math" panose="02040503050406030204" pitchFamily="18" charset="0"/>
                            <a:ea typeface="Cambria Math" panose="02040503050406030204" pitchFamily="18" charset="0"/>
                          </a:rPr>
                          <m:t>ℰ</m:t>
                        </m:r>
                      </m:e>
                    </m:d>
                  </m:oMath>
                </a14:m>
                <a:endParaRPr lang="en-US" sz="2800" i="1" dirty="0">
                  <a:latin typeface="Cambria Math" panose="02040503050406030204" pitchFamily="18" charset="0"/>
                </a:endParaRPr>
              </a:p>
              <a:p>
                <a:pPr marL="742950" lvl="1" indent="-285750">
                  <a:buFont typeface="Arial" panose="020B0604020202020204" pitchFamily="34" charset="0"/>
                  <a:buChar char="•"/>
                </a:pPr>
                <a:endParaRPr lang="en-US" sz="2800" i="1" dirty="0">
                  <a:latin typeface="Cambria Math" panose="02040503050406030204" pitchFamily="18" charset="0"/>
                </a:endParaRPr>
              </a:p>
              <a:p>
                <a:pPr marL="285750" indent="-28575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Degree:</a:t>
                </a:r>
                <a:endParaRPr lang="en-US" sz="28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𝒩</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𝑖</m:t>
                            </m:r>
                          </m:e>
                        </m:d>
                      </m:e>
                    </m:d>
                  </m:oMath>
                </a14:m>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13" name="TextBox 12">
                <a:extLst>
                  <a:ext uri="{FF2B5EF4-FFF2-40B4-BE49-F238E27FC236}">
                    <a16:creationId xmlns:a16="http://schemas.microsoft.com/office/drawing/2014/main" id="{17726A36-7216-AE4C-878A-67106863A227}"/>
                  </a:ext>
                </a:extLst>
              </p:cNvPr>
              <p:cNvSpPr txBox="1">
                <a:spLocks noRot="1" noChangeAspect="1" noMove="1" noResize="1" noEditPoints="1" noAdjustHandles="1" noChangeArrowheads="1" noChangeShapeType="1" noTextEdit="1"/>
              </p:cNvSpPr>
              <p:nvPr/>
            </p:nvSpPr>
            <p:spPr>
              <a:xfrm>
                <a:off x="595285" y="1931242"/>
                <a:ext cx="5820584" cy="3116238"/>
              </a:xfrm>
              <a:prstGeom prst="rect">
                <a:avLst/>
              </a:prstGeom>
              <a:blipFill>
                <a:blip r:embed="rId4"/>
                <a:stretch>
                  <a:fillRect l="-1965" t="-2439"/>
                </a:stretch>
              </a:blipFill>
            </p:spPr>
            <p:txBody>
              <a:bodyPr/>
              <a:lstStyle/>
              <a:p>
                <a:r>
                  <a:rPr lang="en-US">
                    <a:noFill/>
                  </a:rPr>
                  <a:t> </a:t>
                </a:r>
              </a:p>
            </p:txBody>
          </p:sp>
        </mc:Fallback>
      </mc:AlternateContent>
    </p:spTree>
    <p:extLst>
      <p:ext uri="{BB962C8B-B14F-4D97-AF65-F5344CB8AC3E}">
        <p14:creationId xmlns:p14="http://schemas.microsoft.com/office/powerpoint/2010/main" val="400832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Attributes</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5" y="1410077"/>
            <a:ext cx="8327060" cy="47705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9" name="Picture 8">
            <a:extLst>
              <a:ext uri="{FF2B5EF4-FFF2-40B4-BE49-F238E27FC236}">
                <a16:creationId xmlns:a16="http://schemas.microsoft.com/office/drawing/2014/main" id="{E516EEB7-34AA-644F-8DD5-C2B73C75920C}"/>
              </a:ext>
            </a:extLst>
          </p:cNvPr>
          <p:cNvPicPr>
            <a:picLocks noChangeAspect="1"/>
          </p:cNvPicPr>
          <p:nvPr/>
        </p:nvPicPr>
        <p:blipFill>
          <a:blip r:embed="rId3"/>
          <a:stretch>
            <a:fillRect/>
          </a:stretch>
        </p:blipFill>
        <p:spPr>
          <a:xfrm>
            <a:off x="6358269" y="1496995"/>
            <a:ext cx="4778856" cy="3206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9950A7-1694-F34E-8EBE-01EFBC594027}"/>
                  </a:ext>
                </a:extLst>
              </p:cNvPr>
              <p:cNvSpPr txBox="1"/>
              <p:nvPr/>
            </p:nvSpPr>
            <p:spPr>
              <a:xfrm>
                <a:off x="680349" y="1931242"/>
                <a:ext cx="4487928" cy="36057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Node Features:</a:t>
                </a:r>
                <a:endParaRPr lang="en-US" sz="2800" b="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 :</m:t>
                    </m:r>
                    <m:sSup>
                      <m:sSupPr>
                        <m:ctrlPr>
                          <a:rPr lang="en-US" sz="2800" i="1" smtClean="0">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𝒱</m:t>
                        </m:r>
                        <m:r>
                          <a:rPr lang="en-US" sz="280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ℝ</m:t>
                        </m:r>
                      </m:e>
                      <m:sup>
                        <m:r>
                          <a:rPr lang="en-US" sz="2800" b="0" i="1" smtClean="0">
                            <a:latin typeface="Cambria Math" panose="02040503050406030204" pitchFamily="18" charset="0"/>
                          </a:rPr>
                          <m:t>𝑑</m:t>
                        </m:r>
                      </m:sup>
                    </m:sSup>
                  </m:oMath>
                </a14:m>
                <a:endParaRPr lang="en-US" sz="2800" i="1"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m:rPr>
                        <m:sty m:val="p"/>
                      </m:rPr>
                      <a:rPr lang="el-GR" sz="2800" i="1" smtClean="0">
                        <a:latin typeface="Cambria Math" panose="02040503050406030204" pitchFamily="18" charset="0"/>
                        <a:ea typeface="Cambria Math" panose="02040503050406030204" pitchFamily="18" charset="0"/>
                      </a:rPr>
                      <m:t>Χ</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 …,</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𝑛</m:t>
                        </m:r>
                      </m:sub>
                    </m:sSub>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𝑇</m:t>
                        </m:r>
                      </m:sup>
                    </m:sSup>
                  </m:oMath>
                </a14:m>
                <a:endParaRPr lang="en-US" sz="2800" i="1" dirty="0">
                  <a:latin typeface="Cambria Math" panose="02040503050406030204" pitchFamily="18" charset="0"/>
                </a:endParaRPr>
              </a:p>
              <a:p>
                <a:pPr marL="742950" lvl="1" indent="-285750">
                  <a:buFont typeface="Arial" panose="020B0604020202020204" pitchFamily="34" charset="0"/>
                  <a:buChar char="•"/>
                </a:pPr>
                <a:endParaRPr lang="en-US" sz="2800" i="1" dirty="0">
                  <a:latin typeface="Cambria Math" panose="02040503050406030204" pitchFamily="18" charset="0"/>
                </a:endParaRPr>
              </a:p>
              <a:p>
                <a:pPr marL="285750" indent="-28575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Edge Features:</a:t>
                </a:r>
                <a:endParaRPr lang="en-US" sz="2800" dirty="0">
                  <a:latin typeface="Cambria Math" panose="02040503050406030204" pitchFamily="18" charset="0"/>
                </a:endParaRPr>
              </a:p>
              <a:p>
                <a:pPr marL="742950" lvl="1"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𝑒</m:t>
                    </m:r>
                    <m:r>
                      <a:rPr lang="en-US" sz="2800" b="0" i="1" smtClean="0">
                        <a:latin typeface="Cambria Math" panose="02040503050406030204" pitchFamily="18" charset="0"/>
                      </a:rPr>
                      <m:t> :</m:t>
                    </m:r>
                    <m:sSup>
                      <m:sSupPr>
                        <m:ctrlPr>
                          <a:rPr lang="en-US" sz="2800" i="1">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ℰ</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ℝ</m:t>
                        </m:r>
                      </m:e>
                      <m:sup>
                        <m:sSup>
                          <m:sSupPr>
                            <m:ctrlPr>
                              <a:rPr lang="en-US" sz="280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𝑑</m:t>
                            </m:r>
                          </m:e>
                          <m:sup>
                            <m:r>
                              <a:rPr lang="en-US" sz="2800" b="0" i="1" smtClean="0">
                                <a:latin typeface="Cambria Math" panose="02040503050406030204" pitchFamily="18" charset="0"/>
                                <a:ea typeface="Cambria Math" panose="02040503050406030204" pitchFamily="18" charset="0"/>
                              </a:rPr>
                              <m:t>′</m:t>
                            </m:r>
                          </m:sup>
                        </m:sSup>
                      </m:sup>
                    </m:sSup>
                  </m:oMath>
                </a14:m>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Choice>
        <mc:Fallback xmlns="">
          <p:sp>
            <p:nvSpPr>
              <p:cNvPr id="12" name="TextBox 11">
                <a:extLst>
                  <a:ext uri="{FF2B5EF4-FFF2-40B4-BE49-F238E27FC236}">
                    <a16:creationId xmlns:a16="http://schemas.microsoft.com/office/drawing/2014/main" id="{D79950A7-1694-F34E-8EBE-01EFBC594027}"/>
                  </a:ext>
                </a:extLst>
              </p:cNvPr>
              <p:cNvSpPr txBox="1">
                <a:spLocks noRot="1" noChangeAspect="1" noMove="1" noResize="1" noEditPoints="1" noAdjustHandles="1" noChangeArrowheads="1" noChangeShapeType="1" noTextEdit="1"/>
              </p:cNvSpPr>
              <p:nvPr/>
            </p:nvSpPr>
            <p:spPr>
              <a:xfrm>
                <a:off x="680349" y="1931242"/>
                <a:ext cx="4487928" cy="3605795"/>
              </a:xfrm>
              <a:prstGeom prst="rect">
                <a:avLst/>
              </a:prstGeom>
              <a:blipFill>
                <a:blip r:embed="rId4"/>
                <a:stretch>
                  <a:fillRect l="-2254" t="-2113"/>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A53B96A8-9891-774C-AFB7-42E433C1441C}"/>
              </a:ext>
            </a:extLst>
          </p:cNvPr>
          <p:cNvPicPr>
            <a:picLocks noChangeAspect="1"/>
          </p:cNvPicPr>
          <p:nvPr/>
        </p:nvPicPr>
        <p:blipFill>
          <a:blip r:embed="rId5"/>
          <a:stretch>
            <a:fillRect/>
          </a:stretch>
        </p:blipFill>
        <p:spPr>
          <a:xfrm>
            <a:off x="6676215" y="4857043"/>
            <a:ext cx="4343400" cy="749300"/>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E334AA-6F8F-D94F-BE7A-63547009E19D}"/>
                  </a:ext>
                </a:extLst>
              </p:cNvPr>
              <p:cNvSpPr txBox="1"/>
              <p:nvPr/>
            </p:nvSpPr>
            <p:spPr>
              <a:xfrm>
                <a:off x="6081829" y="5219022"/>
                <a:ext cx="549407" cy="369332"/>
              </a:xfrm>
              <a:prstGeom prst="rect">
                <a:avLst/>
              </a:prstGeom>
              <a:noFill/>
            </p:spPr>
            <p:txBody>
              <a:bodyPr wrap="square" rtlCol="0">
                <a:spAutoFit/>
              </a:bodyPr>
              <a:lstStyle/>
              <a:p>
                <a:pPr algn="ct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 =</a:t>
                </a:r>
              </a:p>
            </p:txBody>
          </p:sp>
        </mc:Choice>
        <mc:Fallback xmlns="">
          <p:sp>
            <p:nvSpPr>
              <p:cNvPr id="16" name="TextBox 15">
                <a:extLst>
                  <a:ext uri="{FF2B5EF4-FFF2-40B4-BE49-F238E27FC236}">
                    <a16:creationId xmlns:a16="http://schemas.microsoft.com/office/drawing/2014/main" id="{2EE334AA-6F8F-D94F-BE7A-63547009E19D}"/>
                  </a:ext>
                </a:extLst>
              </p:cNvPr>
              <p:cNvSpPr txBox="1">
                <a:spLocks noRot="1" noChangeAspect="1" noMove="1" noResize="1" noEditPoints="1" noAdjustHandles="1" noChangeArrowheads="1" noChangeShapeType="1" noTextEdit="1"/>
              </p:cNvSpPr>
              <p:nvPr/>
            </p:nvSpPr>
            <p:spPr>
              <a:xfrm>
                <a:off x="6081829" y="5219022"/>
                <a:ext cx="549407" cy="369332"/>
              </a:xfrm>
              <a:prstGeom prst="rect">
                <a:avLst/>
              </a:prstGeom>
              <a:blipFill>
                <a:blip r:embed="rId6"/>
                <a:stretch>
                  <a:fillRect t="-6452" r="-9091" b="-22581"/>
                </a:stretch>
              </a:blipFill>
            </p:spPr>
            <p:txBody>
              <a:bodyPr/>
              <a:lstStyle/>
              <a:p>
                <a:r>
                  <a:rPr lang="en-US">
                    <a:noFill/>
                  </a:rPr>
                  <a:t> </a:t>
                </a:r>
              </a:p>
            </p:txBody>
          </p:sp>
        </mc:Fallback>
      </mc:AlternateContent>
    </p:spTree>
    <p:extLst>
      <p:ext uri="{BB962C8B-B14F-4D97-AF65-F5344CB8AC3E}">
        <p14:creationId xmlns:p14="http://schemas.microsoft.com/office/powerpoint/2010/main" val="4258400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Adjacency Matrix</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3" y="1554480"/>
                <a:ext cx="5608678" cy="431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Adjacency matrix </a:t>
                </a:r>
                <a14:m>
                  <m:oMath xmlns:m="http://schemas.openxmlformats.org/officeDocument/2006/math">
                    <m:r>
                      <m:rPr>
                        <m:sty m:val="p"/>
                      </m:rPr>
                      <a:rPr lang="en-US" sz="2400" b="0" i="0" smtClean="0">
                        <a:latin typeface="Cambria Math" panose="02040503050406030204" pitchFamily="18" charset="0"/>
                      </a:rPr>
                      <m:t>A</m:t>
                    </m:r>
                  </m:oMath>
                </a14:m>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encodes graph structure</a:t>
                </a:r>
              </a:p>
              <a:p>
                <a:pPr lvl="1">
                  <a:lnSpc>
                    <a:spcPct val="150000"/>
                  </a:lnSpc>
                </a:pPr>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A</m:t>
                        </m:r>
                      </m:e>
                      <m:sub>
                        <m:r>
                          <m:rPr>
                            <m:sty m:val="p"/>
                          </m:rPr>
                          <a:rPr lang="en-US" b="0" i="0" smtClean="0">
                            <a:latin typeface="Cambria Math" panose="02040503050406030204" pitchFamily="18" charset="0"/>
                          </a:rPr>
                          <m:t>ij</m:t>
                        </m:r>
                      </m:sub>
                    </m:sSub>
                    <m:r>
                      <a:rPr lang="en-US" b="0" i="0" smtClean="0">
                        <a:latin typeface="Cambria Math" panose="02040503050406030204" pitchFamily="18" charset="0"/>
                      </a:rPr>
                      <m:t>=1</m:t>
                    </m:r>
                    <m:r>
                      <a:rPr lang="en-US" b="0" i="0" smtClean="0">
                        <a:latin typeface="Cambria Math" panose="02040503050406030204" pitchFamily="18" charset="0"/>
                        <a:ea typeface="Cambria Math" panose="02040503050406030204" pitchFamily="18" charset="0"/>
                      </a:rPr>
                      <m:t>⟺</m:t>
                    </m:r>
                  </m:oMath>
                </a14:m>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there is an edge </a:t>
                </a:r>
                <a14:m>
                  <m:oMath xmlns:m="http://schemas.openxmlformats.org/officeDocument/2006/math">
                    <m:d>
                      <m:dPr>
                        <m:ctrlPr>
                          <a:rPr lang="en-US" i="1" smtClean="0">
                            <a:latin typeface="Cambria Math" panose="02040503050406030204" pitchFamily="18" charset="0"/>
                            <a:sym typeface="Wingdings" panose="05000000000000000000" pitchFamily="2" charset="2"/>
                          </a:rPr>
                        </m:ctrlPr>
                      </m:dPr>
                      <m:e>
                        <m:r>
                          <m:rPr>
                            <m:sty m:val="p"/>
                          </m:rPr>
                          <a:rPr lang="en-US" b="0" i="0" smtClean="0">
                            <a:latin typeface="Cambria Math" panose="02040503050406030204" pitchFamily="18" charset="0"/>
                            <a:sym typeface="Wingdings" panose="05000000000000000000" pitchFamily="2" charset="2"/>
                          </a:rPr>
                          <m:t>i</m:t>
                        </m:r>
                        <m:r>
                          <a:rPr lang="en-US" b="0" i="0" smtClean="0">
                            <a:latin typeface="Cambria Math" panose="02040503050406030204" pitchFamily="18" charset="0"/>
                            <a:sym typeface="Wingdings" panose="05000000000000000000" pitchFamily="2" charset="2"/>
                          </a:rPr>
                          <m:t>,</m:t>
                        </m:r>
                        <m:r>
                          <m:rPr>
                            <m:sty m:val="p"/>
                          </m:rPr>
                          <a:rPr lang="en-US" b="0" i="0" smtClean="0">
                            <a:latin typeface="Cambria Math" panose="02040503050406030204" pitchFamily="18" charset="0"/>
                            <a:sym typeface="Wingdings" panose="05000000000000000000" pitchFamily="2" charset="2"/>
                          </a:rPr>
                          <m:t>j</m:t>
                        </m:r>
                      </m:e>
                    </m:d>
                  </m:oMath>
                </a14:m>
                <a:r>
                  <a:rPr lang="en-US"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Symmetric for undirected graphs</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Adjacency Matrix for weighted graph stores the weights of the edges.</a:t>
                </a:r>
              </a:p>
            </p:txBody>
          </p:sp>
        </mc:Choice>
        <mc:Fallback xmlns="">
          <p:sp>
            <p:nvSpPr>
              <p:cNvPr id="28" name="Content Placeholder 2">
                <a:extLst>
                  <a:ext uri="{FF2B5EF4-FFF2-40B4-BE49-F238E27FC236}">
                    <a16:creationId xmlns:a16="http://schemas.microsoft.com/office/drawing/2014/main" id="{2F85CD2E-9147-4A49-90FA-DC89F84591FF}"/>
                  </a:ext>
                </a:extLst>
              </p:cNvPr>
              <p:cNvSpPr txBox="1">
                <a:spLocks noRot="1" noChangeAspect="1" noMove="1" noResize="1" noEditPoints="1" noAdjustHandles="1" noChangeArrowheads="1" noChangeShapeType="1" noTextEdit="1"/>
              </p:cNvSpPr>
              <p:nvPr/>
            </p:nvSpPr>
            <p:spPr>
              <a:xfrm>
                <a:off x="487323" y="1554480"/>
                <a:ext cx="5608678" cy="4317994"/>
              </a:xfrm>
              <a:prstGeom prst="rect">
                <a:avLst/>
              </a:prstGeom>
              <a:blipFill>
                <a:blip r:embed="rId3"/>
                <a:stretch>
                  <a:fillRect l="-1580"/>
                </a:stretch>
              </a:blipFill>
            </p:spPr>
            <p:txBody>
              <a:bodyPr/>
              <a:lstStyle/>
              <a:p>
                <a:r>
                  <a:rPr lang="en-US">
                    <a:noFill/>
                  </a:rPr>
                  <a:t> </a:t>
                </a:r>
              </a:p>
            </p:txBody>
          </p:sp>
        </mc:Fallback>
      </mc:AlternateContent>
      <p:pic>
        <p:nvPicPr>
          <p:cNvPr id="26" name="Picture 25">
            <a:extLst>
              <a:ext uri="{FF2B5EF4-FFF2-40B4-BE49-F238E27FC236}">
                <a16:creationId xmlns:a16="http://schemas.microsoft.com/office/drawing/2014/main" id="{9337921D-9FAB-D741-816D-AB63798732E8}"/>
              </a:ext>
            </a:extLst>
          </p:cNvPr>
          <p:cNvPicPr>
            <a:picLocks noChangeAspect="1"/>
          </p:cNvPicPr>
          <p:nvPr/>
        </p:nvPicPr>
        <p:blipFill>
          <a:blip r:embed="rId4"/>
          <a:stretch>
            <a:fillRect/>
          </a:stretch>
        </p:blipFill>
        <p:spPr>
          <a:xfrm>
            <a:off x="6163205" y="1286418"/>
            <a:ext cx="2951558" cy="1980483"/>
          </a:xfrm>
          <a:prstGeom prst="rect">
            <a:avLst/>
          </a:prstGeom>
        </p:spPr>
      </p:pic>
      <p:pic>
        <p:nvPicPr>
          <p:cNvPr id="27" name="Picture 26">
            <a:extLst>
              <a:ext uri="{FF2B5EF4-FFF2-40B4-BE49-F238E27FC236}">
                <a16:creationId xmlns:a16="http://schemas.microsoft.com/office/drawing/2014/main" id="{2CFB2A3D-4290-2A41-A39D-B6EB7098B57A}"/>
              </a:ext>
            </a:extLst>
          </p:cNvPr>
          <p:cNvPicPr>
            <a:picLocks noChangeAspect="1"/>
          </p:cNvPicPr>
          <p:nvPr/>
        </p:nvPicPr>
        <p:blipFill>
          <a:blip r:embed="rId5"/>
          <a:stretch>
            <a:fillRect/>
          </a:stretch>
        </p:blipFill>
        <p:spPr>
          <a:xfrm>
            <a:off x="6163204" y="3842010"/>
            <a:ext cx="2951559" cy="1980483"/>
          </a:xfrm>
          <a:prstGeom prst="rect">
            <a:avLst/>
          </a:prstGeom>
        </p:spPr>
      </p:pic>
      <p:sp>
        <p:nvSpPr>
          <p:cNvPr id="50" name="TextBox 49">
            <a:extLst>
              <a:ext uri="{FF2B5EF4-FFF2-40B4-BE49-F238E27FC236}">
                <a16:creationId xmlns:a16="http://schemas.microsoft.com/office/drawing/2014/main" id="{792089B0-ABDD-F84A-9619-C10DA026A109}"/>
              </a:ext>
            </a:extLst>
          </p:cNvPr>
          <p:cNvSpPr txBox="1"/>
          <p:nvPr/>
        </p:nvSpPr>
        <p:spPr>
          <a:xfrm>
            <a:off x="6775202" y="3263746"/>
            <a:ext cx="1833180"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Undirected Graph</a:t>
            </a:r>
          </a:p>
        </p:txBody>
      </p:sp>
      <p:sp>
        <p:nvSpPr>
          <p:cNvPr id="51" name="TextBox 50">
            <a:extLst>
              <a:ext uri="{FF2B5EF4-FFF2-40B4-BE49-F238E27FC236}">
                <a16:creationId xmlns:a16="http://schemas.microsoft.com/office/drawing/2014/main" id="{6FF71C7F-8C8F-8445-ABA2-8226E835E064}"/>
              </a:ext>
            </a:extLst>
          </p:cNvPr>
          <p:cNvSpPr txBox="1"/>
          <p:nvPr/>
        </p:nvSpPr>
        <p:spPr>
          <a:xfrm>
            <a:off x="6733651" y="5822493"/>
            <a:ext cx="1833180"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Directed Graph</a:t>
            </a:r>
          </a:p>
        </p:txBody>
      </p:sp>
    </p:spTree>
    <p:extLst>
      <p:ext uri="{BB962C8B-B14F-4D97-AF65-F5344CB8AC3E}">
        <p14:creationId xmlns:p14="http://schemas.microsoft.com/office/powerpoint/2010/main" val="2013767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Weighted &amp; Unweighted Graphs</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1" name="TextBox 10">
            <a:extLst>
              <a:ext uri="{FF2B5EF4-FFF2-40B4-BE49-F238E27FC236}">
                <a16:creationId xmlns:a16="http://schemas.microsoft.com/office/drawing/2014/main" id="{9F0FE4C8-B93E-E34D-8D20-C5D3A183FAAD}"/>
              </a:ext>
            </a:extLst>
          </p:cNvPr>
          <p:cNvSpPr txBox="1"/>
          <p:nvPr/>
        </p:nvSpPr>
        <p:spPr>
          <a:xfrm>
            <a:off x="7507791" y="391574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STATISTICAL</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RESEARCH</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74150" y="2108203"/>
            <a:ext cx="10510759" cy="25027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A weight is a numerical value attached to each individual edge in the graph.</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Weighted Graph will contains weight on each edge where as unweighted does not.</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 name="Group 2">
            <a:extLst>
              <a:ext uri="{FF2B5EF4-FFF2-40B4-BE49-F238E27FC236}">
                <a16:creationId xmlns:a16="http://schemas.microsoft.com/office/drawing/2014/main" id="{C810A441-2497-3046-9CA9-6939CBCBE11B}"/>
              </a:ext>
            </a:extLst>
          </p:cNvPr>
          <p:cNvGrpSpPr/>
          <p:nvPr/>
        </p:nvGrpSpPr>
        <p:grpSpPr>
          <a:xfrm>
            <a:off x="7162440" y="3915745"/>
            <a:ext cx="1773804" cy="2157958"/>
            <a:chOff x="9374189" y="3913552"/>
            <a:chExt cx="1773804" cy="2157958"/>
          </a:xfrm>
        </p:grpSpPr>
        <p:sp>
          <p:nvSpPr>
            <p:cNvPr id="21" name="Oval 20">
              <a:extLst>
                <a:ext uri="{FF2B5EF4-FFF2-40B4-BE49-F238E27FC236}">
                  <a16:creationId xmlns:a16="http://schemas.microsoft.com/office/drawing/2014/main" id="{3FAD0D01-9887-594F-B5CF-5DC7EFFCC23A}"/>
                </a:ext>
              </a:extLst>
            </p:cNvPr>
            <p:cNvSpPr/>
            <p:nvPr/>
          </p:nvSpPr>
          <p:spPr>
            <a:xfrm>
              <a:off x="10135189" y="3913552"/>
              <a:ext cx="357352" cy="36643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cxnSp>
          <p:nvCxnSpPr>
            <p:cNvPr id="22" name="Straight Connector 21">
              <a:extLst>
                <a:ext uri="{FF2B5EF4-FFF2-40B4-BE49-F238E27FC236}">
                  <a16:creationId xmlns:a16="http://schemas.microsoft.com/office/drawing/2014/main" id="{1A3FAD06-FD7D-5A49-9A80-031A25FCADC1}"/>
                </a:ext>
              </a:extLst>
            </p:cNvPr>
            <p:cNvCxnSpPr>
              <a:stCxn id="21" idx="5"/>
              <a:endCxn id="23" idx="1"/>
            </p:cNvCxnSpPr>
            <p:nvPr/>
          </p:nvCxnSpPr>
          <p:spPr>
            <a:xfrm>
              <a:off x="10440208" y="4226324"/>
              <a:ext cx="360919" cy="862204"/>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D9A7307-79C4-8A43-9B93-C466E41ED552}"/>
                </a:ext>
              </a:extLst>
            </p:cNvPr>
            <p:cNvSpPr/>
            <p:nvPr/>
          </p:nvSpPr>
          <p:spPr>
            <a:xfrm>
              <a:off x="10748794" y="5034865"/>
              <a:ext cx="357352" cy="36643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24" name="Oval 23">
              <a:extLst>
                <a:ext uri="{FF2B5EF4-FFF2-40B4-BE49-F238E27FC236}">
                  <a16:creationId xmlns:a16="http://schemas.microsoft.com/office/drawing/2014/main" id="{A5545A60-9F1B-B048-9F47-41E0549104FE}"/>
                </a:ext>
              </a:extLst>
            </p:cNvPr>
            <p:cNvSpPr/>
            <p:nvPr/>
          </p:nvSpPr>
          <p:spPr>
            <a:xfrm>
              <a:off x="9374189" y="4981202"/>
              <a:ext cx="357352" cy="366435"/>
            </a:xfrm>
            <a:prstGeom prst="ellipse">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cxnSp>
          <p:nvCxnSpPr>
            <p:cNvPr id="25" name="Straight Connector 24">
              <a:extLst>
                <a:ext uri="{FF2B5EF4-FFF2-40B4-BE49-F238E27FC236}">
                  <a16:creationId xmlns:a16="http://schemas.microsoft.com/office/drawing/2014/main" id="{AAD48F03-22DD-2D4B-A844-13DE0B15CC69}"/>
                </a:ext>
              </a:extLst>
            </p:cNvPr>
            <p:cNvCxnSpPr>
              <a:stCxn id="24" idx="6"/>
              <a:endCxn id="23" idx="2"/>
            </p:cNvCxnSpPr>
            <p:nvPr/>
          </p:nvCxnSpPr>
          <p:spPr>
            <a:xfrm>
              <a:off x="9731541" y="5164420"/>
              <a:ext cx="1017253" cy="53663"/>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A326C1-1F5E-6345-9B94-5943A1522D1A}"/>
                </a:ext>
              </a:extLst>
            </p:cNvPr>
            <p:cNvCxnSpPr>
              <a:stCxn id="21" idx="3"/>
              <a:endCxn id="24" idx="7"/>
            </p:cNvCxnSpPr>
            <p:nvPr/>
          </p:nvCxnSpPr>
          <p:spPr>
            <a:xfrm flipH="1">
              <a:off x="9679208" y="4226324"/>
              <a:ext cx="508314" cy="808541"/>
            </a:xfrm>
            <a:prstGeom prst="line">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F1D9FE4-D129-4744-90D8-CB6817774630}"/>
                </a:ext>
              </a:extLst>
            </p:cNvPr>
            <p:cNvSpPr txBox="1"/>
            <p:nvPr/>
          </p:nvSpPr>
          <p:spPr>
            <a:xfrm>
              <a:off x="9497313" y="5486735"/>
              <a:ext cx="1650680" cy="584775"/>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Unweighted Graph</a:t>
              </a:r>
            </a:p>
          </p:txBody>
        </p:sp>
      </p:grpSp>
      <p:grpSp>
        <p:nvGrpSpPr>
          <p:cNvPr id="4" name="Group 3">
            <a:extLst>
              <a:ext uri="{FF2B5EF4-FFF2-40B4-BE49-F238E27FC236}">
                <a16:creationId xmlns:a16="http://schemas.microsoft.com/office/drawing/2014/main" id="{06CE7CC3-3738-4B4F-9FB5-9493000E8E8F}"/>
              </a:ext>
            </a:extLst>
          </p:cNvPr>
          <p:cNvGrpSpPr/>
          <p:nvPr/>
        </p:nvGrpSpPr>
        <p:grpSpPr>
          <a:xfrm>
            <a:off x="3266380" y="4052855"/>
            <a:ext cx="1705548" cy="1861079"/>
            <a:chOff x="9321819" y="1554206"/>
            <a:chExt cx="1705548" cy="1861079"/>
          </a:xfrm>
        </p:grpSpPr>
        <p:sp>
          <p:nvSpPr>
            <p:cNvPr id="9" name="TextBox 8">
              <a:extLst>
                <a:ext uri="{FF2B5EF4-FFF2-40B4-BE49-F238E27FC236}">
                  <a16:creationId xmlns:a16="http://schemas.microsoft.com/office/drawing/2014/main" id="{ADD3291C-A9ED-5E4F-888F-BBE0B51CDDE9}"/>
                </a:ext>
              </a:extLst>
            </p:cNvPr>
            <p:cNvSpPr txBox="1"/>
            <p:nvPr/>
          </p:nvSpPr>
          <p:spPr>
            <a:xfrm>
              <a:off x="9376687" y="3076731"/>
              <a:ext cx="1650680"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Weighted Graph</a:t>
              </a:r>
            </a:p>
          </p:txBody>
        </p:sp>
        <p:sp>
          <p:nvSpPr>
            <p:cNvPr id="15" name="Oval 14">
              <a:extLst>
                <a:ext uri="{FF2B5EF4-FFF2-40B4-BE49-F238E27FC236}">
                  <a16:creationId xmlns:a16="http://schemas.microsoft.com/office/drawing/2014/main" id="{9C9F649D-5718-514C-9B94-722103491881}"/>
                </a:ext>
              </a:extLst>
            </p:cNvPr>
            <p:cNvSpPr/>
            <p:nvPr/>
          </p:nvSpPr>
          <p:spPr>
            <a:xfrm>
              <a:off x="10444600" y="1607818"/>
              <a:ext cx="357352" cy="366435"/>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cxnSp>
          <p:nvCxnSpPr>
            <p:cNvPr id="16" name="Straight Connector 15">
              <a:extLst>
                <a:ext uri="{FF2B5EF4-FFF2-40B4-BE49-F238E27FC236}">
                  <a16:creationId xmlns:a16="http://schemas.microsoft.com/office/drawing/2014/main" id="{E72617CE-C0B3-6444-9CDC-AE9DD610E43B}"/>
                </a:ext>
              </a:extLst>
            </p:cNvPr>
            <p:cNvCxnSpPr>
              <a:stCxn id="15" idx="4"/>
              <a:endCxn id="17" idx="7"/>
            </p:cNvCxnSpPr>
            <p:nvPr/>
          </p:nvCxnSpPr>
          <p:spPr>
            <a:xfrm flipH="1">
              <a:off x="10492541" y="1974253"/>
              <a:ext cx="130735" cy="696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7362F23D-E018-7E45-9AA1-88E7A097FCE5}"/>
                </a:ext>
              </a:extLst>
            </p:cNvPr>
            <p:cNvSpPr/>
            <p:nvPr/>
          </p:nvSpPr>
          <p:spPr>
            <a:xfrm>
              <a:off x="10187522" y="2617508"/>
              <a:ext cx="357352" cy="366435"/>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8" name="Oval 17">
              <a:extLst>
                <a:ext uri="{FF2B5EF4-FFF2-40B4-BE49-F238E27FC236}">
                  <a16:creationId xmlns:a16="http://schemas.microsoft.com/office/drawing/2014/main" id="{FCD51FD5-3223-8440-8779-08C13E9BB831}"/>
                </a:ext>
              </a:extLst>
            </p:cNvPr>
            <p:cNvSpPr/>
            <p:nvPr/>
          </p:nvSpPr>
          <p:spPr>
            <a:xfrm>
              <a:off x="9321819" y="1916315"/>
              <a:ext cx="357352" cy="366435"/>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cxnSp>
          <p:nvCxnSpPr>
            <p:cNvPr id="19" name="Straight Connector 18">
              <a:extLst>
                <a:ext uri="{FF2B5EF4-FFF2-40B4-BE49-F238E27FC236}">
                  <a16:creationId xmlns:a16="http://schemas.microsoft.com/office/drawing/2014/main" id="{58CE1967-708E-4441-B393-AB621BE4E6E2}"/>
                </a:ext>
              </a:extLst>
            </p:cNvPr>
            <p:cNvCxnSpPr>
              <a:stCxn id="18" idx="7"/>
              <a:endCxn id="15" idx="2"/>
            </p:cNvCxnSpPr>
            <p:nvPr/>
          </p:nvCxnSpPr>
          <p:spPr>
            <a:xfrm flipV="1">
              <a:off x="9626838" y="1791036"/>
              <a:ext cx="817762" cy="1789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EF31E3-943D-9447-93FD-A95F64B520D5}"/>
                </a:ext>
              </a:extLst>
            </p:cNvPr>
            <p:cNvCxnSpPr>
              <a:stCxn id="18" idx="5"/>
              <a:endCxn id="17" idx="1"/>
            </p:cNvCxnSpPr>
            <p:nvPr/>
          </p:nvCxnSpPr>
          <p:spPr>
            <a:xfrm>
              <a:off x="9626838" y="2229087"/>
              <a:ext cx="613017" cy="44208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3E5E744-0CD1-154D-857B-42B78CE096BA}"/>
                </a:ext>
              </a:extLst>
            </p:cNvPr>
            <p:cNvSpPr txBox="1"/>
            <p:nvPr/>
          </p:nvSpPr>
          <p:spPr>
            <a:xfrm>
              <a:off x="9664752" y="2418052"/>
              <a:ext cx="344094"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6</a:t>
              </a:r>
            </a:p>
          </p:txBody>
        </p:sp>
        <p:sp>
          <p:nvSpPr>
            <p:cNvPr id="29" name="TextBox 28">
              <a:extLst>
                <a:ext uri="{FF2B5EF4-FFF2-40B4-BE49-F238E27FC236}">
                  <a16:creationId xmlns:a16="http://schemas.microsoft.com/office/drawing/2014/main" id="{34A93FFE-7AB2-4349-9FB6-4E07217418E0}"/>
                </a:ext>
              </a:extLst>
            </p:cNvPr>
            <p:cNvSpPr txBox="1"/>
            <p:nvPr/>
          </p:nvSpPr>
          <p:spPr>
            <a:xfrm>
              <a:off x="10562646" y="2153435"/>
              <a:ext cx="344094"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2</a:t>
              </a:r>
            </a:p>
          </p:txBody>
        </p:sp>
        <p:sp>
          <p:nvSpPr>
            <p:cNvPr id="30" name="TextBox 29">
              <a:extLst>
                <a:ext uri="{FF2B5EF4-FFF2-40B4-BE49-F238E27FC236}">
                  <a16:creationId xmlns:a16="http://schemas.microsoft.com/office/drawing/2014/main" id="{FFF8B851-0613-E44A-A497-5968C00670AF}"/>
                </a:ext>
              </a:extLst>
            </p:cNvPr>
            <p:cNvSpPr txBox="1"/>
            <p:nvPr/>
          </p:nvSpPr>
          <p:spPr>
            <a:xfrm>
              <a:off x="9843428" y="1554206"/>
              <a:ext cx="344094" cy="338554"/>
            </a:xfrm>
            <a:prstGeom prst="rect">
              <a:avLst/>
            </a:prstGeom>
            <a:noFill/>
          </p:spPr>
          <p:txBody>
            <a:bodyPr wrap="square" rtlCol="0">
              <a:spAutoFit/>
            </a:bodyPr>
            <a:lstStyle/>
            <a:p>
              <a:pPr algn="ctr" fontAlgn="base"/>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1</a:t>
              </a:r>
            </a:p>
          </p:txBody>
        </p:sp>
      </p:grpSp>
    </p:spTree>
    <p:extLst>
      <p:ext uri="{BB962C8B-B14F-4D97-AF65-F5344CB8AC3E}">
        <p14:creationId xmlns:p14="http://schemas.microsoft.com/office/powerpoint/2010/main" val="3697253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fontScale="90000"/>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Heterogeneous vs Homogeneous Graphs</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822827" y="2221735"/>
            <a:ext cx="6747554" cy="3100115"/>
          </a:xfrm>
        </p:spPr>
        <p:txBody>
          <a:bodyPr/>
          <a:lstStyle/>
          <a:p>
            <a:r>
              <a:rPr lang="en-IN" b="1" dirty="0"/>
              <a:t>Heterogeneous</a:t>
            </a:r>
            <a:r>
              <a:rPr lang="en-IN" dirty="0"/>
              <a:t> — composed of different types of nodes</a:t>
            </a:r>
          </a:p>
          <a:p>
            <a:pPr marL="0" indent="0">
              <a:buNone/>
            </a:pPr>
            <a:endParaRPr lang="en-IN" dirty="0"/>
          </a:p>
          <a:p>
            <a:endParaRPr lang="en-IN" dirty="0"/>
          </a:p>
          <a:p>
            <a:endParaRPr lang="en-IN" dirty="0"/>
          </a:p>
          <a:p>
            <a:r>
              <a:rPr lang="en-IN" b="1" dirty="0"/>
              <a:t>Homogeneous</a:t>
            </a:r>
            <a:r>
              <a:rPr lang="en-IN" dirty="0"/>
              <a:t> — composed of the same type of nodes</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2" name="TextBox 11">
            <a:extLst>
              <a:ext uri="{FF2B5EF4-FFF2-40B4-BE49-F238E27FC236}">
                <a16:creationId xmlns:a16="http://schemas.microsoft.com/office/drawing/2014/main" id="{B7B21049-4316-FC40-BEED-75CF5EA16447}"/>
              </a:ext>
            </a:extLst>
          </p:cNvPr>
          <p:cNvSpPr txBox="1"/>
          <p:nvPr/>
        </p:nvSpPr>
        <p:spPr>
          <a:xfrm>
            <a:off x="8389626" y="461096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DOMAIN</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EXPERTISE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pic>
        <p:nvPicPr>
          <p:cNvPr id="4" name="Picture 3">
            <a:extLst>
              <a:ext uri="{FF2B5EF4-FFF2-40B4-BE49-F238E27FC236}">
                <a16:creationId xmlns:a16="http://schemas.microsoft.com/office/drawing/2014/main" id="{2D615FC6-5A5C-404F-821E-20B14A385423}"/>
              </a:ext>
            </a:extLst>
          </p:cNvPr>
          <p:cNvPicPr>
            <a:picLocks noChangeAspect="1"/>
          </p:cNvPicPr>
          <p:nvPr/>
        </p:nvPicPr>
        <p:blipFill>
          <a:blip r:embed="rId3"/>
          <a:stretch>
            <a:fillRect/>
          </a:stretch>
        </p:blipFill>
        <p:spPr>
          <a:xfrm>
            <a:off x="7801930" y="4028637"/>
            <a:ext cx="2925405" cy="2145297"/>
          </a:xfrm>
          <a:prstGeom prst="rect">
            <a:avLst/>
          </a:prstGeom>
        </p:spPr>
      </p:pic>
      <p:pic>
        <p:nvPicPr>
          <p:cNvPr id="5" name="Picture 4">
            <a:extLst>
              <a:ext uri="{FF2B5EF4-FFF2-40B4-BE49-F238E27FC236}">
                <a16:creationId xmlns:a16="http://schemas.microsoft.com/office/drawing/2014/main" id="{F2AC31C2-574F-CE40-ADC0-4E3F1936C7BC}"/>
              </a:ext>
            </a:extLst>
          </p:cNvPr>
          <p:cNvPicPr>
            <a:picLocks noChangeAspect="1"/>
          </p:cNvPicPr>
          <p:nvPr/>
        </p:nvPicPr>
        <p:blipFill>
          <a:blip r:embed="rId4"/>
          <a:stretch>
            <a:fillRect/>
          </a:stretch>
        </p:blipFill>
        <p:spPr>
          <a:xfrm>
            <a:off x="7856069" y="1790290"/>
            <a:ext cx="2871266" cy="2105595"/>
          </a:xfrm>
          <a:prstGeom prst="rect">
            <a:avLst/>
          </a:prstGeom>
        </p:spPr>
      </p:pic>
    </p:spTree>
    <p:extLst>
      <p:ext uri="{BB962C8B-B14F-4D97-AF65-F5344CB8AC3E}">
        <p14:creationId xmlns:p14="http://schemas.microsoft.com/office/powerpoint/2010/main" val="154462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28786-8EF6-AE41-A5D2-22453A7DDC15}"/>
              </a:ext>
            </a:extLst>
          </p:cNvPr>
          <p:cNvSpPr>
            <a:spLocks noGrp="1"/>
          </p:cNvSpPr>
          <p:nvPr>
            <p:ph type="title"/>
          </p:nvPr>
        </p:nvSpPr>
        <p:spPr/>
        <p:txBody>
          <a:bodyPr>
            <a:normAutofit/>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Learning Outcomes</a:t>
            </a:r>
            <a:endParaRPr lang="en-US" sz="2700"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Content Placeholder 2">
            <a:extLst>
              <a:ext uri="{FF2B5EF4-FFF2-40B4-BE49-F238E27FC236}">
                <a16:creationId xmlns:a16="http://schemas.microsoft.com/office/drawing/2014/main" id="{7408A984-AFA6-6143-BA2B-F0D46E132303}"/>
              </a:ext>
            </a:extLst>
          </p:cNvPr>
          <p:cNvSpPr>
            <a:spLocks noGrp="1"/>
          </p:cNvSpPr>
          <p:nvPr>
            <p:ph sz="half" idx="10"/>
          </p:nvPr>
        </p:nvSpPr>
        <p:spPr>
          <a:xfrm>
            <a:off x="852492" y="1526250"/>
            <a:ext cx="10381565" cy="3498594"/>
          </a:xfrm>
        </p:spPr>
        <p:txBody>
          <a:bodyPr/>
          <a:lstStyle/>
          <a:p>
            <a:pPr marL="342900" indent="-342900">
              <a:lnSpc>
                <a:spcPct val="100000"/>
              </a:lnSpc>
            </a:pP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Fundamental understanding of graph theory, basics of ML and application of ML algorithms on real world graphs</a:t>
            </a:r>
          </a:p>
          <a:p>
            <a:pPr marL="342900" indent="-342900">
              <a:lnSpc>
                <a:spcPct val="100000"/>
              </a:lnSpc>
            </a:pP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Understanding graph based ML algorithms, particularly Graph Neural Networks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GNNs)</a:t>
            </a:r>
          </a:p>
          <a:p>
            <a:pPr marL="342900" indent="-342900">
              <a:lnSpc>
                <a:spcPct val="100000"/>
              </a:lnSpc>
            </a:pPr>
            <a:r>
              <a:rPr lang="en-US" altLang="en-US" sz="2800" dirty="0">
                <a:latin typeface="Amazon Ember Light" panose="020B0403020204020204" pitchFamily="34" charset="0"/>
                <a:ea typeface="Amazon Ember Light" panose="020B0403020204020204" pitchFamily="34" charset="0"/>
                <a:cs typeface="Amazon Ember Light" panose="020B0403020204020204" pitchFamily="34" charset="0"/>
              </a:rPr>
              <a:t>Hands on experience of the DGL framework for representation learning on graphs</a:t>
            </a:r>
          </a:p>
        </p:txBody>
      </p:sp>
    </p:spTree>
    <p:extLst>
      <p:ext uri="{BB962C8B-B14F-4D97-AF65-F5344CB8AC3E}">
        <p14:creationId xmlns:p14="http://schemas.microsoft.com/office/powerpoint/2010/main" val="19389504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More jargon</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508589" y="1650175"/>
            <a:ext cx="6211186" cy="371926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Multi Graphs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 graph with multiple edges, thus two nodes maybe connected by more than one edge.</a:t>
            </a:r>
          </a:p>
          <a:p>
            <a:pPr lvl="1">
              <a:lnSpc>
                <a:spcPct val="150000"/>
              </a:lnSpc>
            </a:pP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Self Loops</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An edge that connects the node to itself.</a:t>
            </a:r>
          </a:p>
        </p:txBody>
      </p:sp>
      <p:pic>
        <p:nvPicPr>
          <p:cNvPr id="3" name="Picture 2">
            <a:extLst>
              <a:ext uri="{FF2B5EF4-FFF2-40B4-BE49-F238E27FC236}">
                <a16:creationId xmlns:a16="http://schemas.microsoft.com/office/drawing/2014/main" id="{948F8A50-7D24-8F41-9D9A-8BE35E4B2CD7}"/>
              </a:ext>
            </a:extLst>
          </p:cNvPr>
          <p:cNvPicPr>
            <a:picLocks noChangeAspect="1"/>
          </p:cNvPicPr>
          <p:nvPr/>
        </p:nvPicPr>
        <p:blipFill>
          <a:blip r:embed="rId3"/>
          <a:stretch>
            <a:fillRect/>
          </a:stretch>
        </p:blipFill>
        <p:spPr>
          <a:xfrm>
            <a:off x="6719775" y="1499917"/>
            <a:ext cx="4583962" cy="4019782"/>
          </a:xfrm>
          <a:prstGeom prst="rect">
            <a:avLst/>
          </a:prstGeom>
        </p:spPr>
      </p:pic>
    </p:spTree>
    <p:extLst>
      <p:ext uri="{BB962C8B-B14F-4D97-AF65-F5344CB8AC3E}">
        <p14:creationId xmlns:p14="http://schemas.microsoft.com/office/powerpoint/2010/main" val="2311997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 Definitions: More jargon</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99536" y="1514708"/>
            <a:ext cx="7281331" cy="45558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DAG: </a:t>
            </a:r>
            <a:r>
              <a:rPr lang="en-IN" sz="2000" dirty="0">
                <a:latin typeface="Amazon Ember Light" panose="020B0403020204020204" pitchFamily="34" charset="0"/>
                <a:ea typeface="Amazon Ember Light" panose="020B0403020204020204" pitchFamily="34" charset="0"/>
                <a:cs typeface="Amazon Ember Light" panose="020B0403020204020204" pitchFamily="34" charset="0"/>
              </a:rPr>
              <a:t>It is a directed graph with no directed cycles. Each edge directs from one node to another, such that following those directions will never form a closed loop.</a:t>
            </a:r>
          </a:p>
          <a:p>
            <a:pPr lvl="1">
              <a:lnSpc>
                <a:spcPct val="150000"/>
              </a:lnSpc>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Strongly Connected:</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a:t>
            </a:r>
            <a:r>
              <a:rPr lang="en-IN" sz="2000" dirty="0">
                <a:latin typeface="Amazon Ember Light" panose="020B0403020204020204" pitchFamily="34" charset="0"/>
                <a:ea typeface="Amazon Ember Light" panose="020B0403020204020204" pitchFamily="34" charset="0"/>
                <a:cs typeface="Amazon Ember Light" panose="020B0403020204020204" pitchFamily="34" charset="0"/>
              </a:rPr>
              <a:t>A directed graph is strongly connected if there is a path between any two pair of vertices.</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endParaRPr>
          </a:p>
          <a:p>
            <a:pPr lvl="1">
              <a:lnSpc>
                <a:spcPct val="150000"/>
              </a:lnSpc>
            </a:pP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Strongly Connected Components:</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 </a:t>
            </a:r>
            <a:r>
              <a:rPr lang="en-IN" sz="2000" dirty="0">
                <a:latin typeface="Amazon Ember Light" panose="020B0403020204020204" pitchFamily="34" charset="0"/>
                <a:ea typeface="Amazon Ember Light" panose="020B0403020204020204" pitchFamily="34" charset="0"/>
                <a:cs typeface="Amazon Ember Light" panose="020B0403020204020204" pitchFamily="34" charset="0"/>
              </a:rPr>
              <a:t>A strongly connected component (SCC) of a directed graph is a maximal strongly connected subgraph.</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endParaRPr>
          </a:p>
          <a:p>
            <a:pPr lvl="1">
              <a:lnSpc>
                <a:spcPct val="150000"/>
              </a:lnSpc>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endParaRPr>
          </a:p>
        </p:txBody>
      </p:sp>
      <p:pic>
        <p:nvPicPr>
          <p:cNvPr id="6" name="Picture 5">
            <a:extLst>
              <a:ext uri="{FF2B5EF4-FFF2-40B4-BE49-F238E27FC236}">
                <a16:creationId xmlns:a16="http://schemas.microsoft.com/office/drawing/2014/main" id="{D1FB1691-9290-7E48-B31A-CDCC5FB80FC9}"/>
              </a:ext>
            </a:extLst>
          </p:cNvPr>
          <p:cNvPicPr>
            <a:picLocks noChangeAspect="1"/>
          </p:cNvPicPr>
          <p:nvPr/>
        </p:nvPicPr>
        <p:blipFill>
          <a:blip r:embed="rId3"/>
          <a:stretch>
            <a:fillRect/>
          </a:stretch>
        </p:blipFill>
        <p:spPr>
          <a:xfrm>
            <a:off x="8695266" y="3052239"/>
            <a:ext cx="1524000" cy="1092200"/>
          </a:xfrm>
          <a:prstGeom prst="rect">
            <a:avLst/>
          </a:prstGeom>
        </p:spPr>
      </p:pic>
      <p:pic>
        <p:nvPicPr>
          <p:cNvPr id="7" name="Picture 6">
            <a:extLst>
              <a:ext uri="{FF2B5EF4-FFF2-40B4-BE49-F238E27FC236}">
                <a16:creationId xmlns:a16="http://schemas.microsoft.com/office/drawing/2014/main" id="{B4E7807A-8A98-3641-9187-64A1CDC645AD}"/>
              </a:ext>
            </a:extLst>
          </p:cNvPr>
          <p:cNvPicPr>
            <a:picLocks noChangeAspect="1"/>
          </p:cNvPicPr>
          <p:nvPr/>
        </p:nvPicPr>
        <p:blipFill>
          <a:blip r:embed="rId4"/>
          <a:stretch>
            <a:fillRect/>
          </a:stretch>
        </p:blipFill>
        <p:spPr>
          <a:xfrm>
            <a:off x="7628466" y="4009374"/>
            <a:ext cx="3657600" cy="2489200"/>
          </a:xfrm>
          <a:prstGeom prst="rect">
            <a:avLst/>
          </a:prstGeom>
        </p:spPr>
      </p:pic>
      <p:pic>
        <p:nvPicPr>
          <p:cNvPr id="8" name="Picture 7">
            <a:extLst>
              <a:ext uri="{FF2B5EF4-FFF2-40B4-BE49-F238E27FC236}">
                <a16:creationId xmlns:a16="http://schemas.microsoft.com/office/drawing/2014/main" id="{A6D8B4CD-837D-7E42-A93D-28395DB4095B}"/>
              </a:ext>
            </a:extLst>
          </p:cNvPr>
          <p:cNvPicPr>
            <a:picLocks noChangeAspect="1"/>
          </p:cNvPicPr>
          <p:nvPr/>
        </p:nvPicPr>
        <p:blipFill>
          <a:blip r:embed="rId5"/>
          <a:stretch>
            <a:fillRect/>
          </a:stretch>
        </p:blipFill>
        <p:spPr>
          <a:xfrm>
            <a:off x="8479366" y="1495895"/>
            <a:ext cx="1955800" cy="1282700"/>
          </a:xfrm>
          <a:prstGeom prst="rect">
            <a:avLst/>
          </a:prstGeom>
        </p:spPr>
      </p:pic>
    </p:spTree>
    <p:extLst>
      <p:ext uri="{BB962C8B-B14F-4D97-AF65-F5344CB8AC3E}">
        <p14:creationId xmlns:p14="http://schemas.microsoft.com/office/powerpoint/2010/main" val="3747507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a:t>
            </a:r>
          </a:p>
        </p:txBody>
      </p:sp>
    </p:spTree>
    <p:extLst>
      <p:ext uri="{BB962C8B-B14F-4D97-AF65-F5344CB8AC3E}">
        <p14:creationId xmlns:p14="http://schemas.microsoft.com/office/powerpoint/2010/main" val="1190545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0D94-867E-7740-AF34-D567E0E7AEB3}"/>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Machine Learning?</a:t>
            </a:r>
          </a:p>
        </p:txBody>
      </p:sp>
      <p:sp>
        <p:nvSpPr>
          <p:cNvPr id="4" name="Rectangle 3">
            <a:extLst>
              <a:ext uri="{FF2B5EF4-FFF2-40B4-BE49-F238E27FC236}">
                <a16:creationId xmlns:a16="http://schemas.microsoft.com/office/drawing/2014/main" id="{79C43CB4-FF9A-7445-8C87-9C6D854BE77B}"/>
              </a:ext>
            </a:extLst>
          </p:cNvPr>
          <p:cNvSpPr/>
          <p:nvPr/>
        </p:nvSpPr>
        <p:spPr>
          <a:xfrm>
            <a:off x="896207" y="1413411"/>
            <a:ext cx="10402878" cy="1923604"/>
          </a:xfrm>
          <a:prstGeom prst="rect">
            <a:avLst/>
          </a:prstGeom>
          <a:ln w="19050">
            <a:solidFill>
              <a:schemeClr val="accent2"/>
            </a:solidFill>
            <a:round/>
          </a:ln>
        </p:spPr>
        <p:txBody>
          <a:bodyPr wrap="square" lIns="91440">
            <a:spAutoFit/>
          </a:bodyPr>
          <a:lstStyle/>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“Programming computers to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 from experience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should </a:t>
            </a:r>
          </a:p>
          <a:p>
            <a:pPr defTabSz="340117">
              <a:spcAft>
                <a:spcPts val="600"/>
              </a:spcAft>
            </a:pP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eventually </a:t>
            </a: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eliminate the need for much of this detailed </a:t>
            </a:r>
          </a:p>
          <a:p>
            <a:pPr defTabSz="340117">
              <a:spcAft>
                <a:spcPts val="600"/>
              </a:spcAft>
            </a:pPr>
            <a:r>
              <a:rPr lang="en-US" sz="26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programming effort</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defTabSz="340117">
              <a:spcAft>
                <a:spcPts val="600"/>
              </a:spcAft>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600" dirty="0">
                <a:latin typeface="Amazon Ember Light" panose="020B0403020204020204" pitchFamily="34" charset="0"/>
                <a:ea typeface="Amazon Ember Light" panose="020B0403020204020204" pitchFamily="34" charset="0"/>
                <a:cs typeface="Amazon Ember Light" panose="020B0403020204020204" pitchFamily="34" charset="0"/>
              </a:rPr>
              <a:t>Arthur Samuel (1959) – Computer Scientist</a:t>
            </a:r>
          </a:p>
        </p:txBody>
      </p:sp>
      <p:grpSp>
        <p:nvGrpSpPr>
          <p:cNvPr id="33" name="Group 32">
            <a:extLst>
              <a:ext uri="{FF2B5EF4-FFF2-40B4-BE49-F238E27FC236}">
                <a16:creationId xmlns:a16="http://schemas.microsoft.com/office/drawing/2014/main" id="{76332E38-052E-7F47-AE7A-419130A0BDAF}"/>
              </a:ext>
            </a:extLst>
          </p:cNvPr>
          <p:cNvGrpSpPr/>
          <p:nvPr/>
        </p:nvGrpSpPr>
        <p:grpSpPr>
          <a:xfrm>
            <a:off x="905038" y="3382014"/>
            <a:ext cx="11093235" cy="2749116"/>
            <a:chOff x="905041" y="3232718"/>
            <a:chExt cx="11093235" cy="2749116"/>
          </a:xfrm>
        </p:grpSpPr>
        <p:grpSp>
          <p:nvGrpSpPr>
            <p:cNvPr id="7" name="Group 6">
              <a:extLst>
                <a:ext uri="{FF2B5EF4-FFF2-40B4-BE49-F238E27FC236}">
                  <a16:creationId xmlns:a16="http://schemas.microsoft.com/office/drawing/2014/main" id="{FFEF541E-5E26-FA41-B2F3-C78184B97E5B}"/>
                </a:ext>
              </a:extLst>
            </p:cNvPr>
            <p:cNvGrpSpPr/>
            <p:nvPr/>
          </p:nvGrpSpPr>
          <p:grpSpPr>
            <a:xfrm>
              <a:off x="1230728" y="3336971"/>
              <a:ext cx="10767548" cy="770358"/>
              <a:chOff x="21399" y="2512418"/>
              <a:chExt cx="6104126" cy="1016384"/>
            </a:xfrm>
          </p:grpSpPr>
          <p:sp>
            <p:nvSpPr>
              <p:cNvPr id="9" name="Text Placeholder 4">
                <a:extLst>
                  <a:ext uri="{FF2B5EF4-FFF2-40B4-BE49-F238E27FC236}">
                    <a16:creationId xmlns:a16="http://schemas.microsoft.com/office/drawing/2014/main" id="{5DC957CC-2DCF-CA48-8558-055B840C81A4}"/>
                  </a:ext>
                </a:extLst>
              </p:cNvPr>
              <p:cNvSpPr txBox="1">
                <a:spLocks/>
              </p:cNvSpPr>
              <p:nvPr/>
            </p:nvSpPr>
            <p:spPr>
              <a:xfrm>
                <a:off x="72385" y="3016843"/>
                <a:ext cx="487873" cy="511959"/>
              </a:xfrm>
              <a:prstGeom prst="rect">
                <a:avLst/>
              </a:prstGeom>
              <a:solidFill>
                <a:schemeClr val="bg1"/>
              </a:solidFill>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latin typeface="Amazon Ember Light" panose="020B0403020204020204" pitchFamily="34" charset="0"/>
                    <a:ea typeface="Amazon Ember Light" panose="020B0403020204020204" pitchFamily="34" charset="0"/>
                    <a:cs typeface="Amazon Ember Light" panose="020B0403020204020204" pitchFamily="34" charset="0"/>
                  </a:rPr>
                  <a:t>Rules</a:t>
                </a:r>
              </a:p>
            </p:txBody>
          </p:sp>
          <p:sp>
            <p:nvSpPr>
              <p:cNvPr id="10" name="Text Placeholder 4">
                <a:extLst>
                  <a:ext uri="{FF2B5EF4-FFF2-40B4-BE49-F238E27FC236}">
                    <a16:creationId xmlns:a16="http://schemas.microsoft.com/office/drawing/2014/main" id="{FD748674-3731-A24A-9B48-8C186B9916A8}"/>
                  </a:ext>
                </a:extLst>
              </p:cNvPr>
              <p:cNvSpPr txBox="1">
                <a:spLocks/>
              </p:cNvSpPr>
              <p:nvPr/>
            </p:nvSpPr>
            <p:spPr>
              <a:xfrm>
                <a:off x="21399" y="2512418"/>
                <a:ext cx="1129019" cy="408106"/>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11" name="Rounded Rectangle 10">
                <a:extLst>
                  <a:ext uri="{FF2B5EF4-FFF2-40B4-BE49-F238E27FC236}">
                    <a16:creationId xmlns:a16="http://schemas.microsoft.com/office/drawing/2014/main" id="{B62D1B13-260C-7D47-9001-026187CD8F21}"/>
                  </a:ext>
                </a:extLst>
              </p:cNvPr>
              <p:cNvSpPr/>
              <p:nvPr/>
            </p:nvSpPr>
            <p:spPr>
              <a:xfrm>
                <a:off x="1066850" y="2632421"/>
                <a:ext cx="3419253" cy="836809"/>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Classical Programming (If</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lse, </a:t>
                </a:r>
                <a:r>
                  <a:rPr lang="en-US" altLang="zh-CN"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12" name="Text Placeholder 4">
                <a:extLst>
                  <a:ext uri="{FF2B5EF4-FFF2-40B4-BE49-F238E27FC236}">
                    <a16:creationId xmlns:a16="http://schemas.microsoft.com/office/drawing/2014/main" id="{ADDFF7B5-1986-D741-97E5-FD25E7F7BD8B}"/>
                  </a:ext>
                </a:extLst>
              </p:cNvPr>
              <p:cNvSpPr txBox="1">
                <a:spLocks/>
              </p:cNvSpPr>
              <p:nvPr/>
            </p:nvSpPr>
            <p:spPr>
              <a:xfrm>
                <a:off x="5017085" y="2748186"/>
                <a:ext cx="1108440" cy="511959"/>
              </a:xfrm>
              <a:prstGeom prst="rect">
                <a:avLst/>
              </a:prstGeom>
              <a:ln>
                <a:no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13" name="Chevron 12">
                <a:extLst>
                  <a:ext uri="{FF2B5EF4-FFF2-40B4-BE49-F238E27FC236}">
                    <a16:creationId xmlns:a16="http://schemas.microsoft.com/office/drawing/2014/main" id="{A9ED71B5-4DB5-EE44-806E-B5D40DC09C09}"/>
                  </a:ext>
                </a:extLst>
              </p:cNvPr>
              <p:cNvSpPr/>
              <p:nvPr/>
            </p:nvSpPr>
            <p:spPr>
              <a:xfrm>
                <a:off x="666183" y="261667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Chevron 13">
                <a:extLst>
                  <a:ext uri="{FF2B5EF4-FFF2-40B4-BE49-F238E27FC236}">
                    <a16:creationId xmlns:a16="http://schemas.microsoft.com/office/drawing/2014/main" id="{9AD3D989-3F04-7B45-81C2-A4E9A448E347}"/>
                  </a:ext>
                </a:extLst>
              </p:cNvPr>
              <p:cNvSpPr/>
              <p:nvPr/>
            </p:nvSpPr>
            <p:spPr>
              <a:xfrm>
                <a:off x="666183" y="3111699"/>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Chevron 14">
                <a:extLst>
                  <a:ext uri="{FF2B5EF4-FFF2-40B4-BE49-F238E27FC236}">
                    <a16:creationId xmlns:a16="http://schemas.microsoft.com/office/drawing/2014/main" id="{9AB0C9D6-165A-EF42-8A76-129920FDF941}"/>
                  </a:ext>
                </a:extLst>
              </p:cNvPr>
              <p:cNvSpPr/>
              <p:nvPr/>
            </p:nvSpPr>
            <p:spPr>
              <a:xfrm>
                <a:off x="4643016" y="2855720"/>
                <a:ext cx="217156" cy="322246"/>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 name="Rounded Rectangle 7">
              <a:extLst>
                <a:ext uri="{FF2B5EF4-FFF2-40B4-BE49-F238E27FC236}">
                  <a16:creationId xmlns:a16="http://schemas.microsoft.com/office/drawing/2014/main" id="{0CA3E4D2-96D2-5049-AD46-13134B091CB5}"/>
                </a:ext>
              </a:extLst>
            </p:cNvPr>
            <p:cNvSpPr/>
            <p:nvPr/>
          </p:nvSpPr>
          <p:spPr>
            <a:xfrm>
              <a:off x="907358" y="3232718"/>
              <a:ext cx="10396807" cy="1058741"/>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7" name="Group 16">
              <a:extLst>
                <a:ext uri="{FF2B5EF4-FFF2-40B4-BE49-F238E27FC236}">
                  <a16:creationId xmlns:a16="http://schemas.microsoft.com/office/drawing/2014/main" id="{46B34FA9-00C3-7E44-989C-E13321D99CF5}"/>
                </a:ext>
              </a:extLst>
            </p:cNvPr>
            <p:cNvGrpSpPr/>
            <p:nvPr/>
          </p:nvGrpSpPr>
          <p:grpSpPr>
            <a:xfrm>
              <a:off x="1230018" y="4392832"/>
              <a:ext cx="10767552" cy="1550271"/>
              <a:chOff x="1279111" y="2863104"/>
              <a:chExt cx="10767552" cy="1550271"/>
            </a:xfrm>
          </p:grpSpPr>
          <p:sp>
            <p:nvSpPr>
              <p:cNvPr id="19" name="Text Placeholder 4">
                <a:extLst>
                  <a:ext uri="{FF2B5EF4-FFF2-40B4-BE49-F238E27FC236}">
                    <a16:creationId xmlns:a16="http://schemas.microsoft.com/office/drawing/2014/main" id="{6F1A2A1A-594A-4942-8E5F-2B99640374BC}"/>
                  </a:ext>
                </a:extLst>
              </p:cNvPr>
              <p:cNvSpPr txBox="1">
                <a:spLocks/>
              </p:cNvSpPr>
              <p:nvPr/>
            </p:nvSpPr>
            <p:spPr>
              <a:xfrm>
                <a:off x="1279111" y="3245428"/>
                <a:ext cx="2282698"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0" name="Text Placeholder 4">
                <a:extLst>
                  <a:ext uri="{FF2B5EF4-FFF2-40B4-BE49-F238E27FC236}">
                    <a16:creationId xmlns:a16="http://schemas.microsoft.com/office/drawing/2014/main" id="{B592C4D6-BB2D-F140-A773-E27C921F8FC9}"/>
                  </a:ext>
                </a:extLst>
              </p:cNvPr>
              <p:cNvSpPr txBox="1">
                <a:spLocks/>
              </p:cNvSpPr>
              <p:nvPr/>
            </p:nvSpPr>
            <p:spPr>
              <a:xfrm>
                <a:off x="1279115" y="2863104"/>
                <a:ext cx="1991566" cy="309320"/>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Problem</a:t>
                </a:r>
              </a:p>
            </p:txBody>
          </p:sp>
          <p:sp>
            <p:nvSpPr>
              <p:cNvPr id="22" name="Text Placeholder 4">
                <a:extLst>
                  <a:ext uri="{FF2B5EF4-FFF2-40B4-BE49-F238E27FC236}">
                    <a16:creationId xmlns:a16="http://schemas.microsoft.com/office/drawing/2014/main" id="{F20577FA-CDE6-E748-BE75-2E0802B30C18}"/>
                  </a:ext>
                </a:extLst>
              </p:cNvPr>
              <p:cNvSpPr txBox="1">
                <a:spLocks/>
              </p:cNvSpPr>
              <p:nvPr/>
            </p:nvSpPr>
            <p:spPr>
              <a:xfrm>
                <a:off x="10091398" y="3041802"/>
                <a:ext cx="1955265" cy="388034"/>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Answers</a:t>
                </a:r>
              </a:p>
            </p:txBody>
          </p:sp>
          <p:sp>
            <p:nvSpPr>
              <p:cNvPr id="23" name="Chevron 22">
                <a:extLst>
                  <a:ext uri="{FF2B5EF4-FFF2-40B4-BE49-F238E27FC236}">
                    <a16:creationId xmlns:a16="http://schemas.microsoft.com/office/drawing/2014/main" id="{241F53F9-24A3-2C45-9E20-E8E390353F18}"/>
                  </a:ext>
                </a:extLst>
              </p:cNvPr>
              <p:cNvSpPr/>
              <p:nvPr/>
            </p:nvSpPr>
            <p:spPr>
              <a:xfrm>
                <a:off x="2416500" y="2942121"/>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Chevron 23">
                <a:extLst>
                  <a:ext uri="{FF2B5EF4-FFF2-40B4-BE49-F238E27FC236}">
                    <a16:creationId xmlns:a16="http://schemas.microsoft.com/office/drawing/2014/main" id="{2C7D94C6-09C0-0E4E-A467-AFE4C11DCCE2}"/>
                  </a:ext>
                </a:extLst>
              </p:cNvPr>
              <p:cNvSpPr/>
              <p:nvPr/>
            </p:nvSpPr>
            <p:spPr>
              <a:xfrm>
                <a:off x="2416500" y="3317323"/>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Chevron 24">
                <a:extLst>
                  <a:ext uri="{FF2B5EF4-FFF2-40B4-BE49-F238E27FC236}">
                    <a16:creationId xmlns:a16="http://schemas.microsoft.com/office/drawing/2014/main" id="{962F0ACD-7178-854A-830F-DFD6DC6DAB5D}"/>
                  </a:ext>
                </a:extLst>
              </p:cNvPr>
              <p:cNvSpPr/>
              <p:nvPr/>
            </p:nvSpPr>
            <p:spPr>
              <a:xfrm>
                <a:off x="5548374" y="3123306"/>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 Placeholder 4">
                <a:extLst>
                  <a:ext uri="{FF2B5EF4-FFF2-40B4-BE49-F238E27FC236}">
                    <a16:creationId xmlns:a16="http://schemas.microsoft.com/office/drawing/2014/main" id="{E34EDA9F-F761-224B-B46F-26BE20CCF400}"/>
                  </a:ext>
                </a:extLst>
              </p:cNvPr>
              <p:cNvSpPr txBox="1">
                <a:spLocks/>
              </p:cNvSpPr>
              <p:nvPr/>
            </p:nvSpPr>
            <p:spPr>
              <a:xfrm>
                <a:off x="6344751" y="4091213"/>
                <a:ext cx="2810712" cy="322162"/>
              </a:xfrm>
              <a:prstGeom prst="rect">
                <a:avLst/>
              </a:prstGeom>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999" dirty="0">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rPr>
                  <a:t>New Similar Problem</a:t>
                </a:r>
              </a:p>
            </p:txBody>
          </p:sp>
          <p:sp>
            <p:nvSpPr>
              <p:cNvPr id="28" name="Up Arrow 27">
                <a:extLst>
                  <a:ext uri="{FF2B5EF4-FFF2-40B4-BE49-F238E27FC236}">
                    <a16:creationId xmlns:a16="http://schemas.microsoft.com/office/drawing/2014/main" id="{B3C2256C-1FA5-A841-8A6D-B42C720F32F1}"/>
                  </a:ext>
                </a:extLst>
              </p:cNvPr>
              <p:cNvSpPr/>
              <p:nvPr/>
            </p:nvSpPr>
            <p:spPr>
              <a:xfrm>
                <a:off x="7449491" y="3623946"/>
                <a:ext cx="396260" cy="447009"/>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8" name="Rounded Rectangle 17">
              <a:extLst>
                <a:ext uri="{FF2B5EF4-FFF2-40B4-BE49-F238E27FC236}">
                  <a16:creationId xmlns:a16="http://schemas.microsoft.com/office/drawing/2014/main" id="{DDDFFB71-036D-1747-9E2E-DD1DD742AAAE}"/>
                </a:ext>
              </a:extLst>
            </p:cNvPr>
            <p:cNvSpPr/>
            <p:nvPr/>
          </p:nvSpPr>
          <p:spPr>
            <a:xfrm>
              <a:off x="905041" y="4362458"/>
              <a:ext cx="10396807" cy="1619376"/>
            </a:xfrm>
            <a:prstGeom prst="round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9" name="Rounded Rectangle 28">
              <a:extLst>
                <a:ext uri="{FF2B5EF4-FFF2-40B4-BE49-F238E27FC236}">
                  <a16:creationId xmlns:a16="http://schemas.microsoft.com/office/drawing/2014/main" id="{D8F6F742-0A6A-984A-915F-843F55B0DBEB}"/>
                </a:ext>
              </a:extLst>
            </p:cNvPr>
            <p:cNvSpPr/>
            <p:nvPr/>
          </p:nvSpPr>
          <p:spPr>
            <a:xfrm>
              <a:off x="6103444" y="4471849"/>
              <a:ext cx="2990169" cy="634251"/>
            </a:xfrm>
            <a:prstGeom prst="round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Trained ML Models (Rules)</a:t>
              </a:r>
            </a:p>
          </p:txBody>
        </p:sp>
        <p:sp>
          <p:nvSpPr>
            <p:cNvPr id="30" name="Rounded Rectangle 29">
              <a:extLst>
                <a:ext uri="{FF2B5EF4-FFF2-40B4-BE49-F238E27FC236}">
                  <a16:creationId xmlns:a16="http://schemas.microsoft.com/office/drawing/2014/main" id="{77251D6F-CF85-7C49-926A-7D5B87628887}"/>
                </a:ext>
              </a:extLst>
            </p:cNvPr>
            <p:cNvSpPr/>
            <p:nvPr/>
          </p:nvSpPr>
          <p:spPr>
            <a:xfrm>
              <a:off x="3100912" y="4457113"/>
              <a:ext cx="2107242" cy="634251"/>
            </a:xfrm>
            <a:prstGeom prst="roundRect">
              <a:avLst/>
            </a:prstGeom>
            <a:solidFill>
              <a:schemeClr val="tx1">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340117"/>
              <a:r>
                <a:rPr lang="en-US" sz="19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ML Algorithms</a:t>
              </a:r>
            </a:p>
          </p:txBody>
        </p:sp>
        <p:sp>
          <p:nvSpPr>
            <p:cNvPr id="31" name="Chevron 30">
              <a:extLst>
                <a:ext uri="{FF2B5EF4-FFF2-40B4-BE49-F238E27FC236}">
                  <a16:creationId xmlns:a16="http://schemas.microsoft.com/office/drawing/2014/main" id="{C7AEFAE7-0664-5D4A-99F8-3C0EC31D103E}"/>
                </a:ext>
              </a:extLst>
            </p:cNvPr>
            <p:cNvSpPr/>
            <p:nvPr/>
          </p:nvSpPr>
          <p:spPr>
            <a:xfrm>
              <a:off x="9383162" y="4643425"/>
              <a:ext cx="383059" cy="244243"/>
            </a:xfrm>
            <a:prstGeom prst="chevro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0117"/>
              <a:endParaRPr lang="en-US">
                <a:solidFill>
                  <a:srgbClr val="30394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a:extLst>
              <a:ext uri="{FF2B5EF4-FFF2-40B4-BE49-F238E27FC236}">
                <a16:creationId xmlns:a16="http://schemas.microsoft.com/office/drawing/2014/main" id="{E2CDB86F-BEDB-704A-AB3E-AF3E7920C557}"/>
              </a:ext>
            </a:extLst>
          </p:cNvPr>
          <p:cNvPicPr>
            <a:picLocks noChangeAspect="1"/>
          </p:cNvPicPr>
          <p:nvPr/>
        </p:nvPicPr>
        <p:blipFill>
          <a:blip r:embed="rId3"/>
          <a:stretch>
            <a:fillRect/>
          </a:stretch>
        </p:blipFill>
        <p:spPr>
          <a:xfrm>
            <a:off x="9930580" y="1413411"/>
            <a:ext cx="1371657" cy="1905079"/>
          </a:xfrm>
          <a:prstGeom prst="rect">
            <a:avLst/>
          </a:prstGeom>
        </p:spPr>
      </p:pic>
    </p:spTree>
    <p:extLst>
      <p:ext uri="{BB962C8B-B14F-4D97-AF65-F5344CB8AC3E}">
        <p14:creationId xmlns:p14="http://schemas.microsoft.com/office/powerpoint/2010/main" val="3126711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AA184-713B-5247-A31E-6B3D2AB8DCD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Lifecycle</a:t>
            </a:r>
          </a:p>
        </p:txBody>
      </p:sp>
      <p:cxnSp>
        <p:nvCxnSpPr>
          <p:cNvPr id="4" name="Connector: Elbow 71">
            <a:extLst>
              <a:ext uri="{FF2B5EF4-FFF2-40B4-BE49-F238E27FC236}">
                <a16:creationId xmlns:a16="http://schemas.microsoft.com/office/drawing/2014/main" id="{9461CDA0-E294-D346-83BB-4CA469C01E64}"/>
              </a:ext>
            </a:extLst>
          </p:cNvPr>
          <p:cNvCxnSpPr>
            <a:cxnSpLocks/>
          </p:cNvCxnSpPr>
          <p:nvPr/>
        </p:nvCxnSpPr>
        <p:spPr>
          <a:xfrm rot="10800000">
            <a:off x="4683051" y="5279785"/>
            <a:ext cx="6675069" cy="566545"/>
          </a:xfrm>
          <a:prstGeom prst="bentConnector3">
            <a:avLst>
              <a:gd name="adj1" fmla="val 100011"/>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5" name="Rectangle: Rounded Corners 45">
            <a:extLst>
              <a:ext uri="{FF2B5EF4-FFF2-40B4-BE49-F238E27FC236}">
                <a16:creationId xmlns:a16="http://schemas.microsoft.com/office/drawing/2014/main" id="{DC438A1A-78D4-4A4A-AE6A-ACFA6C860E98}"/>
              </a:ext>
            </a:extLst>
          </p:cNvPr>
          <p:cNvSpPr/>
          <p:nvPr/>
        </p:nvSpPr>
        <p:spPr>
          <a:xfrm>
            <a:off x="9323108" y="2174404"/>
            <a:ext cx="2093679" cy="499565"/>
          </a:xfrm>
          <a:prstGeom prst="roundRect">
            <a:avLst>
              <a:gd name="adj" fmla="val 642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Deployment</a:t>
            </a:r>
          </a:p>
        </p:txBody>
      </p:sp>
      <p:cxnSp>
        <p:nvCxnSpPr>
          <p:cNvPr id="6" name="Connector: Elbow 68">
            <a:extLst>
              <a:ext uri="{FF2B5EF4-FFF2-40B4-BE49-F238E27FC236}">
                <a16:creationId xmlns:a16="http://schemas.microsoft.com/office/drawing/2014/main" id="{9734DEB4-B0E2-F34B-B0FD-7836C9AC98F0}"/>
              </a:ext>
            </a:extLst>
          </p:cNvPr>
          <p:cNvCxnSpPr>
            <a:cxnSpLocks/>
            <a:stCxn id="5" idx="1"/>
            <a:endCxn id="10" idx="0"/>
          </p:cNvCxnSpPr>
          <p:nvPr/>
        </p:nvCxnSpPr>
        <p:spPr>
          <a:xfrm rot="10800000" flipV="1">
            <a:off x="4948192" y="2424186"/>
            <a:ext cx="4374917" cy="463305"/>
          </a:xfrm>
          <a:prstGeom prst="bentConnector2">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DBA9DA8-4ECC-F24B-AEDF-49B13EDA47F1}"/>
              </a:ext>
            </a:extLst>
          </p:cNvPr>
          <p:cNvSpPr txBox="1"/>
          <p:nvPr/>
        </p:nvSpPr>
        <p:spPr>
          <a:xfrm>
            <a:off x="6009791" y="2204459"/>
            <a:ext cx="2093679" cy="41562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600" dirty="0"/>
              <a:t>New Data/Re-training</a:t>
            </a:r>
          </a:p>
        </p:txBody>
      </p:sp>
      <p:cxnSp>
        <p:nvCxnSpPr>
          <p:cNvPr id="8" name="Straight Arrow Connector 7">
            <a:extLst>
              <a:ext uri="{FF2B5EF4-FFF2-40B4-BE49-F238E27FC236}">
                <a16:creationId xmlns:a16="http://schemas.microsoft.com/office/drawing/2014/main" id="{838F6F9E-F0F6-CE40-B3DE-97B1AB409DFC}"/>
              </a:ext>
            </a:extLst>
          </p:cNvPr>
          <p:cNvCxnSpPr>
            <a:cxnSpLocks/>
          </p:cNvCxnSpPr>
          <p:nvPr/>
        </p:nvCxnSpPr>
        <p:spPr>
          <a:xfrm flipV="1">
            <a:off x="10809508" y="2651208"/>
            <a:ext cx="4715" cy="1038465"/>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06320B6-52F0-C14E-927F-DEE594FC29C9}"/>
              </a:ext>
            </a:extLst>
          </p:cNvPr>
          <p:cNvSpPr txBox="1"/>
          <p:nvPr/>
        </p:nvSpPr>
        <p:spPr>
          <a:xfrm>
            <a:off x="10541651" y="3005183"/>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Y</a:t>
            </a:r>
            <a:r>
              <a:rPr lang="en-US" sz="1600" dirty="0" err="1"/>
              <a:t>es</a:t>
            </a:r>
            <a:endParaRPr lang="en-IN" sz="1600" dirty="0" err="1"/>
          </a:p>
        </p:txBody>
      </p:sp>
      <p:sp>
        <p:nvSpPr>
          <p:cNvPr id="10" name="Rectangle: Rounded Corners 46">
            <a:extLst>
              <a:ext uri="{FF2B5EF4-FFF2-40B4-BE49-F238E27FC236}">
                <a16:creationId xmlns:a16="http://schemas.microsoft.com/office/drawing/2014/main" id="{35E05E8C-4635-EE43-9121-23F1A5D99714}"/>
              </a:ext>
            </a:extLst>
          </p:cNvPr>
          <p:cNvSpPr/>
          <p:nvPr/>
        </p:nvSpPr>
        <p:spPr>
          <a:xfrm>
            <a:off x="3344409" y="2887492"/>
            <a:ext cx="3207563" cy="2340975"/>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spcAft>
                <a:spcPct val="35000"/>
              </a:spcAft>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 Processing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Collection</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Preprocessing </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Data Visualization </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Data Augmentation</a:t>
            </a:r>
          </a:p>
          <a:p>
            <a:pPr marL="285750" indent="-285750" defTabSz="622300">
              <a:lnSpc>
                <a:spcPct val="90000"/>
              </a:lnSpc>
              <a:spcBef>
                <a:spcPct val="0"/>
              </a:spcBef>
              <a:spcAft>
                <a:spcPct val="350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p>
          <a:p>
            <a:pPr marL="285750" indent="-285750" defTabSz="622300">
              <a:lnSpc>
                <a:spcPct val="90000"/>
              </a:lnSpc>
              <a:spcBef>
                <a:spcPct val="0"/>
              </a:spcBef>
              <a:spcAft>
                <a:spcPct val="35000"/>
              </a:spcAft>
              <a:buFont typeface="Arial" panose="020B0604020202020204" pitchFamily="34" charset="0"/>
              <a:buChar cha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1" name="Rectangle: Rounded Corners 3">
            <a:extLst>
              <a:ext uri="{FF2B5EF4-FFF2-40B4-BE49-F238E27FC236}">
                <a16:creationId xmlns:a16="http://schemas.microsoft.com/office/drawing/2014/main" id="{AE0ABAA1-3958-1942-A004-A201E4FC4F8A}"/>
              </a:ext>
            </a:extLst>
          </p:cNvPr>
          <p:cNvSpPr/>
          <p:nvPr/>
        </p:nvSpPr>
        <p:spPr>
          <a:xfrm>
            <a:off x="802654" y="2655840"/>
            <a:ext cx="2093679" cy="69614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24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Business Problems</a:t>
            </a:r>
          </a:p>
        </p:txBody>
      </p:sp>
      <p:sp>
        <p:nvSpPr>
          <p:cNvPr id="12" name="Rectangle: Rounded Corners 20">
            <a:extLst>
              <a:ext uri="{FF2B5EF4-FFF2-40B4-BE49-F238E27FC236}">
                <a16:creationId xmlns:a16="http://schemas.microsoft.com/office/drawing/2014/main" id="{6AE2F8A4-33B5-834D-BB4C-F1A2967607F5}"/>
              </a:ext>
            </a:extLst>
          </p:cNvPr>
          <p:cNvSpPr/>
          <p:nvPr/>
        </p:nvSpPr>
        <p:spPr>
          <a:xfrm>
            <a:off x="802654" y="3894076"/>
            <a:ext cx="2008217" cy="995083"/>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ML Problem</a:t>
            </a:r>
            <a:r>
              <a:rPr lang="en-US" sz="2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 Formulation</a:t>
            </a:r>
          </a:p>
        </p:txBody>
      </p:sp>
      <p:cxnSp>
        <p:nvCxnSpPr>
          <p:cNvPr id="13" name="Straight Arrow Connector 12">
            <a:extLst>
              <a:ext uri="{FF2B5EF4-FFF2-40B4-BE49-F238E27FC236}">
                <a16:creationId xmlns:a16="http://schemas.microsoft.com/office/drawing/2014/main" id="{C76CA4C1-BBA7-8544-9ABC-40290DFB1520}"/>
              </a:ext>
            </a:extLst>
          </p:cNvPr>
          <p:cNvCxnSpPr>
            <a:cxnSpLocks/>
          </p:cNvCxnSpPr>
          <p:nvPr/>
        </p:nvCxnSpPr>
        <p:spPr>
          <a:xfrm>
            <a:off x="2810871" y="4451577"/>
            <a:ext cx="531329"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AADCB12-DF34-CF43-815F-A0BD46E6CDEA}"/>
              </a:ext>
            </a:extLst>
          </p:cNvPr>
          <p:cNvCxnSpPr>
            <a:cxnSpLocks/>
          </p:cNvCxnSpPr>
          <p:nvPr/>
        </p:nvCxnSpPr>
        <p:spPr>
          <a:xfrm>
            <a:off x="9274069" y="4451577"/>
            <a:ext cx="76953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15" name="Rectangle: Rounded Corners 44">
            <a:extLst>
              <a:ext uri="{FF2B5EF4-FFF2-40B4-BE49-F238E27FC236}">
                <a16:creationId xmlns:a16="http://schemas.microsoft.com/office/drawing/2014/main" id="{B2FC80D7-B394-124B-A914-ACC22287589A}"/>
              </a:ext>
            </a:extLst>
          </p:cNvPr>
          <p:cNvSpPr/>
          <p:nvPr/>
        </p:nvSpPr>
        <p:spPr>
          <a:xfrm>
            <a:off x="7538187" y="3409591"/>
            <a:ext cx="1735882" cy="1771877"/>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kumimoji="0" lang="en-US" sz="24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Model</a:t>
            </a: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Training</a:t>
            </a: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Tuning</a:t>
            </a:r>
            <a:endPar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lvl="0" indent="-285750" defTabSz="622300">
              <a:lnSpc>
                <a:spcPct val="90000"/>
              </a:lnSpc>
              <a:spcBef>
                <a:spcPct val="0"/>
              </a:spcBef>
              <a:spcAft>
                <a:spcPct val="35000"/>
              </a:spcAft>
              <a:buFont typeface="Arial" panose="020B0604020202020204" pitchFamily="34" charset="0"/>
              <a:buChar char="•"/>
              <a:defRPr/>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Evaluation</a:t>
            </a:r>
          </a:p>
          <a:p>
            <a:pPr marL="285750" lvl="0" indent="-285750" defTabSz="622300">
              <a:lnSpc>
                <a:spcPct val="90000"/>
              </a:lnSpc>
              <a:spcBef>
                <a:spcPct val="0"/>
              </a:spcBef>
              <a:spcAft>
                <a:spcPct val="35000"/>
              </a:spcAft>
              <a:buFont typeface="Arial" panose="020B0604020202020204" pitchFamily="34" charset="0"/>
              <a:buChar char="•"/>
              <a:defRPr/>
            </a:pPr>
            <a:r>
              <a:rPr kumimoji="0" lang="en-US" sz="160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Etc.</a:t>
            </a:r>
          </a:p>
        </p:txBody>
      </p:sp>
      <p:sp>
        <p:nvSpPr>
          <p:cNvPr id="16" name="TextBox 15">
            <a:extLst>
              <a:ext uri="{FF2B5EF4-FFF2-40B4-BE49-F238E27FC236}">
                <a16:creationId xmlns:a16="http://schemas.microsoft.com/office/drawing/2014/main" id="{9CFEE788-FCC0-2441-A7A4-8F1CE2CE1FF1}"/>
              </a:ext>
            </a:extLst>
          </p:cNvPr>
          <p:cNvSpPr txBox="1"/>
          <p:nvPr/>
        </p:nvSpPr>
        <p:spPr>
          <a:xfrm>
            <a:off x="10546368" y="5658498"/>
            <a:ext cx="535709" cy="3756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defPPr>
              <a:defRPr lang="en-US"/>
            </a:defPPr>
            <a:lvl1pPr algn="ctr" defTabSz="622300">
              <a:lnSpc>
                <a:spcPct val="90000"/>
              </a:lnSpc>
              <a:spcBef>
                <a:spcPct val="0"/>
              </a:spcBef>
              <a:spcAft>
                <a:spcPct val="35000"/>
              </a:spcAft>
              <a:defRPr sz="140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dirty="0"/>
              <a:t>No</a:t>
            </a:r>
            <a:endParaRPr lang="en-IN" sz="1600" dirty="0" err="1"/>
          </a:p>
        </p:txBody>
      </p:sp>
      <p:cxnSp>
        <p:nvCxnSpPr>
          <p:cNvPr id="17" name="Straight Connector 16">
            <a:extLst>
              <a:ext uri="{FF2B5EF4-FFF2-40B4-BE49-F238E27FC236}">
                <a16:creationId xmlns:a16="http://schemas.microsoft.com/office/drawing/2014/main" id="{C0249D8E-7802-B942-8938-09D87225AC4B}"/>
              </a:ext>
            </a:extLst>
          </p:cNvPr>
          <p:cNvCxnSpPr/>
          <p:nvPr/>
        </p:nvCxnSpPr>
        <p:spPr>
          <a:xfrm>
            <a:off x="10809508" y="5228473"/>
            <a:ext cx="4715" cy="430025"/>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sp>
        <p:nvSpPr>
          <p:cNvPr id="18" name="Freeform 20">
            <a:extLst>
              <a:ext uri="{FF2B5EF4-FFF2-40B4-BE49-F238E27FC236}">
                <a16:creationId xmlns:a16="http://schemas.microsoft.com/office/drawing/2014/main" id="{C3244643-39F6-8E46-8377-057D6DCED740}"/>
              </a:ext>
            </a:extLst>
          </p:cNvPr>
          <p:cNvSpPr/>
          <p:nvPr/>
        </p:nvSpPr>
        <p:spPr>
          <a:xfrm>
            <a:off x="10043606" y="3674682"/>
            <a:ext cx="1531803" cy="1553791"/>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5000"/>
                </a:moveTo>
                <a:lnTo>
                  <a:pt x="5000" y="0"/>
                </a:lnTo>
                <a:lnTo>
                  <a:pt x="10000" y="5000"/>
                </a:lnTo>
                <a:lnTo>
                  <a:pt x="5000" y="10000"/>
                </a:lnTo>
                <a:lnTo>
                  <a:pt x="0" y="5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Meets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Business</a:t>
            </a:r>
          </a:p>
          <a:p>
            <a:pPr algn="ctr" defTabSz="622300">
              <a:lnSpc>
                <a:spcPct val="90000"/>
              </a:lnSpc>
              <a:spcBef>
                <a:spcPct val="0"/>
              </a:spcBef>
            </a:pPr>
            <a: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Goal?</a:t>
            </a:r>
          </a:p>
        </p:txBody>
      </p:sp>
      <p:cxnSp>
        <p:nvCxnSpPr>
          <p:cNvPr id="19" name="Straight Connector 18">
            <a:extLst>
              <a:ext uri="{FF2B5EF4-FFF2-40B4-BE49-F238E27FC236}">
                <a16:creationId xmlns:a16="http://schemas.microsoft.com/office/drawing/2014/main" id="{13B49803-4293-0E4A-85B1-F8F0168C30EA}"/>
              </a:ext>
            </a:extLst>
          </p:cNvPr>
          <p:cNvCxnSpPr>
            <a:cxnSpLocks/>
          </p:cNvCxnSpPr>
          <p:nvPr/>
        </p:nvCxnSpPr>
        <p:spPr>
          <a:xfrm>
            <a:off x="1776034" y="3351983"/>
            <a:ext cx="0" cy="542093"/>
          </a:xfrm>
          <a:prstGeom prst="line">
            <a:avLst/>
          </a:prstGeom>
          <a:ln w="25400">
            <a:solidFill>
              <a:srgbClr val="A6A6A6"/>
            </a:solidFill>
            <a:prstDash val="sysDash"/>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3CCFDF42-116F-E64C-A621-6F6F24EEF1CD}"/>
              </a:ext>
            </a:extLst>
          </p:cNvPr>
          <p:cNvCxnSpPr>
            <a:cxnSpLocks/>
          </p:cNvCxnSpPr>
          <p:nvPr/>
        </p:nvCxnSpPr>
        <p:spPr>
          <a:xfrm>
            <a:off x="6551973" y="4451577"/>
            <a:ext cx="966677" cy="0"/>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E22F3DD-A08D-5B44-83B1-284677534CFE}"/>
              </a:ext>
            </a:extLst>
          </p:cNvPr>
          <p:cNvCxnSpPr>
            <a:cxnSpLocks/>
          </p:cNvCxnSpPr>
          <p:nvPr/>
        </p:nvCxnSpPr>
        <p:spPr>
          <a:xfrm flipV="1">
            <a:off x="10809505" y="1796434"/>
            <a:ext cx="0" cy="377971"/>
          </a:xfrm>
          <a:prstGeom prst="straightConnector1">
            <a:avLst/>
          </a:prstGeom>
          <a:ln w="25400">
            <a:solidFill>
              <a:srgbClr val="A6A6A6"/>
            </a:solidFill>
            <a:tailEnd type="triangle"/>
          </a:ln>
        </p:spPr>
        <p:style>
          <a:lnRef idx="1">
            <a:schemeClr val="dk1"/>
          </a:lnRef>
          <a:fillRef idx="0">
            <a:schemeClr val="dk1"/>
          </a:fillRef>
          <a:effectRef idx="0">
            <a:schemeClr val="dk1"/>
          </a:effectRef>
          <a:fontRef idx="minor">
            <a:schemeClr val="tx1"/>
          </a:fontRef>
        </p:style>
      </p:cxnSp>
      <p:sp>
        <p:nvSpPr>
          <p:cNvPr id="22" name="Rectangle: Rounded Corners 44">
            <a:extLst>
              <a:ext uri="{FF2B5EF4-FFF2-40B4-BE49-F238E27FC236}">
                <a16:creationId xmlns:a16="http://schemas.microsoft.com/office/drawing/2014/main" id="{58E396CB-D95F-3C41-BEC8-DA059A20FF11}"/>
              </a:ext>
            </a:extLst>
          </p:cNvPr>
          <p:cNvSpPr/>
          <p:nvPr/>
        </p:nvSpPr>
        <p:spPr>
          <a:xfrm>
            <a:off x="10098508" y="1154434"/>
            <a:ext cx="1144382" cy="599362"/>
          </a:xfrm>
          <a:prstGeom prst="roundRect">
            <a:avLst>
              <a:gd name="adj" fmla="val 855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lvl="0" algn="ctr" defTabSz="622300">
              <a:lnSpc>
                <a:spcPct val="90000"/>
              </a:lnSpc>
              <a:spcBef>
                <a:spcPct val="0"/>
              </a:spcBef>
              <a:spcAft>
                <a:spcPct val="35000"/>
              </a:spcAft>
              <a:defRPr/>
            </a:pPr>
            <a:r>
              <a:rPr lang="en-US" sz="2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Answer</a:t>
            </a:r>
            <a:endParaRPr kumimoji="0" lang="en-US" sz="1600" u="none" strike="noStrike" kern="1200" cap="none" spc="0" normalizeH="0" baseline="0" noProof="0" dirty="0">
              <a:ln>
                <a:noFill/>
              </a:ln>
              <a:solidFill>
                <a:schemeClr val="bg1"/>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TextBox 23">
            <a:extLst>
              <a:ext uri="{FF2B5EF4-FFF2-40B4-BE49-F238E27FC236}">
                <a16:creationId xmlns:a16="http://schemas.microsoft.com/office/drawing/2014/main" id="{B821F332-AFB9-A34C-9BF0-9F821CCFCB1B}"/>
              </a:ext>
            </a:extLst>
          </p:cNvPr>
          <p:cNvSpPr txBox="1"/>
          <p:nvPr/>
        </p:nvSpPr>
        <p:spPr>
          <a:xfrm>
            <a:off x="11077360" y="5611493"/>
            <a:ext cx="498049" cy="369332"/>
          </a:xfrm>
          <a:prstGeom prst="rect">
            <a:avLst/>
          </a:prstGeom>
          <a:solidFill>
            <a:schemeClr val="bg1"/>
          </a:solidFill>
        </p:spPr>
        <p:txBody>
          <a:bodyPr wrap="square" rtlCol="0">
            <a:spAutoFit/>
          </a:bodyPr>
          <a:lstStyle/>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487605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AFB8-3D8B-F34D-8EC1-E5C531A09E06}"/>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Some Important ML Terms</a:t>
            </a:r>
          </a:p>
        </p:txBody>
      </p:sp>
      <p:graphicFrame>
        <p:nvGraphicFramePr>
          <p:cNvPr id="5" name="Content Placeholder 1">
            <a:extLst>
              <a:ext uri="{FF2B5EF4-FFF2-40B4-BE49-F238E27FC236}">
                <a16:creationId xmlns:a16="http://schemas.microsoft.com/office/drawing/2014/main" id="{55A22AA8-2AAA-054D-BE25-9F2C2DAB1BFD}"/>
              </a:ext>
            </a:extLst>
          </p:cNvPr>
          <p:cNvGraphicFramePr>
            <a:graphicFrameLocks/>
          </p:cNvGraphicFramePr>
          <p:nvPr>
            <p:extLst>
              <p:ext uri="{D42A27DB-BD31-4B8C-83A1-F6EECF244321}">
                <p14:modId xmlns:p14="http://schemas.microsoft.com/office/powerpoint/2010/main" val="3714394224"/>
              </p:ext>
            </p:extLst>
          </p:nvPr>
        </p:nvGraphicFramePr>
        <p:xfrm>
          <a:off x="805481" y="1794218"/>
          <a:ext cx="10581038" cy="3547961"/>
        </p:xfrm>
        <a:graphic>
          <a:graphicData uri="http://schemas.openxmlformats.org/drawingml/2006/table">
            <a:tbl>
              <a:tblPr firstRow="1" bandRow="1">
                <a:tableStyleId>{5C22544A-7EE6-4342-B048-85BDC9FD1C3A}</a:tableStyleId>
              </a:tblPr>
              <a:tblGrid>
                <a:gridCol w="2499922">
                  <a:extLst>
                    <a:ext uri="{9D8B030D-6E8A-4147-A177-3AD203B41FA5}">
                      <a16:colId xmlns:a16="http://schemas.microsoft.com/office/drawing/2014/main" val="4130866576"/>
                    </a:ext>
                  </a:extLst>
                </a:gridCol>
                <a:gridCol w="4375354">
                  <a:extLst>
                    <a:ext uri="{9D8B030D-6E8A-4147-A177-3AD203B41FA5}">
                      <a16:colId xmlns:a16="http://schemas.microsoft.com/office/drawing/2014/main" val="2682145629"/>
                    </a:ext>
                  </a:extLst>
                </a:gridCol>
                <a:gridCol w="3705762">
                  <a:extLst>
                    <a:ext uri="{9D8B030D-6E8A-4147-A177-3AD203B41FA5}">
                      <a16:colId xmlns:a16="http://schemas.microsoft.com/office/drawing/2014/main" val="2873927588"/>
                    </a:ext>
                  </a:extLst>
                </a:gridCol>
              </a:tblGrid>
              <a:tr h="781341">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ML</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Statistics/Math/other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Simply Put</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4232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Label</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Target/y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Dependent/Response/Output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The thing you’re trying to predict.</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Feature/x</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Independent/Explanatory/Input Variable</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that help you make predictions.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Feature Engineering</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Transformation</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Processing</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data</a:t>
                      </a: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 to get a more informative starting point.</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817573"/>
                  </a:ext>
                </a:extLst>
              </a:tr>
              <a:tr h="423226">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1d, 2d,… </a:t>
                      </a:r>
                      <a:r>
                        <a:rPr lang="en-US" sz="1800" b="0" i="0" dirty="0" err="1">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baseline="0" dirty="0">
                          <a:latin typeface="Amazon Ember Light" panose="020B0403020204020204" pitchFamily="34" charset="0"/>
                          <a:ea typeface="Amazon Ember Light" panose="020B0403020204020204" pitchFamily="34" charset="0"/>
                          <a:cs typeface="Amazon Ember Light" panose="020B0403020204020204" pitchFamily="34" charset="0"/>
                        </a:rPr>
                        <a:t>Dimensionality</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Number of features.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017346"/>
                  </a:ext>
                </a:extLst>
              </a:tr>
              <a:tr h="423226">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Model Weights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Parameters</a:t>
                      </a:r>
                      <a:endParaRPr lang="en-US" sz="1800" b="0" i="0"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97999" rtl="0" eaLnBrk="1" fontAlgn="auto" latinLnBrk="0" hangingPunct="1">
                        <a:lnSpc>
                          <a:spcPct val="100000"/>
                        </a:lnSpc>
                        <a:spcBef>
                          <a:spcPts val="0"/>
                        </a:spcBef>
                        <a:spcAft>
                          <a:spcPts val="0"/>
                        </a:spcAft>
                        <a:buClrTx/>
                        <a:buSzTx/>
                        <a:buFontTx/>
                        <a:buNone/>
                        <a:tabLst/>
                        <a:defRPr/>
                      </a:pP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 set of numbers embedded in a model that can predict the labels.</a:t>
                      </a:r>
                      <a:endParaRPr lang="en-US" sz="18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marL="91416" marR="9141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05579562"/>
                  </a:ext>
                </a:extLst>
              </a:tr>
            </a:tbl>
          </a:graphicData>
        </a:graphic>
      </p:graphicFrame>
    </p:spTree>
    <p:extLst>
      <p:ext uri="{BB962C8B-B14F-4D97-AF65-F5344CB8AC3E}">
        <p14:creationId xmlns:p14="http://schemas.microsoft.com/office/powerpoint/2010/main" val="4260182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p>
        </p:txBody>
      </p:sp>
    </p:spTree>
    <p:extLst>
      <p:ext uri="{BB962C8B-B14F-4D97-AF65-F5344CB8AC3E}">
        <p14:creationId xmlns:p14="http://schemas.microsoft.com/office/powerpoint/2010/main" val="2039832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p>
        </p:txBody>
      </p:sp>
      <p:grpSp>
        <p:nvGrpSpPr>
          <p:cNvPr id="40" name="Group 39">
            <a:extLst>
              <a:ext uri="{FF2B5EF4-FFF2-40B4-BE49-F238E27FC236}">
                <a16:creationId xmlns:a16="http://schemas.microsoft.com/office/drawing/2014/main" id="{6E54C010-BDA6-F141-B8E6-F87FB9F2A5F7}"/>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06C6BF71-F407-CF4C-95E7-C44A65009479}"/>
                </a:ext>
              </a:extLst>
            </p:cNvPr>
            <p:cNvGrpSpPr/>
            <p:nvPr/>
          </p:nvGrpSpPr>
          <p:grpSpPr>
            <a:xfrm>
              <a:off x="7114474" y="1716301"/>
              <a:ext cx="410543" cy="4336668"/>
              <a:chOff x="4671460" y="1752600"/>
              <a:chExt cx="320039" cy="4562474"/>
            </a:xfrm>
            <a:solidFill>
              <a:srgbClr val="800000"/>
            </a:solidFill>
          </p:grpSpPr>
          <p:sp>
            <p:nvSpPr>
              <p:cNvPr id="74" name="Rectangle 73">
                <a:extLst>
                  <a:ext uri="{FF2B5EF4-FFF2-40B4-BE49-F238E27FC236}">
                    <a16:creationId xmlns:a16="http://schemas.microsoft.com/office/drawing/2014/main" id="{1265A827-2612-0240-A6DE-CDD60DE37CB4}"/>
                  </a:ext>
                </a:extLst>
              </p:cNvPr>
              <p:cNvSpPr/>
              <p:nvPr/>
            </p:nvSpPr>
            <p:spPr bwMode="auto">
              <a:xfrm rot="10800000">
                <a:off x="4671461" y="1752600"/>
                <a:ext cx="319054" cy="673233"/>
              </a:xfrm>
              <a:prstGeom prst="rect">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ight Triangle 74">
                <a:extLst>
                  <a:ext uri="{FF2B5EF4-FFF2-40B4-BE49-F238E27FC236}">
                    <a16:creationId xmlns:a16="http://schemas.microsoft.com/office/drawing/2014/main" id="{1A90F5A8-BB18-4942-A754-36A9F6DFFB13}"/>
                  </a:ext>
                </a:extLst>
              </p:cNvPr>
              <p:cNvSpPr/>
              <p:nvPr/>
            </p:nvSpPr>
            <p:spPr bwMode="auto">
              <a:xfrm rot="10800000">
                <a:off x="4671460" y="2425832"/>
                <a:ext cx="320039" cy="3889242"/>
              </a:xfrm>
              <a:prstGeom prst="rtTriangle">
                <a:avLst/>
              </a:prstGeom>
              <a:solidFill>
                <a:schemeClr val="accent3"/>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66B18ED9-F2CD-5343-AE0B-204034F4C0D4}"/>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1FD728D7-EC12-E34B-B83D-EB16CCC8B32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CD141A61-AAA3-AC4A-B7C7-ED6C62658ECB}"/>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BE350404-5964-A44B-8508-340A3CDB755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C371CE26-3B6C-E242-B8BE-41BDED8A1948}"/>
                </a:ext>
              </a:extLst>
            </p:cNvPr>
            <p:cNvSpPr/>
            <p:nvPr/>
          </p:nvSpPr>
          <p:spPr bwMode="auto">
            <a:xfrm>
              <a:off x="838140" y="1716301"/>
              <a:ext cx="2285405" cy="639913"/>
            </a:xfrm>
            <a:prstGeom prst="rect">
              <a:avLst/>
            </a:prstGeom>
            <a:solidFill>
              <a:schemeClr val="accent3"/>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4BA159B9-FAF4-544A-8224-E355420F35AA}"/>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636374A9-C9AA-8F4A-9031-1D755C5882CB}"/>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B0D2B88A-DD9D-7045-90FE-985F4F33E48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FED8352D-3FB8-0D4D-82F4-53ECEE935DB0}"/>
                </a:ext>
              </a:extLst>
            </p:cNvPr>
            <p:cNvSpPr txBox="1">
              <a:spLocks/>
            </p:cNvSpPr>
            <p:nvPr/>
          </p:nvSpPr>
          <p:spPr>
            <a:xfrm>
              <a:off x="3268929" y="1716301"/>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078F18C5-DF74-2249-A5DF-372CA7B6700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52" name="Content Placeholder 22">
              <a:extLst>
                <a:ext uri="{FF2B5EF4-FFF2-40B4-BE49-F238E27FC236}">
                  <a16:creationId xmlns:a16="http://schemas.microsoft.com/office/drawing/2014/main" id="{7A73A441-8B17-7645-ACC4-0BF6D9E632E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53" name="Content Placeholder 22">
              <a:extLst>
                <a:ext uri="{FF2B5EF4-FFF2-40B4-BE49-F238E27FC236}">
                  <a16:creationId xmlns:a16="http://schemas.microsoft.com/office/drawing/2014/main" id="{7419BCC3-8F59-1049-8056-9262D17DF75B}"/>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54" name="Rectangle 53">
              <a:extLst>
                <a:ext uri="{FF2B5EF4-FFF2-40B4-BE49-F238E27FC236}">
                  <a16:creationId xmlns:a16="http://schemas.microsoft.com/office/drawing/2014/main" id="{43EC61A1-0814-E74F-837D-103E75B8E1AF}"/>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11DEB85B-B21B-274B-B5AA-C9C397F6B3A2}"/>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56" name="Group 55">
              <a:extLst>
                <a:ext uri="{FF2B5EF4-FFF2-40B4-BE49-F238E27FC236}">
                  <a16:creationId xmlns:a16="http://schemas.microsoft.com/office/drawing/2014/main" id="{D1E9E937-1256-6446-9339-E229D51AE5D7}"/>
                </a:ext>
              </a:extLst>
            </p:cNvPr>
            <p:cNvGrpSpPr>
              <a:grpSpLocks noChangeAspect="1"/>
            </p:cNvGrpSpPr>
            <p:nvPr/>
          </p:nvGrpSpPr>
          <p:grpSpPr>
            <a:xfrm>
              <a:off x="1061689" y="5629902"/>
              <a:ext cx="371878" cy="365665"/>
              <a:chOff x="8146160" y="1934179"/>
              <a:chExt cx="851125" cy="836906"/>
            </a:xfrm>
          </p:grpSpPr>
          <p:sp>
            <p:nvSpPr>
              <p:cNvPr id="64" name="Trapezoid 63">
                <a:extLst>
                  <a:ext uri="{FF2B5EF4-FFF2-40B4-BE49-F238E27FC236}">
                    <a16:creationId xmlns:a16="http://schemas.microsoft.com/office/drawing/2014/main" id="{CC25F0DA-94C1-7A46-B273-7B43527802D4}"/>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Right Triangle 64">
                <a:extLst>
                  <a:ext uri="{FF2B5EF4-FFF2-40B4-BE49-F238E27FC236}">
                    <a16:creationId xmlns:a16="http://schemas.microsoft.com/office/drawing/2014/main" id="{434B9027-97F2-7946-BB85-199C368D4FF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DCB583C1-6439-2F40-B9D7-078F5B569ECA}"/>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ectangle 66">
                <a:extLst>
                  <a:ext uri="{FF2B5EF4-FFF2-40B4-BE49-F238E27FC236}">
                    <a16:creationId xmlns:a16="http://schemas.microsoft.com/office/drawing/2014/main" id="{EBE852CD-7B4B-2C4B-A7C3-7E51864BF22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4A9A6F96-2726-A640-80AA-5EE3F5B6DE96}"/>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FA96C3CC-0EDC-814E-B294-1A3329B8859D}"/>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5FADC747-D99D-1246-B1ED-FD220D5875B3}"/>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0FF16987-056C-E042-BF6C-7D2402A76AEC}"/>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7F279505-F746-1741-A932-A0E8B9EA75BA}"/>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B8978998-08C7-2643-828B-3987DA67A7EF}"/>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8D728269-1542-6C40-B72C-A9A21BD218A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29FBB040-04B6-204A-AC61-E7AA0351B426}"/>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911B8200-2CCE-0B4C-AED1-025F16E3781E}"/>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B7D362C9-E3C7-DC41-82C2-70E6E155D95E}"/>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61" name="Content Placeholder 4">
              <a:extLst>
                <a:ext uri="{FF2B5EF4-FFF2-40B4-BE49-F238E27FC236}">
                  <a16:creationId xmlns:a16="http://schemas.microsoft.com/office/drawing/2014/main" id="{15A931AE-6622-BC4E-A638-4CF803093AC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Ranking algorithm within Amazon Search</a:t>
              </a:r>
            </a:p>
          </p:txBody>
        </p:sp>
        <p:pic>
          <p:nvPicPr>
            <p:cNvPr id="62" name="Picture 61">
              <a:extLst>
                <a:ext uri="{FF2B5EF4-FFF2-40B4-BE49-F238E27FC236}">
                  <a16:creationId xmlns:a16="http://schemas.microsoft.com/office/drawing/2014/main" id="{9B06693B-8BB2-6647-847A-217644A49BC8}"/>
                </a:ext>
              </a:extLst>
            </p:cNvPr>
            <p:cNvPicPr>
              <a:picLocks noChangeAspect="1"/>
            </p:cNvPicPr>
            <p:nvPr/>
          </p:nvPicPr>
          <p:blipFill>
            <a:blip r:embed="rId3"/>
            <a:stretch>
              <a:fillRect/>
            </a:stretch>
          </p:blipFill>
          <p:spPr>
            <a:xfrm>
              <a:off x="7690347" y="2205789"/>
              <a:ext cx="3927127" cy="360425"/>
            </a:xfrm>
            <a:prstGeom prst="rect">
              <a:avLst/>
            </a:prstGeom>
          </p:spPr>
        </p:pic>
        <p:pic>
          <p:nvPicPr>
            <p:cNvPr id="63" name="Picture 62">
              <a:extLst>
                <a:ext uri="{FF2B5EF4-FFF2-40B4-BE49-F238E27FC236}">
                  <a16:creationId xmlns:a16="http://schemas.microsoft.com/office/drawing/2014/main" id="{24D0E5D8-2109-D640-9CF8-F3A1A3D4D7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90347" y="2599225"/>
              <a:ext cx="3915612" cy="3408886"/>
            </a:xfrm>
            <a:prstGeom prst="rect">
              <a:avLst/>
            </a:prstGeom>
          </p:spPr>
        </p:pic>
      </p:grpSp>
    </p:spTree>
    <p:extLst>
      <p:ext uri="{BB962C8B-B14F-4D97-AF65-F5344CB8AC3E}">
        <p14:creationId xmlns:p14="http://schemas.microsoft.com/office/powerpoint/2010/main" val="1687175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p>
        </p:txBody>
      </p:sp>
      <p:grpSp>
        <p:nvGrpSpPr>
          <p:cNvPr id="39" name="Group 38">
            <a:extLst>
              <a:ext uri="{FF2B5EF4-FFF2-40B4-BE49-F238E27FC236}">
                <a16:creationId xmlns:a16="http://schemas.microsoft.com/office/drawing/2014/main" id="{F6A7AFB7-68ED-3545-85C9-79FDFE408E9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CEAE7330-6E02-F34E-A215-08E124753B85}"/>
                </a:ext>
              </a:extLst>
            </p:cNvPr>
            <p:cNvGrpSpPr/>
            <p:nvPr/>
          </p:nvGrpSpPr>
          <p:grpSpPr>
            <a:xfrm>
              <a:off x="7114473" y="1696022"/>
              <a:ext cx="410543" cy="4341714"/>
              <a:chOff x="4743448" y="1752601"/>
              <a:chExt cx="247651" cy="4562473"/>
            </a:xfrm>
            <a:solidFill>
              <a:srgbClr val="800000"/>
            </a:solidFill>
          </p:grpSpPr>
          <p:sp>
            <p:nvSpPr>
              <p:cNvPr id="109" name="Rectangle 108">
                <a:extLst>
                  <a:ext uri="{FF2B5EF4-FFF2-40B4-BE49-F238E27FC236}">
                    <a16:creationId xmlns:a16="http://schemas.microsoft.com/office/drawing/2014/main" id="{2F774F68-3BE1-4B42-98F0-C9D559E4BE93}"/>
                  </a:ext>
                </a:extLst>
              </p:cNvPr>
              <p:cNvSpPr/>
              <p:nvPr/>
            </p:nvSpPr>
            <p:spPr bwMode="auto">
              <a:xfrm rot="10800000">
                <a:off x="4743449" y="2534846"/>
                <a:ext cx="246888" cy="672451"/>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ight Triangle 109">
                <a:extLst>
                  <a:ext uri="{FF2B5EF4-FFF2-40B4-BE49-F238E27FC236}">
                    <a16:creationId xmlns:a16="http://schemas.microsoft.com/office/drawing/2014/main" id="{D6585C18-951F-C34E-A9E9-646E4EB0234F}"/>
                  </a:ext>
                </a:extLst>
              </p:cNvPr>
              <p:cNvSpPr/>
              <p:nvPr/>
            </p:nvSpPr>
            <p:spPr bwMode="auto">
              <a:xfrm rot="10800000">
                <a:off x="4743449" y="3207296"/>
                <a:ext cx="247650" cy="310777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Right Triangle 110">
                <a:extLst>
                  <a:ext uri="{FF2B5EF4-FFF2-40B4-BE49-F238E27FC236}">
                    <a16:creationId xmlns:a16="http://schemas.microsoft.com/office/drawing/2014/main" id="{D326E855-EB27-5241-B63B-37403183B48F}"/>
                  </a:ext>
                </a:extLst>
              </p:cNvPr>
              <p:cNvSpPr/>
              <p:nvPr/>
            </p:nvSpPr>
            <p:spPr bwMode="auto">
              <a:xfrm flipH="1">
                <a:off x="4743448" y="1752601"/>
                <a:ext cx="247650" cy="78224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7" name="Text Placeholder 16">
              <a:extLst>
                <a:ext uri="{FF2B5EF4-FFF2-40B4-BE49-F238E27FC236}">
                  <a16:creationId xmlns:a16="http://schemas.microsoft.com/office/drawing/2014/main" id="{E8C2EC4F-29C6-EF4A-80D6-EC717B4ECFA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78" name="Straight Connector 77">
              <a:extLst>
                <a:ext uri="{FF2B5EF4-FFF2-40B4-BE49-F238E27FC236}">
                  <a16:creationId xmlns:a16="http://schemas.microsoft.com/office/drawing/2014/main" id="{4B16532E-645B-1A46-8CDD-5A62326FA01A}"/>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9" name="Text Placeholder 16">
              <a:extLst>
                <a:ext uri="{FF2B5EF4-FFF2-40B4-BE49-F238E27FC236}">
                  <a16:creationId xmlns:a16="http://schemas.microsoft.com/office/drawing/2014/main" id="{3120D9D7-D46C-8C4F-A1A6-2A0CACBEFB4A}"/>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0" name="Straight Connector 79">
              <a:extLst>
                <a:ext uri="{FF2B5EF4-FFF2-40B4-BE49-F238E27FC236}">
                  <a16:creationId xmlns:a16="http://schemas.microsoft.com/office/drawing/2014/main" id="{410AFC30-6098-EC4D-9D98-67426AA2AA1C}"/>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1" name="Rectangle 80">
              <a:extLst>
                <a:ext uri="{FF2B5EF4-FFF2-40B4-BE49-F238E27FC236}">
                  <a16:creationId xmlns:a16="http://schemas.microsoft.com/office/drawing/2014/main" id="{C17D1335-B257-BB43-8D6E-8E59DD249298}"/>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2" name="Rectangle 81">
              <a:extLst>
                <a:ext uri="{FF2B5EF4-FFF2-40B4-BE49-F238E27FC236}">
                  <a16:creationId xmlns:a16="http://schemas.microsoft.com/office/drawing/2014/main" id="{57B1F948-ED54-F04F-BD11-5153D37A1B06}"/>
                </a:ext>
              </a:extLst>
            </p:cNvPr>
            <p:cNvSpPr/>
            <p:nvPr/>
          </p:nvSpPr>
          <p:spPr bwMode="auto">
            <a:xfrm>
              <a:off x="838140" y="2456731"/>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3" name="Rectangle 82">
              <a:extLst>
                <a:ext uri="{FF2B5EF4-FFF2-40B4-BE49-F238E27FC236}">
                  <a16:creationId xmlns:a16="http://schemas.microsoft.com/office/drawing/2014/main" id="{ACBD1014-B5BB-F74A-98DE-6048920E278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4" name="Rectangle 83">
              <a:extLst>
                <a:ext uri="{FF2B5EF4-FFF2-40B4-BE49-F238E27FC236}">
                  <a16:creationId xmlns:a16="http://schemas.microsoft.com/office/drawing/2014/main" id="{39336395-5376-2F45-A7AB-D68C7D6D59CE}"/>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5" name="Content Placeholder 22">
              <a:extLst>
                <a:ext uri="{FF2B5EF4-FFF2-40B4-BE49-F238E27FC236}">
                  <a16:creationId xmlns:a16="http://schemas.microsoft.com/office/drawing/2014/main" id="{D82C45C8-3DA8-D540-A476-D74C97B60909}"/>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6" name="Content Placeholder 22">
              <a:extLst>
                <a:ext uri="{FF2B5EF4-FFF2-40B4-BE49-F238E27FC236}">
                  <a16:creationId xmlns:a16="http://schemas.microsoft.com/office/drawing/2014/main" id="{76698123-B719-5A45-BD27-385FA55F3069}"/>
                </a:ext>
              </a:extLst>
            </p:cNvPr>
            <p:cNvSpPr txBox="1">
              <a:spLocks/>
            </p:cNvSpPr>
            <p:nvPr/>
          </p:nvSpPr>
          <p:spPr>
            <a:xfrm>
              <a:off x="3268929" y="2455653"/>
              <a:ext cx="3847223" cy="639913"/>
            </a:xfrm>
            <a:prstGeom prst="rect">
              <a:avLst/>
            </a:prstGeom>
            <a:noFill/>
            <a:ln w="19050">
              <a:solidFill>
                <a:schemeClr val="accent3"/>
              </a:solidFill>
            </a:ln>
          </p:spPr>
          <p:txBody>
            <a:bodyPr lIns="91416" rIns="91416" anchor="ctr"/>
            <a:lstStyle>
              <a:defPPr>
                <a:defRPr lang="en-US"/>
              </a:defPPr>
              <a:lvl1pPr defTabSz="914400">
                <a:defRPr sz="1400">
                  <a:latin typeface="+mj-lt"/>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87" name="Content Placeholder 22">
              <a:extLst>
                <a:ext uri="{FF2B5EF4-FFF2-40B4-BE49-F238E27FC236}">
                  <a16:creationId xmlns:a16="http://schemas.microsoft.com/office/drawing/2014/main" id="{F199CB89-707A-D147-BF56-22B9E2D1C333}"/>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88" name="Content Placeholder 22">
              <a:extLst>
                <a:ext uri="{FF2B5EF4-FFF2-40B4-BE49-F238E27FC236}">
                  <a16:creationId xmlns:a16="http://schemas.microsoft.com/office/drawing/2014/main" id="{3DBA5028-CB46-0F47-8552-BED1F6130064}"/>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89" name="Rectangle 88">
              <a:extLst>
                <a:ext uri="{FF2B5EF4-FFF2-40B4-BE49-F238E27FC236}">
                  <a16:creationId xmlns:a16="http://schemas.microsoft.com/office/drawing/2014/main" id="{B1C95A1E-A6D4-924B-A057-C484CFD230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0" name="Content Placeholder 22">
              <a:extLst>
                <a:ext uri="{FF2B5EF4-FFF2-40B4-BE49-F238E27FC236}">
                  <a16:creationId xmlns:a16="http://schemas.microsoft.com/office/drawing/2014/main" id="{32B3DF3C-6CD0-A043-9069-4A9B8971B748}"/>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91" name="Group 90">
              <a:extLst>
                <a:ext uri="{FF2B5EF4-FFF2-40B4-BE49-F238E27FC236}">
                  <a16:creationId xmlns:a16="http://schemas.microsoft.com/office/drawing/2014/main" id="{BFC2D221-2DBA-C74A-AF81-A5B26E9C6D9E}"/>
                </a:ext>
              </a:extLst>
            </p:cNvPr>
            <p:cNvGrpSpPr>
              <a:grpSpLocks noChangeAspect="1"/>
            </p:cNvGrpSpPr>
            <p:nvPr/>
          </p:nvGrpSpPr>
          <p:grpSpPr>
            <a:xfrm>
              <a:off x="1061689" y="5629902"/>
              <a:ext cx="371878" cy="365665"/>
              <a:chOff x="8146160" y="1934179"/>
              <a:chExt cx="851125" cy="836906"/>
            </a:xfrm>
          </p:grpSpPr>
          <p:sp>
            <p:nvSpPr>
              <p:cNvPr id="99" name="Trapezoid 98">
                <a:extLst>
                  <a:ext uri="{FF2B5EF4-FFF2-40B4-BE49-F238E27FC236}">
                    <a16:creationId xmlns:a16="http://schemas.microsoft.com/office/drawing/2014/main" id="{DF6525E6-7A0D-6144-86EF-9CB7F4358476}"/>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ight Triangle 99">
                <a:extLst>
                  <a:ext uri="{FF2B5EF4-FFF2-40B4-BE49-F238E27FC236}">
                    <a16:creationId xmlns:a16="http://schemas.microsoft.com/office/drawing/2014/main" id="{23C9E109-D0A9-5345-808C-73DCEA74F1A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ight Triangle 100">
                <a:extLst>
                  <a:ext uri="{FF2B5EF4-FFF2-40B4-BE49-F238E27FC236}">
                    <a16:creationId xmlns:a16="http://schemas.microsoft.com/office/drawing/2014/main" id="{11A40240-335D-7D41-BF41-75507F7EA31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8F698AF3-57FF-4F4D-A07B-24501AFDAB5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1235BBFE-D7C0-224B-B7EA-DF059160AF3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8017CAA9-5DCA-7742-AE28-66CDF85CEB7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ectangle 104">
                <a:extLst>
                  <a:ext uri="{FF2B5EF4-FFF2-40B4-BE49-F238E27FC236}">
                    <a16:creationId xmlns:a16="http://schemas.microsoft.com/office/drawing/2014/main" id="{3A6E3101-4ADF-D447-8DE3-0C04B551BBE7}"/>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ectangle 105">
                <a:extLst>
                  <a:ext uri="{FF2B5EF4-FFF2-40B4-BE49-F238E27FC236}">
                    <a16:creationId xmlns:a16="http://schemas.microsoft.com/office/drawing/2014/main" id="{0D35ABDC-6A75-DD42-92CF-3132C8CF54E5}"/>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ectangle 106">
                <a:extLst>
                  <a:ext uri="{FF2B5EF4-FFF2-40B4-BE49-F238E27FC236}">
                    <a16:creationId xmlns:a16="http://schemas.microsoft.com/office/drawing/2014/main" id="{6E5569A2-2553-C942-AF3E-EACB38AFC598}"/>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ectangle 107">
                <a:extLst>
                  <a:ext uri="{FF2B5EF4-FFF2-40B4-BE49-F238E27FC236}">
                    <a16:creationId xmlns:a16="http://schemas.microsoft.com/office/drawing/2014/main" id="{8489D688-445C-654C-A5E6-229784BAC257}"/>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Text Placeholder 16">
              <a:extLst>
                <a:ext uri="{FF2B5EF4-FFF2-40B4-BE49-F238E27FC236}">
                  <a16:creationId xmlns:a16="http://schemas.microsoft.com/office/drawing/2014/main" id="{7286CF7B-07CC-6843-9264-8028FD2ADC16}"/>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93" name="Straight Connector 92">
              <a:extLst>
                <a:ext uri="{FF2B5EF4-FFF2-40B4-BE49-F238E27FC236}">
                  <a16:creationId xmlns:a16="http://schemas.microsoft.com/office/drawing/2014/main" id="{9A8668B5-E217-7745-B73E-95B5CB095A0B}"/>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94" name="Rectangle 93">
              <a:extLst>
                <a:ext uri="{FF2B5EF4-FFF2-40B4-BE49-F238E27FC236}">
                  <a16:creationId xmlns:a16="http://schemas.microsoft.com/office/drawing/2014/main" id="{BB922C51-EB4D-2B4E-9766-63DC2B253598}"/>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95" name="Content Placeholder 22">
              <a:extLst>
                <a:ext uri="{FF2B5EF4-FFF2-40B4-BE49-F238E27FC236}">
                  <a16:creationId xmlns:a16="http://schemas.microsoft.com/office/drawing/2014/main" id="{332ACBAF-D7B6-A04C-BFE3-B532482255ED}"/>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96" name="Content Placeholder 4">
              <a:extLst>
                <a:ext uri="{FF2B5EF4-FFF2-40B4-BE49-F238E27FC236}">
                  <a16:creationId xmlns:a16="http://schemas.microsoft.com/office/drawing/2014/main" id="{D3426CCD-777C-2948-B6AF-2E767FE3E425}"/>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Amazon Prime Recommendations</a:t>
              </a: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pic>
        <p:nvPicPr>
          <p:cNvPr id="3" name="Picture 2">
            <a:extLst>
              <a:ext uri="{FF2B5EF4-FFF2-40B4-BE49-F238E27FC236}">
                <a16:creationId xmlns:a16="http://schemas.microsoft.com/office/drawing/2014/main" id="{46833F56-9432-514D-BE90-082268893FFD}"/>
              </a:ext>
            </a:extLst>
          </p:cNvPr>
          <p:cNvPicPr>
            <a:picLocks noChangeAspect="1"/>
          </p:cNvPicPr>
          <p:nvPr/>
        </p:nvPicPr>
        <p:blipFill>
          <a:blip r:embed="rId3"/>
          <a:stretch>
            <a:fillRect/>
          </a:stretch>
        </p:blipFill>
        <p:spPr>
          <a:xfrm>
            <a:off x="7698375" y="2084935"/>
            <a:ext cx="3936275" cy="3910632"/>
          </a:xfrm>
          <a:prstGeom prst="rect">
            <a:avLst/>
          </a:prstGeom>
        </p:spPr>
      </p:pic>
    </p:spTree>
    <p:extLst>
      <p:ext uri="{BB962C8B-B14F-4D97-AF65-F5344CB8AC3E}">
        <p14:creationId xmlns:p14="http://schemas.microsoft.com/office/powerpoint/2010/main" val="467720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p>
        </p:txBody>
      </p:sp>
      <p:grpSp>
        <p:nvGrpSpPr>
          <p:cNvPr id="40" name="Group 39">
            <a:extLst>
              <a:ext uri="{FF2B5EF4-FFF2-40B4-BE49-F238E27FC236}">
                <a16:creationId xmlns:a16="http://schemas.microsoft.com/office/drawing/2014/main" id="{97EBC8C4-390E-0C47-9C19-0C47F5EEBE09}"/>
              </a:ext>
            </a:extLst>
          </p:cNvPr>
          <p:cNvGrpSpPr/>
          <p:nvPr/>
        </p:nvGrpSpPr>
        <p:grpSpPr>
          <a:xfrm>
            <a:off x="838140" y="1218574"/>
            <a:ext cx="10950186" cy="4834397"/>
            <a:chOff x="838140" y="1218574"/>
            <a:chExt cx="10950186" cy="4834397"/>
          </a:xfrm>
        </p:grpSpPr>
        <p:grpSp>
          <p:nvGrpSpPr>
            <p:cNvPr id="41" name="Group 40">
              <a:extLst>
                <a:ext uri="{FF2B5EF4-FFF2-40B4-BE49-F238E27FC236}">
                  <a16:creationId xmlns:a16="http://schemas.microsoft.com/office/drawing/2014/main" id="{5BBCB749-4DF9-BA4C-B5D2-43BC8A065963}"/>
                </a:ext>
              </a:extLst>
            </p:cNvPr>
            <p:cNvGrpSpPr/>
            <p:nvPr/>
          </p:nvGrpSpPr>
          <p:grpSpPr>
            <a:xfrm>
              <a:off x="7114473" y="1711255"/>
              <a:ext cx="410543" cy="4341715"/>
              <a:chOff x="4743448" y="1752600"/>
              <a:chExt cx="247651" cy="4562474"/>
            </a:xfrm>
            <a:solidFill>
              <a:srgbClr val="800000"/>
            </a:solidFill>
          </p:grpSpPr>
          <p:sp>
            <p:nvSpPr>
              <p:cNvPr id="116" name="Rectangle 115">
                <a:extLst>
                  <a:ext uri="{FF2B5EF4-FFF2-40B4-BE49-F238E27FC236}">
                    <a16:creationId xmlns:a16="http://schemas.microsoft.com/office/drawing/2014/main" id="{B778F4CB-7E55-0E46-BE09-0B33ABE0F908}"/>
                  </a:ext>
                </a:extLst>
              </p:cNvPr>
              <p:cNvSpPr/>
              <p:nvPr/>
            </p:nvSpPr>
            <p:spPr bwMode="auto">
              <a:xfrm rot="10800000">
                <a:off x="4743449" y="3319360"/>
                <a:ext cx="246888" cy="664877"/>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7" name="Right Triangle 116">
                <a:extLst>
                  <a:ext uri="{FF2B5EF4-FFF2-40B4-BE49-F238E27FC236}">
                    <a16:creationId xmlns:a16="http://schemas.microsoft.com/office/drawing/2014/main" id="{798BB6CB-405E-724C-A99A-CEAAA33DED4D}"/>
                  </a:ext>
                </a:extLst>
              </p:cNvPr>
              <p:cNvSpPr/>
              <p:nvPr/>
            </p:nvSpPr>
            <p:spPr bwMode="auto">
              <a:xfrm rot="10800000">
                <a:off x="4743449" y="3984241"/>
                <a:ext cx="247650" cy="2330833"/>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Right Triangle 117">
                <a:extLst>
                  <a:ext uri="{FF2B5EF4-FFF2-40B4-BE49-F238E27FC236}">
                    <a16:creationId xmlns:a16="http://schemas.microsoft.com/office/drawing/2014/main" id="{5A457CE5-4E4B-AE48-9798-4F8D01B594CA}"/>
                  </a:ext>
                </a:extLst>
              </p:cNvPr>
              <p:cNvSpPr/>
              <p:nvPr/>
            </p:nvSpPr>
            <p:spPr bwMode="auto">
              <a:xfrm flipH="1">
                <a:off x="4743448" y="1752600"/>
                <a:ext cx="247650" cy="1566755"/>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2" name="Text Placeholder 16">
              <a:extLst>
                <a:ext uri="{FF2B5EF4-FFF2-40B4-BE49-F238E27FC236}">
                  <a16:creationId xmlns:a16="http://schemas.microsoft.com/office/drawing/2014/main" id="{AD68F4CB-C91B-3441-B15F-500CCD6B58B3}"/>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3" name="Straight Connector 42">
              <a:extLst>
                <a:ext uri="{FF2B5EF4-FFF2-40B4-BE49-F238E27FC236}">
                  <a16:creationId xmlns:a16="http://schemas.microsoft.com/office/drawing/2014/main" id="{8D22F282-5660-C749-83E8-8B912112DD4E}"/>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4" name="Text Placeholder 16">
              <a:extLst>
                <a:ext uri="{FF2B5EF4-FFF2-40B4-BE49-F238E27FC236}">
                  <a16:creationId xmlns:a16="http://schemas.microsoft.com/office/drawing/2014/main" id="{656D6979-8234-F946-BF06-74547BAB7138}"/>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5" name="Straight Connector 44">
              <a:extLst>
                <a:ext uri="{FF2B5EF4-FFF2-40B4-BE49-F238E27FC236}">
                  <a16:creationId xmlns:a16="http://schemas.microsoft.com/office/drawing/2014/main" id="{7E5401C2-2641-6D47-ABC7-235B54D89B4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6" name="Rectangle 45">
              <a:extLst>
                <a:ext uri="{FF2B5EF4-FFF2-40B4-BE49-F238E27FC236}">
                  <a16:creationId xmlns:a16="http://schemas.microsoft.com/office/drawing/2014/main" id="{71C45A82-5AE9-F346-A858-27038F423489}"/>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7" name="Rectangle 46">
              <a:extLst>
                <a:ext uri="{FF2B5EF4-FFF2-40B4-BE49-F238E27FC236}">
                  <a16:creationId xmlns:a16="http://schemas.microsoft.com/office/drawing/2014/main" id="{E7747ACC-90E7-2347-B33D-4E7C3C64244F}"/>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8" name="Rectangle 47">
              <a:extLst>
                <a:ext uri="{FF2B5EF4-FFF2-40B4-BE49-F238E27FC236}">
                  <a16:creationId xmlns:a16="http://schemas.microsoft.com/office/drawing/2014/main" id="{0A4F91D3-CAC8-8C41-90DB-A3CE2F074142}"/>
                </a:ext>
              </a:extLst>
            </p:cNvPr>
            <p:cNvSpPr/>
            <p:nvPr/>
          </p:nvSpPr>
          <p:spPr bwMode="auto">
            <a:xfrm>
              <a:off x="838140" y="319716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49" name="Rectangle 48">
              <a:extLst>
                <a:ext uri="{FF2B5EF4-FFF2-40B4-BE49-F238E27FC236}">
                  <a16:creationId xmlns:a16="http://schemas.microsoft.com/office/drawing/2014/main" id="{A2E5A73C-BD46-B14B-A714-FC09FF204C7B}"/>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0" name="Content Placeholder 22">
              <a:extLst>
                <a:ext uri="{FF2B5EF4-FFF2-40B4-BE49-F238E27FC236}">
                  <a16:creationId xmlns:a16="http://schemas.microsoft.com/office/drawing/2014/main" id="{E94D0DC6-A27B-3444-98A0-E996E180EE38}"/>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1" name="Content Placeholder 22">
              <a:extLst>
                <a:ext uri="{FF2B5EF4-FFF2-40B4-BE49-F238E27FC236}">
                  <a16:creationId xmlns:a16="http://schemas.microsoft.com/office/drawing/2014/main" id="{989C047B-F3D6-BD4B-8769-12A55440B7E2}"/>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52" name="Content Placeholder 22">
              <a:extLst>
                <a:ext uri="{FF2B5EF4-FFF2-40B4-BE49-F238E27FC236}">
                  <a16:creationId xmlns:a16="http://schemas.microsoft.com/office/drawing/2014/main" id="{D40D918E-58DE-F34B-A5CC-B53463D902A1}"/>
                </a:ext>
              </a:extLst>
            </p:cNvPr>
            <p:cNvSpPr txBox="1">
              <a:spLocks/>
            </p:cNvSpPr>
            <p:nvPr/>
          </p:nvSpPr>
          <p:spPr>
            <a:xfrm>
              <a:off x="3268929" y="3195004"/>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53" name="Content Placeholder 22">
              <a:extLst>
                <a:ext uri="{FF2B5EF4-FFF2-40B4-BE49-F238E27FC236}">
                  <a16:creationId xmlns:a16="http://schemas.microsoft.com/office/drawing/2014/main" id="{F2957FCC-0A2D-2240-91A9-A7F8BCDEEFD2}"/>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54" name="Rectangle 53">
              <a:extLst>
                <a:ext uri="{FF2B5EF4-FFF2-40B4-BE49-F238E27FC236}">
                  <a16:creationId xmlns:a16="http://schemas.microsoft.com/office/drawing/2014/main" id="{F8ECEB70-DAEF-0544-80AC-BBCAC0085718}"/>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5" name="Content Placeholder 22">
              <a:extLst>
                <a:ext uri="{FF2B5EF4-FFF2-40B4-BE49-F238E27FC236}">
                  <a16:creationId xmlns:a16="http://schemas.microsoft.com/office/drawing/2014/main" id="{833CF4ED-CC79-E047-861B-BAE2D1DC732B}"/>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56" name="Group 55">
              <a:extLst>
                <a:ext uri="{FF2B5EF4-FFF2-40B4-BE49-F238E27FC236}">
                  <a16:creationId xmlns:a16="http://schemas.microsoft.com/office/drawing/2014/main" id="{68E70D0E-79A0-4C4B-A18C-DE407680E911}"/>
                </a:ext>
              </a:extLst>
            </p:cNvPr>
            <p:cNvGrpSpPr>
              <a:grpSpLocks noChangeAspect="1"/>
            </p:cNvGrpSpPr>
            <p:nvPr/>
          </p:nvGrpSpPr>
          <p:grpSpPr>
            <a:xfrm>
              <a:off x="1061689" y="5629902"/>
              <a:ext cx="371878" cy="365665"/>
              <a:chOff x="8146160" y="1934179"/>
              <a:chExt cx="851125" cy="836906"/>
            </a:xfrm>
          </p:grpSpPr>
          <p:sp>
            <p:nvSpPr>
              <p:cNvPr id="70" name="Trapezoid 69">
                <a:extLst>
                  <a:ext uri="{FF2B5EF4-FFF2-40B4-BE49-F238E27FC236}">
                    <a16:creationId xmlns:a16="http://schemas.microsoft.com/office/drawing/2014/main" id="{F5C7570B-51EF-664C-BF27-DC8C172E920A}"/>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ight Triangle 70">
                <a:extLst>
                  <a:ext uri="{FF2B5EF4-FFF2-40B4-BE49-F238E27FC236}">
                    <a16:creationId xmlns:a16="http://schemas.microsoft.com/office/drawing/2014/main" id="{B7330863-D188-2543-9906-E0F43354D83A}"/>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ight Triangle 71">
                <a:extLst>
                  <a:ext uri="{FF2B5EF4-FFF2-40B4-BE49-F238E27FC236}">
                    <a16:creationId xmlns:a16="http://schemas.microsoft.com/office/drawing/2014/main" id="{46F226C9-2636-604D-9539-EFFE9A245D69}"/>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E238EB15-24AC-DD4A-AEB4-147E91DC5C9E}"/>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86BD9DD2-91BC-4842-AB9F-10DDBF81F5AE}"/>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Rectangle 74">
                <a:extLst>
                  <a:ext uri="{FF2B5EF4-FFF2-40B4-BE49-F238E27FC236}">
                    <a16:creationId xmlns:a16="http://schemas.microsoft.com/office/drawing/2014/main" id="{F0AE26F1-DFBD-1D44-B72C-BA562AB87CEA}"/>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ectangle 111">
                <a:extLst>
                  <a:ext uri="{FF2B5EF4-FFF2-40B4-BE49-F238E27FC236}">
                    <a16:creationId xmlns:a16="http://schemas.microsoft.com/office/drawing/2014/main" id="{FF823DA3-1753-064C-AACA-15ED1AAFB0ED}"/>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ectangle 112">
                <a:extLst>
                  <a:ext uri="{FF2B5EF4-FFF2-40B4-BE49-F238E27FC236}">
                    <a16:creationId xmlns:a16="http://schemas.microsoft.com/office/drawing/2014/main" id="{4F6EA10B-41A6-1A4E-972D-C9F0DEB2E3A9}"/>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Rectangle 113">
                <a:extLst>
                  <a:ext uri="{FF2B5EF4-FFF2-40B4-BE49-F238E27FC236}">
                    <a16:creationId xmlns:a16="http://schemas.microsoft.com/office/drawing/2014/main" id="{EA2589F4-63EB-E64C-BE11-C87AA27B82EE}"/>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CE09B8FA-9053-2847-A854-C757A2A7682C}"/>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7" name="Text Placeholder 16">
              <a:extLst>
                <a:ext uri="{FF2B5EF4-FFF2-40B4-BE49-F238E27FC236}">
                  <a16:creationId xmlns:a16="http://schemas.microsoft.com/office/drawing/2014/main" id="{71597B67-E89D-2D4D-8231-E884C63AA1AF}"/>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8" name="Straight Connector 57">
              <a:extLst>
                <a:ext uri="{FF2B5EF4-FFF2-40B4-BE49-F238E27FC236}">
                  <a16:creationId xmlns:a16="http://schemas.microsoft.com/office/drawing/2014/main" id="{9D05EADE-507D-904E-B5F5-89A5DCB42A38}"/>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59" name="Rectangle 58">
              <a:extLst>
                <a:ext uri="{FF2B5EF4-FFF2-40B4-BE49-F238E27FC236}">
                  <a16:creationId xmlns:a16="http://schemas.microsoft.com/office/drawing/2014/main" id="{247C985D-1D2F-1C46-815B-23BAFE440E85}"/>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0" name="Content Placeholder 22">
              <a:extLst>
                <a:ext uri="{FF2B5EF4-FFF2-40B4-BE49-F238E27FC236}">
                  <a16:creationId xmlns:a16="http://schemas.microsoft.com/office/drawing/2014/main" id="{9BC0A622-04B5-5048-AC58-7AB75A25553B}"/>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61" name="Content Placeholder 4">
              <a:extLst>
                <a:ext uri="{FF2B5EF4-FFF2-40B4-BE49-F238E27FC236}">
                  <a16:creationId xmlns:a16="http://schemas.microsoft.com/office/drawing/2014/main" id="{638F374B-D466-3446-BC15-49187DF217C1}"/>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1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Analyzing Social Media feeds</a:t>
              </a:r>
            </a:p>
          </p:txBody>
        </p:sp>
      </p:grpSp>
      <p:pic>
        <p:nvPicPr>
          <p:cNvPr id="3076" name="Picture 4">
            <a:extLst>
              <a:ext uri="{FF2B5EF4-FFF2-40B4-BE49-F238E27FC236}">
                <a16:creationId xmlns:a16="http://schemas.microsoft.com/office/drawing/2014/main" id="{8E689082-69FC-2044-8A43-7D79BDCA4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5858" y="2912683"/>
            <a:ext cx="4173297" cy="2222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31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38F74-64B3-E14B-B4BF-D04CAE8A5E44}"/>
              </a:ext>
            </a:extLst>
          </p:cNvPr>
          <p:cNvSpPr>
            <a:spLocks noGrp="1"/>
          </p:cNvSpPr>
          <p:nvPr>
            <p:ph type="title"/>
          </p:nvPr>
        </p:nvSpPr>
        <p:spPr/>
        <p:txBody>
          <a:bodyPr/>
          <a:lstStyle/>
          <a:p>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Machine Learning Resources</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4" name="Group 3">
            <a:extLst>
              <a:ext uri="{FF2B5EF4-FFF2-40B4-BE49-F238E27FC236}">
                <a16:creationId xmlns:a16="http://schemas.microsoft.com/office/drawing/2014/main" id="{52868EE3-F996-674C-B1F4-32B246264EAA}"/>
              </a:ext>
            </a:extLst>
          </p:cNvPr>
          <p:cNvGrpSpPr/>
          <p:nvPr/>
        </p:nvGrpSpPr>
        <p:grpSpPr>
          <a:xfrm>
            <a:off x="1389688" y="1789634"/>
            <a:ext cx="8729980" cy="3374981"/>
            <a:chOff x="1044257" y="1751863"/>
            <a:chExt cx="8729980" cy="3374981"/>
          </a:xfrm>
        </p:grpSpPr>
        <p:pic>
          <p:nvPicPr>
            <p:cNvPr id="5" name="Picture">
              <a:hlinkClick r:id="rId3"/>
              <a:extLst>
                <a:ext uri="{FF2B5EF4-FFF2-40B4-BE49-F238E27FC236}">
                  <a16:creationId xmlns:a16="http://schemas.microsoft.com/office/drawing/2014/main" id="{32F6E9B1-A11B-3748-BA7C-69EC27B89284}"/>
                </a:ext>
              </a:extLst>
            </p:cNvPr>
            <p:cNvPicPr/>
            <p:nvPr/>
          </p:nvPicPr>
          <p:blipFill>
            <a:blip r:embed="rId4"/>
            <a:srcRect t="14249" b="17540"/>
            <a:stretch>
              <a:fillRect/>
            </a:stretch>
          </p:blipFill>
          <p:spPr>
            <a:xfrm>
              <a:off x="1170135" y="1751863"/>
              <a:ext cx="2834640" cy="820420"/>
            </a:xfrm>
            <a:prstGeom prst="rect">
              <a:avLst/>
            </a:prstGeom>
          </p:spPr>
        </p:pic>
        <p:grpSp>
          <p:nvGrpSpPr>
            <p:cNvPr id="9" name="Group 8">
              <a:extLst>
                <a:ext uri="{FF2B5EF4-FFF2-40B4-BE49-F238E27FC236}">
                  <a16:creationId xmlns:a16="http://schemas.microsoft.com/office/drawing/2014/main" id="{B235EC2A-7CE6-834B-AAC4-6165DA1E6921}"/>
                </a:ext>
              </a:extLst>
            </p:cNvPr>
            <p:cNvGrpSpPr/>
            <p:nvPr/>
          </p:nvGrpSpPr>
          <p:grpSpPr>
            <a:xfrm>
              <a:off x="1044257" y="4089609"/>
              <a:ext cx="8729980" cy="1037235"/>
              <a:chOff x="1018857" y="3962609"/>
              <a:chExt cx="8729980" cy="1037235"/>
            </a:xfrm>
          </p:grpSpPr>
          <p:grpSp>
            <p:nvGrpSpPr>
              <p:cNvPr id="10" name="Group Shape">
                <a:extLst>
                  <a:ext uri="{FF2B5EF4-FFF2-40B4-BE49-F238E27FC236}">
                    <a16:creationId xmlns:a16="http://schemas.microsoft.com/office/drawing/2014/main" id="{22743A09-FAC3-DA4E-977B-83DA54F49773}"/>
                  </a:ext>
                </a:extLst>
              </p:cNvPr>
              <p:cNvGrpSpPr/>
              <p:nvPr/>
            </p:nvGrpSpPr>
            <p:grpSpPr>
              <a:xfrm>
                <a:off x="1344456" y="4095033"/>
                <a:ext cx="7816917" cy="778922"/>
                <a:chOff x="557114" y="3427704"/>
                <a:chExt cx="7816917" cy="778922"/>
              </a:xfrm>
            </p:grpSpPr>
            <p:pic>
              <p:nvPicPr>
                <p:cNvPr id="13" name="Picture">
                  <a:extLst>
                    <a:ext uri="{FF2B5EF4-FFF2-40B4-BE49-F238E27FC236}">
                      <a16:creationId xmlns:a16="http://schemas.microsoft.com/office/drawing/2014/main" id="{07EF0353-CE4E-0A4E-AA28-B3A67D7D79CE}"/>
                    </a:ext>
                  </a:extLst>
                </p:cNvPr>
                <p:cNvPicPr>
                  <a:picLocks noChangeAspect="1"/>
                </p:cNvPicPr>
                <p:nvPr/>
              </p:nvPicPr>
              <p:blipFill>
                <a:blip r:embed="rId5"/>
                <a:stretch>
                  <a:fillRect/>
                </a:stretch>
              </p:blipFill>
              <p:spPr>
                <a:xfrm>
                  <a:off x="557114" y="3427704"/>
                  <a:ext cx="822960" cy="735368"/>
                </a:xfrm>
                <a:prstGeom prst="rect">
                  <a:avLst/>
                </a:prstGeom>
              </p:spPr>
            </p:pic>
            <p:sp>
              <p:nvSpPr>
                <p:cNvPr id="14" name="Shape">
                  <a:extLst>
                    <a:ext uri="{FF2B5EF4-FFF2-40B4-BE49-F238E27FC236}">
                      <a16:creationId xmlns:a16="http://schemas.microsoft.com/office/drawing/2014/main" id="{07BBF69D-15D4-D447-89CC-1F222BD4BF23}"/>
                    </a:ext>
                  </a:extLst>
                </p:cNvPr>
                <p:cNvSpPr/>
                <p:nvPr/>
              </p:nvSpPr>
              <p:spPr>
                <a:xfrm>
                  <a:off x="4102466" y="3441253"/>
                  <a:ext cx="1604927"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Collaborate </a:t>
                  </a:r>
                </a:p>
              </p:txBody>
            </p:sp>
            <p:sp>
              <p:nvSpPr>
                <p:cNvPr id="15" name="Shape">
                  <a:extLst>
                    <a:ext uri="{FF2B5EF4-FFF2-40B4-BE49-F238E27FC236}">
                      <a16:creationId xmlns:a16="http://schemas.microsoft.com/office/drawing/2014/main" id="{C25DF737-E935-A543-B7A4-2C2A68DA0B80}"/>
                    </a:ext>
                  </a:extLst>
                </p:cNvPr>
                <p:cNvSpPr/>
                <p:nvPr/>
              </p:nvSpPr>
              <p:spPr>
                <a:xfrm>
                  <a:off x="5683021" y="3439850"/>
                  <a:ext cx="1513556"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Share ideas</a:t>
                  </a:r>
                </a:p>
              </p:txBody>
            </p:sp>
            <p:sp>
              <p:nvSpPr>
                <p:cNvPr id="16" name="Shape">
                  <a:extLst>
                    <a:ext uri="{FF2B5EF4-FFF2-40B4-BE49-F238E27FC236}">
                      <a16:creationId xmlns:a16="http://schemas.microsoft.com/office/drawing/2014/main" id="{6FDC476F-AF69-7343-AAD9-1C1417D1A20A}"/>
                    </a:ext>
                  </a:extLst>
                </p:cNvPr>
                <p:cNvSpPr/>
                <p:nvPr/>
              </p:nvSpPr>
              <p:spPr>
                <a:xfrm>
                  <a:off x="6728605" y="3806516"/>
                  <a:ext cx="837089"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a:t>
                  </a:r>
                </a:p>
              </p:txBody>
            </p:sp>
            <p:sp>
              <p:nvSpPr>
                <p:cNvPr id="17" name="Shape">
                  <a:extLst>
                    <a:ext uri="{FF2B5EF4-FFF2-40B4-BE49-F238E27FC236}">
                      <a16:creationId xmlns:a16="http://schemas.microsoft.com/office/drawing/2014/main" id="{3FF3BE10-BF37-364F-AA6A-B81DA05F5DFB}"/>
                    </a:ext>
                  </a:extLst>
                </p:cNvPr>
                <p:cNvSpPr/>
                <p:nvPr/>
              </p:nvSpPr>
              <p:spPr>
                <a:xfrm>
                  <a:off x="7230769" y="3444599"/>
                  <a:ext cx="1143262"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Connect</a:t>
                  </a:r>
                </a:p>
              </p:txBody>
            </p:sp>
            <p:sp>
              <p:nvSpPr>
                <p:cNvPr id="18" name="Shape">
                  <a:extLst>
                    <a:ext uri="{FF2B5EF4-FFF2-40B4-BE49-F238E27FC236}">
                      <a16:creationId xmlns:a16="http://schemas.microsoft.com/office/drawing/2014/main" id="{ECFC04F5-3DF8-D142-B38D-BBDFB3C64EA2}"/>
                    </a:ext>
                  </a:extLst>
                </p:cNvPr>
                <p:cNvSpPr/>
                <p:nvPr/>
              </p:nvSpPr>
              <p:spPr>
                <a:xfrm>
                  <a:off x="5058955" y="3806516"/>
                  <a:ext cx="1178528" cy="400110"/>
                </a:xfrm>
                <a:prstGeom prst="rect">
                  <a:avLst/>
                </a:prstGeom>
                <a:noFill/>
                <a:ln w="9525" cap="flat" cmpd="sng">
                  <a:noFill/>
                  <a:prstDash val="solid"/>
                  <a:round/>
                </a:ln>
              </p:spPr>
              <p:txBody>
                <a:bodyPr vert="horz" wrap="none" lIns="91440" tIns="45720" rIns="91440" bIns="45720" numCol="1" spcCol="0" anchor="t">
                  <a:sp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Network</a:t>
                  </a:r>
                </a:p>
              </p:txBody>
            </p:sp>
          </p:grpSp>
          <p:sp>
            <p:nvSpPr>
              <p:cNvPr id="11" name="Shape">
                <a:extLst>
                  <a:ext uri="{FF2B5EF4-FFF2-40B4-BE49-F238E27FC236}">
                    <a16:creationId xmlns:a16="http://schemas.microsoft.com/office/drawing/2014/main" id="{06BC6480-DB2E-F64F-8E21-3DB2694A2FD0}"/>
                  </a:ext>
                </a:extLst>
              </p:cNvPr>
              <p:cNvSpPr/>
              <p:nvPr/>
            </p:nvSpPr>
            <p:spPr>
              <a:xfrm>
                <a:off x="2229288" y="4109371"/>
                <a:ext cx="2101099" cy="696099"/>
              </a:xfrm>
              <a:prstGeom prst="rect">
                <a:avLst/>
              </a:prstGeom>
              <a:noFill/>
              <a:ln w="9525" cap="flat" cmpd="sng">
                <a:noFill/>
                <a:prstDash val="solid"/>
                <a:round/>
              </a:ln>
            </p:spPr>
            <p:txBody>
              <a:bodyPr vert="horz" wrap="none" lIns="91440" tIns="45720" rIns="91440" bIns="45720" numCol="1" spcCol="0" anchor="t">
                <a:noAutofit/>
              </a:bodyPr>
              <a:lstStyle/>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Your </a:t>
                </a:r>
              </a:p>
              <a:p>
                <a:pPr>
                  <a:buNone/>
                </a:pP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classmates</a:t>
                </a:r>
              </a:p>
            </p:txBody>
          </p:sp>
          <p:sp>
            <p:nvSpPr>
              <p:cNvPr id="12" name="Shape">
                <a:extLst>
                  <a:ext uri="{FF2B5EF4-FFF2-40B4-BE49-F238E27FC236}">
                    <a16:creationId xmlns:a16="http://schemas.microsoft.com/office/drawing/2014/main" id="{0470B774-F22C-3F4C-A1D7-B2A9A8256421}"/>
                  </a:ext>
                </a:extLst>
              </p:cNvPr>
              <p:cNvSpPr/>
              <p:nvPr/>
            </p:nvSpPr>
            <p:spPr>
              <a:xfrm>
                <a:off x="1018857" y="3962609"/>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sp>
        <p:nvSpPr>
          <p:cNvPr id="22" name="Shape">
            <a:extLst>
              <a:ext uri="{FF2B5EF4-FFF2-40B4-BE49-F238E27FC236}">
                <a16:creationId xmlns:a16="http://schemas.microsoft.com/office/drawing/2014/main" id="{310CD051-643B-0545-A786-78B72818733B}"/>
              </a:ext>
            </a:extLst>
          </p:cNvPr>
          <p:cNvSpPr/>
          <p:nvPr/>
        </p:nvSpPr>
        <p:spPr>
          <a:xfrm>
            <a:off x="1389688" y="2904337"/>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pic>
        <p:nvPicPr>
          <p:cNvPr id="23" name="Picture">
            <a:hlinkClick r:id="rId6"/>
            <a:extLst>
              <a:ext uri="{FF2B5EF4-FFF2-40B4-BE49-F238E27FC236}">
                <a16:creationId xmlns:a16="http://schemas.microsoft.com/office/drawing/2014/main" id="{DF0DCD14-426C-1D45-B398-44D73FBD0663}"/>
              </a:ext>
            </a:extLst>
          </p:cNvPr>
          <p:cNvPicPr>
            <a:picLocks noChangeAspect="1"/>
          </p:cNvPicPr>
          <p:nvPr/>
        </p:nvPicPr>
        <p:blipFill>
          <a:blip r:embed="rId7"/>
          <a:stretch>
            <a:fillRect/>
          </a:stretch>
        </p:blipFill>
        <p:spPr>
          <a:xfrm>
            <a:off x="1641860" y="2908967"/>
            <a:ext cx="2810103" cy="1037235"/>
          </a:xfrm>
          <a:prstGeom prst="rect">
            <a:avLst/>
          </a:prstGeom>
        </p:spPr>
      </p:pic>
      <p:sp>
        <p:nvSpPr>
          <p:cNvPr id="24" name="Shape">
            <a:extLst>
              <a:ext uri="{FF2B5EF4-FFF2-40B4-BE49-F238E27FC236}">
                <a16:creationId xmlns:a16="http://schemas.microsoft.com/office/drawing/2014/main" id="{0D9F549D-63E1-C34B-BCCC-949ADA5AD799}"/>
              </a:ext>
            </a:extLst>
          </p:cNvPr>
          <p:cNvSpPr/>
          <p:nvPr/>
        </p:nvSpPr>
        <p:spPr>
          <a:xfrm>
            <a:off x="4587467" y="3056854"/>
            <a:ext cx="5041772" cy="707886"/>
          </a:xfrm>
          <a:prstGeom prst="rect">
            <a:avLst/>
          </a:prstGeom>
          <a:noFill/>
          <a:ln>
            <a:noFill/>
          </a:ln>
        </p:spPr>
        <p:txBody>
          <a:bodyPr wrap="square" anchor="t">
            <a:spAutoFit/>
          </a:bodyPr>
          <a:lstStyle/>
          <a:p>
            <a:pPr marL="269240" algn="ct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6" tooltip="https://d2l.ai/">
                  <a:extLst>
                    <a:ext uri="{A12FA001-AC4F-418D-AE19-62706E023703}">
                      <ahyp:hlinkClr xmlns:ahyp="http://schemas.microsoft.com/office/drawing/2018/hyperlinkcolor" val="tx"/>
                    </a:ext>
                  </a:extLst>
                </a:hlinkClick>
              </a:rPr>
              <a:t>D2L</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 An interactive deep learning book with code, math, and </a:t>
            </a:r>
            <a:r>
              <a:rPr lang="en-US" altLang="en-US" sz="2000"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8">
                  <a:extLst>
                    <a:ext uri="{A12FA001-AC4F-418D-AE19-62706E023703}">
                      <ahyp:hlinkClr xmlns:ahyp="http://schemas.microsoft.com/office/drawing/2018/hyperlinkcolor" val="tx"/>
                    </a:ext>
                  </a:extLst>
                </a:hlinkClick>
              </a:rPr>
              <a:t>discussions</a:t>
            </a:r>
            <a:r>
              <a:rPr lang="en-US" alt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p:txBody>
      </p:sp>
      <p:sp>
        <p:nvSpPr>
          <p:cNvPr id="25" name="Shape">
            <a:extLst>
              <a:ext uri="{FF2B5EF4-FFF2-40B4-BE49-F238E27FC236}">
                <a16:creationId xmlns:a16="http://schemas.microsoft.com/office/drawing/2014/main" id="{FC65F445-81F4-FA47-A86E-62B7E5A9D315}"/>
              </a:ext>
            </a:extLst>
          </p:cNvPr>
          <p:cNvSpPr/>
          <p:nvPr/>
        </p:nvSpPr>
        <p:spPr>
          <a:xfrm>
            <a:off x="1389688" y="1690773"/>
            <a:ext cx="8729980" cy="1037235"/>
          </a:xfrm>
          <a:prstGeom prst="roundRect">
            <a:avLst/>
          </a:prstGeom>
          <a:noFill/>
          <a:ln w="19050">
            <a:solidFill>
              <a:schemeClr val="tx1"/>
            </a:solidFill>
            <a:prstDash val="solid"/>
            <a:bevel/>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a:endParaRPr lang="en-US" altLang="en-US"/>
          </a:p>
        </p:txBody>
      </p:sp>
      <p:sp>
        <p:nvSpPr>
          <p:cNvPr id="26" name="Shape">
            <a:extLst>
              <a:ext uri="{FF2B5EF4-FFF2-40B4-BE49-F238E27FC236}">
                <a16:creationId xmlns:a16="http://schemas.microsoft.com/office/drawing/2014/main" id="{56B5E5EE-EB33-7C4C-A9E0-EE0C970022A0}"/>
              </a:ext>
            </a:extLst>
          </p:cNvPr>
          <p:cNvSpPr/>
          <p:nvPr/>
        </p:nvSpPr>
        <p:spPr>
          <a:xfrm>
            <a:off x="4991930" y="1864491"/>
            <a:ext cx="4812318" cy="5990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en-US" sz="2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Notebooks to build, train, and deploy machine learning models quickly</a:t>
            </a:r>
          </a:p>
        </p:txBody>
      </p:sp>
    </p:spTree>
    <p:extLst>
      <p:ext uri="{BB962C8B-B14F-4D97-AF65-F5344CB8AC3E}">
        <p14:creationId xmlns:p14="http://schemas.microsoft.com/office/powerpoint/2010/main" val="3412569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endParaRPr lang="en-US" b="1" dirty="0"/>
          </a:p>
        </p:txBody>
      </p:sp>
      <p:grpSp>
        <p:nvGrpSpPr>
          <p:cNvPr id="3" name="Group 2">
            <a:extLst>
              <a:ext uri="{FF2B5EF4-FFF2-40B4-BE49-F238E27FC236}">
                <a16:creationId xmlns:a16="http://schemas.microsoft.com/office/drawing/2014/main" id="{EF3FB4AE-149B-D845-9324-6C2C13A8E565}"/>
              </a:ext>
            </a:extLst>
          </p:cNvPr>
          <p:cNvGrpSpPr/>
          <p:nvPr/>
        </p:nvGrpSpPr>
        <p:grpSpPr>
          <a:xfrm>
            <a:off x="838140" y="1218574"/>
            <a:ext cx="10950186" cy="4834397"/>
            <a:chOff x="838140" y="1218574"/>
            <a:chExt cx="10950186" cy="4834397"/>
          </a:xfrm>
        </p:grpSpPr>
        <p:grpSp>
          <p:nvGrpSpPr>
            <p:cNvPr id="76" name="Group 75">
              <a:extLst>
                <a:ext uri="{FF2B5EF4-FFF2-40B4-BE49-F238E27FC236}">
                  <a16:creationId xmlns:a16="http://schemas.microsoft.com/office/drawing/2014/main" id="{D6AFE4D0-6A40-CB45-B2CA-D9CABDED4702}"/>
                </a:ext>
              </a:extLst>
            </p:cNvPr>
            <p:cNvGrpSpPr/>
            <p:nvPr/>
          </p:nvGrpSpPr>
          <p:grpSpPr>
            <a:xfrm>
              <a:off x="7114473" y="1711256"/>
              <a:ext cx="410543" cy="4341713"/>
              <a:chOff x="4743448" y="1752601"/>
              <a:chExt cx="247651" cy="4562472"/>
            </a:xfrm>
            <a:solidFill>
              <a:srgbClr val="800000"/>
            </a:solidFill>
          </p:grpSpPr>
          <p:sp>
            <p:nvSpPr>
              <p:cNvPr id="77" name="Rectangle 76">
                <a:extLst>
                  <a:ext uri="{FF2B5EF4-FFF2-40B4-BE49-F238E27FC236}">
                    <a16:creationId xmlns:a16="http://schemas.microsoft.com/office/drawing/2014/main" id="{8D916053-5275-A744-AF3F-9F957651D0D5}"/>
                  </a:ext>
                </a:extLst>
              </p:cNvPr>
              <p:cNvSpPr/>
              <p:nvPr/>
            </p:nvSpPr>
            <p:spPr bwMode="auto">
              <a:xfrm rot="10800000">
                <a:off x="4743449" y="4097436"/>
                <a:ext cx="246888" cy="663746"/>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Right Triangle 77">
                <a:extLst>
                  <a:ext uri="{FF2B5EF4-FFF2-40B4-BE49-F238E27FC236}">
                    <a16:creationId xmlns:a16="http://schemas.microsoft.com/office/drawing/2014/main" id="{538A4313-0B14-714A-8D3A-F86F5F2381B5}"/>
                  </a:ext>
                </a:extLst>
              </p:cNvPr>
              <p:cNvSpPr/>
              <p:nvPr/>
            </p:nvSpPr>
            <p:spPr bwMode="auto">
              <a:xfrm rot="10800000">
                <a:off x="4743449" y="4761185"/>
                <a:ext cx="247650" cy="1553888"/>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9" name="Right Triangle 78">
                <a:extLst>
                  <a:ext uri="{FF2B5EF4-FFF2-40B4-BE49-F238E27FC236}">
                    <a16:creationId xmlns:a16="http://schemas.microsoft.com/office/drawing/2014/main" id="{3179EA7C-2D46-2A4C-A962-7F962DA54A17}"/>
                  </a:ext>
                </a:extLst>
              </p:cNvPr>
              <p:cNvSpPr/>
              <p:nvPr/>
            </p:nvSpPr>
            <p:spPr bwMode="auto">
              <a:xfrm flipH="1">
                <a:off x="4743448" y="1752601"/>
                <a:ext cx="247650" cy="2344836"/>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0" name="Text Placeholder 16">
              <a:extLst>
                <a:ext uri="{FF2B5EF4-FFF2-40B4-BE49-F238E27FC236}">
                  <a16:creationId xmlns:a16="http://schemas.microsoft.com/office/drawing/2014/main" id="{B3836109-1D6E-9C41-B248-DD417538A19C}"/>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81" name="Straight Connector 80">
              <a:extLst>
                <a:ext uri="{FF2B5EF4-FFF2-40B4-BE49-F238E27FC236}">
                  <a16:creationId xmlns:a16="http://schemas.microsoft.com/office/drawing/2014/main" id="{FDA5C8F9-B101-DE41-8CB2-013B4C939BCF}"/>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Text Placeholder 16">
              <a:extLst>
                <a:ext uri="{FF2B5EF4-FFF2-40B4-BE49-F238E27FC236}">
                  <a16:creationId xmlns:a16="http://schemas.microsoft.com/office/drawing/2014/main" id="{89DCEBD9-A92C-4D4A-BFBD-8040629D5360}"/>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83" name="Straight Connector 82">
              <a:extLst>
                <a:ext uri="{FF2B5EF4-FFF2-40B4-BE49-F238E27FC236}">
                  <a16:creationId xmlns:a16="http://schemas.microsoft.com/office/drawing/2014/main" id="{DC3D0D14-F7D4-1E41-90EB-14BCFCD93E4A}"/>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4" name="Rectangle 83">
              <a:extLst>
                <a:ext uri="{FF2B5EF4-FFF2-40B4-BE49-F238E27FC236}">
                  <a16:creationId xmlns:a16="http://schemas.microsoft.com/office/drawing/2014/main" id="{5D8811B1-6995-C344-AE98-5A535BB21005}"/>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85" name="Rectangle 84">
              <a:extLst>
                <a:ext uri="{FF2B5EF4-FFF2-40B4-BE49-F238E27FC236}">
                  <a16:creationId xmlns:a16="http://schemas.microsoft.com/office/drawing/2014/main" id="{075F6D5B-1B37-5F4E-8B8E-71176C36E23E}"/>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86" name="Rectangle 85">
              <a:extLst>
                <a:ext uri="{FF2B5EF4-FFF2-40B4-BE49-F238E27FC236}">
                  <a16:creationId xmlns:a16="http://schemas.microsoft.com/office/drawing/2014/main" id="{DA340ADC-D426-C04A-992A-9795F2E3DC01}"/>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87" name="Rectangle 86">
              <a:extLst>
                <a:ext uri="{FF2B5EF4-FFF2-40B4-BE49-F238E27FC236}">
                  <a16:creationId xmlns:a16="http://schemas.microsoft.com/office/drawing/2014/main" id="{E24C8813-2241-A945-A388-D6AF84C54247}"/>
                </a:ext>
              </a:extLst>
            </p:cNvPr>
            <p:cNvSpPr/>
            <p:nvPr/>
          </p:nvSpPr>
          <p:spPr bwMode="auto">
            <a:xfrm>
              <a:off x="838140" y="393759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88" name="Content Placeholder 22">
              <a:extLst>
                <a:ext uri="{FF2B5EF4-FFF2-40B4-BE49-F238E27FC236}">
                  <a16:creationId xmlns:a16="http://schemas.microsoft.com/office/drawing/2014/main" id="{4C8E3928-E078-E24B-85A8-D54DE0C23CC1}"/>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89" name="Content Placeholder 22">
              <a:extLst>
                <a:ext uri="{FF2B5EF4-FFF2-40B4-BE49-F238E27FC236}">
                  <a16:creationId xmlns:a16="http://schemas.microsoft.com/office/drawing/2014/main" id="{EC949CA9-1AEF-6C49-A3E0-C1FFB2C6160B}"/>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90" name="Content Placeholder 22">
              <a:extLst>
                <a:ext uri="{FF2B5EF4-FFF2-40B4-BE49-F238E27FC236}">
                  <a16:creationId xmlns:a16="http://schemas.microsoft.com/office/drawing/2014/main" id="{027D583B-BEE2-8843-AAD2-78B48EA98A96}"/>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91" name="Content Placeholder 22">
              <a:extLst>
                <a:ext uri="{FF2B5EF4-FFF2-40B4-BE49-F238E27FC236}">
                  <a16:creationId xmlns:a16="http://schemas.microsoft.com/office/drawing/2014/main" id="{43040D49-B2C3-8942-B1AD-D6D75F977980}"/>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92" name="Rectangle 91">
              <a:extLst>
                <a:ext uri="{FF2B5EF4-FFF2-40B4-BE49-F238E27FC236}">
                  <a16:creationId xmlns:a16="http://schemas.microsoft.com/office/drawing/2014/main" id="{53227076-6DB6-5C4F-92C9-0EE9CD2F7C79}"/>
                </a:ext>
              </a:extLst>
            </p:cNvPr>
            <p:cNvSpPr/>
            <p:nvPr/>
          </p:nvSpPr>
          <p:spPr bwMode="auto">
            <a:xfrm>
              <a:off x="838140" y="467802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93" name="Content Placeholder 22">
              <a:extLst>
                <a:ext uri="{FF2B5EF4-FFF2-40B4-BE49-F238E27FC236}">
                  <a16:creationId xmlns:a16="http://schemas.microsoft.com/office/drawing/2014/main" id="{0D4D7C5E-7740-844F-95C5-7AAC0511CA15}"/>
                </a:ext>
              </a:extLst>
            </p:cNvPr>
            <p:cNvSpPr txBox="1">
              <a:spLocks/>
            </p:cNvSpPr>
            <p:nvPr/>
          </p:nvSpPr>
          <p:spPr>
            <a:xfrm>
              <a:off x="3268929" y="3934356"/>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94" name="Group 93">
              <a:extLst>
                <a:ext uri="{FF2B5EF4-FFF2-40B4-BE49-F238E27FC236}">
                  <a16:creationId xmlns:a16="http://schemas.microsoft.com/office/drawing/2014/main" id="{A5BFA6E8-A137-974A-A1C3-A1FE9B9A4E93}"/>
                </a:ext>
              </a:extLst>
            </p:cNvPr>
            <p:cNvGrpSpPr>
              <a:grpSpLocks noChangeAspect="1"/>
            </p:cNvGrpSpPr>
            <p:nvPr/>
          </p:nvGrpSpPr>
          <p:grpSpPr>
            <a:xfrm>
              <a:off x="1061689" y="5629902"/>
              <a:ext cx="371878" cy="365665"/>
              <a:chOff x="8146160" y="1934179"/>
              <a:chExt cx="851125" cy="836906"/>
            </a:xfrm>
          </p:grpSpPr>
          <p:sp>
            <p:nvSpPr>
              <p:cNvPr id="95" name="Trapezoid 94">
                <a:extLst>
                  <a:ext uri="{FF2B5EF4-FFF2-40B4-BE49-F238E27FC236}">
                    <a16:creationId xmlns:a16="http://schemas.microsoft.com/office/drawing/2014/main" id="{2992BD78-4BC8-CE4A-AFF4-F3A12BDF6CC1}"/>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Right Triangle 95">
                <a:extLst>
                  <a:ext uri="{FF2B5EF4-FFF2-40B4-BE49-F238E27FC236}">
                    <a16:creationId xmlns:a16="http://schemas.microsoft.com/office/drawing/2014/main" id="{64A7CDDE-6FFA-2C48-ACAD-4A486535A0BC}"/>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Right Triangle 96">
                <a:extLst>
                  <a:ext uri="{FF2B5EF4-FFF2-40B4-BE49-F238E27FC236}">
                    <a16:creationId xmlns:a16="http://schemas.microsoft.com/office/drawing/2014/main" id="{EFC1F77A-1A52-4142-8846-D3D789190FA3}"/>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ectangle 97">
                <a:extLst>
                  <a:ext uri="{FF2B5EF4-FFF2-40B4-BE49-F238E27FC236}">
                    <a16:creationId xmlns:a16="http://schemas.microsoft.com/office/drawing/2014/main" id="{71A723A6-4A00-3441-8352-50B896268A49}"/>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ectangle 98">
                <a:extLst>
                  <a:ext uri="{FF2B5EF4-FFF2-40B4-BE49-F238E27FC236}">
                    <a16:creationId xmlns:a16="http://schemas.microsoft.com/office/drawing/2014/main" id="{A381A35D-5AFE-BE4F-9509-A323883A7AE9}"/>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ectangle 99">
                <a:extLst>
                  <a:ext uri="{FF2B5EF4-FFF2-40B4-BE49-F238E27FC236}">
                    <a16:creationId xmlns:a16="http://schemas.microsoft.com/office/drawing/2014/main" id="{63178292-2019-4844-A8B2-AA10D49930A6}"/>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ectangle 100">
                <a:extLst>
                  <a:ext uri="{FF2B5EF4-FFF2-40B4-BE49-F238E27FC236}">
                    <a16:creationId xmlns:a16="http://schemas.microsoft.com/office/drawing/2014/main" id="{974F11C7-E053-9947-92CD-F01542115628}"/>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ectangle 101">
                <a:extLst>
                  <a:ext uri="{FF2B5EF4-FFF2-40B4-BE49-F238E27FC236}">
                    <a16:creationId xmlns:a16="http://schemas.microsoft.com/office/drawing/2014/main" id="{C970217F-CDDC-144A-8AB4-E3992F27C73F}"/>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ectangle 102">
                <a:extLst>
                  <a:ext uri="{FF2B5EF4-FFF2-40B4-BE49-F238E27FC236}">
                    <a16:creationId xmlns:a16="http://schemas.microsoft.com/office/drawing/2014/main" id="{E3020101-F28C-8D44-92C5-6524D0C34AE0}"/>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Rectangle 103">
                <a:extLst>
                  <a:ext uri="{FF2B5EF4-FFF2-40B4-BE49-F238E27FC236}">
                    <a16:creationId xmlns:a16="http://schemas.microsoft.com/office/drawing/2014/main" id="{1EAF20A7-CA1F-D946-A69B-AB2107C50B5B}"/>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105" name="Text Placeholder 16">
              <a:extLst>
                <a:ext uri="{FF2B5EF4-FFF2-40B4-BE49-F238E27FC236}">
                  <a16:creationId xmlns:a16="http://schemas.microsoft.com/office/drawing/2014/main" id="{33C772B8-EC65-E148-8123-889CEF6D52E9}"/>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106" name="Straight Connector 105">
              <a:extLst>
                <a:ext uri="{FF2B5EF4-FFF2-40B4-BE49-F238E27FC236}">
                  <a16:creationId xmlns:a16="http://schemas.microsoft.com/office/drawing/2014/main" id="{972D9C59-7042-DE4A-9C59-0B095EA526AA}"/>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107" name="Rectangle 106">
              <a:extLst>
                <a:ext uri="{FF2B5EF4-FFF2-40B4-BE49-F238E27FC236}">
                  <a16:creationId xmlns:a16="http://schemas.microsoft.com/office/drawing/2014/main" id="{CF30CBEA-E7BB-9042-B4A0-5C3CECB31B73}"/>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108" name="Content Placeholder 22">
              <a:extLst>
                <a:ext uri="{FF2B5EF4-FFF2-40B4-BE49-F238E27FC236}">
                  <a16:creationId xmlns:a16="http://schemas.microsoft.com/office/drawing/2014/main" id="{DB4E9C1C-9294-4D49-A4D8-CAF2703B4095}"/>
                </a:ext>
              </a:extLst>
            </p:cNvPr>
            <p:cNvSpPr txBox="1">
              <a:spLocks/>
            </p:cNvSpPr>
            <p:nvPr/>
          </p:nvSpPr>
          <p:spPr>
            <a:xfrm>
              <a:off x="3267252" y="467370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109" name="Content Placeholder 4">
              <a:extLst>
                <a:ext uri="{FF2B5EF4-FFF2-40B4-BE49-F238E27FC236}">
                  <a16:creationId xmlns:a16="http://schemas.microsoft.com/office/drawing/2014/main" id="{91AA3822-AA9A-D140-9616-6F3233913E5E}"/>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sales for specific ASINs</a:t>
              </a:r>
            </a:p>
          </p:txBody>
        </p:sp>
        <p:pic>
          <p:nvPicPr>
            <p:cNvPr id="110" name="Picture 109">
              <a:extLst>
                <a:ext uri="{FF2B5EF4-FFF2-40B4-BE49-F238E27FC236}">
                  <a16:creationId xmlns:a16="http://schemas.microsoft.com/office/drawing/2014/main" id="{74A55525-6836-5049-92D9-2D421CF569F7}"/>
                </a:ext>
              </a:extLst>
            </p:cNvPr>
            <p:cNvPicPr>
              <a:picLocks noChangeAspect="1"/>
            </p:cNvPicPr>
            <p:nvPr/>
          </p:nvPicPr>
          <p:blipFill>
            <a:blip r:embed="rId3"/>
            <a:stretch>
              <a:fillRect/>
            </a:stretch>
          </p:blipFill>
          <p:spPr>
            <a:xfrm>
              <a:off x="7771965" y="3937472"/>
              <a:ext cx="3849212" cy="1587493"/>
            </a:xfrm>
            <a:prstGeom prst="rect">
              <a:avLst/>
            </a:prstGeom>
          </p:spPr>
        </p:pic>
        <p:sp>
          <p:nvSpPr>
            <p:cNvPr id="111" name="TextBox 110">
              <a:extLst>
                <a:ext uri="{FF2B5EF4-FFF2-40B4-BE49-F238E27FC236}">
                  <a16:creationId xmlns:a16="http://schemas.microsoft.com/office/drawing/2014/main" id="{8573CA48-D664-A541-9402-7F01F276B266}"/>
                </a:ext>
              </a:extLst>
            </p:cNvPr>
            <p:cNvSpPr txBox="1"/>
            <p:nvPr/>
          </p:nvSpPr>
          <p:spPr>
            <a:xfrm>
              <a:off x="7771965" y="5590001"/>
              <a:ext cx="3693151" cy="307697"/>
            </a:xfrm>
            <a:prstGeom prst="rect">
              <a:avLst/>
            </a:prstGeom>
            <a:noFill/>
          </p:spPr>
          <p:txBody>
            <a:bodyPr wrap="square" rtlCol="0">
              <a:spAutoFit/>
            </a:bodyPr>
            <a:lstStyle/>
            <a:p>
              <a:pPr algn="ctr">
                <a:spcBef>
                  <a:spcPts val="600"/>
                </a:spcBef>
                <a:spcAft>
                  <a:spcPts val="600"/>
                </a:spcAft>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Seasonality | Out of stock | Promotions</a:t>
              </a:r>
            </a:p>
          </p:txBody>
        </p:sp>
        <p:pic>
          <p:nvPicPr>
            <p:cNvPr id="119" name="Picture 118">
              <a:extLst>
                <a:ext uri="{FF2B5EF4-FFF2-40B4-BE49-F238E27FC236}">
                  <a16:creationId xmlns:a16="http://schemas.microsoft.com/office/drawing/2014/main" id="{15FE0DE2-98BF-C345-A725-FEE9902BA006}"/>
                </a:ext>
              </a:extLst>
            </p:cNvPr>
            <p:cNvPicPr>
              <a:picLocks noChangeAspect="1"/>
            </p:cNvPicPr>
            <p:nvPr/>
          </p:nvPicPr>
          <p:blipFill>
            <a:blip r:embed="rId4"/>
            <a:stretch>
              <a:fillRect/>
            </a:stretch>
          </p:blipFill>
          <p:spPr>
            <a:xfrm>
              <a:off x="7674137" y="2089460"/>
              <a:ext cx="3871307" cy="1773599"/>
            </a:xfrm>
            <a:prstGeom prst="rect">
              <a:avLst/>
            </a:prstGeom>
          </p:spPr>
        </p:pic>
      </p:grpSp>
    </p:spTree>
    <p:extLst>
      <p:ext uri="{BB962C8B-B14F-4D97-AF65-F5344CB8AC3E}">
        <p14:creationId xmlns:p14="http://schemas.microsoft.com/office/powerpoint/2010/main" val="3210072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7"/>
            <a:chOff x="838140" y="1218574"/>
            <a:chExt cx="10950186" cy="4834397"/>
          </a:xfrm>
        </p:grpSpPr>
        <p:grpSp>
          <p:nvGrpSpPr>
            <p:cNvPr id="42" name="Group 41">
              <a:extLst>
                <a:ext uri="{FF2B5EF4-FFF2-40B4-BE49-F238E27FC236}">
                  <a16:creationId xmlns:a16="http://schemas.microsoft.com/office/drawing/2014/main" id="{03037B17-F956-0041-87FC-AF90EFA0F403}"/>
                </a:ext>
              </a:extLst>
            </p:cNvPr>
            <p:cNvGrpSpPr/>
            <p:nvPr/>
          </p:nvGrpSpPr>
          <p:grpSpPr>
            <a:xfrm>
              <a:off x="7114473" y="1711258"/>
              <a:ext cx="410543" cy="4341712"/>
              <a:chOff x="4743448" y="1752601"/>
              <a:chExt cx="247651" cy="4562471"/>
            </a:xfrm>
            <a:solidFill>
              <a:srgbClr val="800000"/>
            </a:solidFill>
          </p:grpSpPr>
          <p:sp>
            <p:nvSpPr>
              <p:cNvPr id="75" name="Rectangle 74">
                <a:extLst>
                  <a:ext uri="{FF2B5EF4-FFF2-40B4-BE49-F238E27FC236}">
                    <a16:creationId xmlns:a16="http://schemas.microsoft.com/office/drawing/2014/main" id="{2E28B3F9-1547-1646-BAE5-279CC959ED2B}"/>
                  </a:ext>
                </a:extLst>
              </p:cNvPr>
              <p:cNvSpPr/>
              <p:nvPr/>
            </p:nvSpPr>
            <p:spPr bwMode="auto">
              <a:xfrm rot="10800000">
                <a:off x="4743449" y="4870213"/>
                <a:ext cx="246888" cy="667912"/>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Right Triangle 111">
                <a:extLst>
                  <a:ext uri="{FF2B5EF4-FFF2-40B4-BE49-F238E27FC236}">
                    <a16:creationId xmlns:a16="http://schemas.microsoft.com/office/drawing/2014/main" id="{C3458E29-4442-1D4E-8C85-35DB8027283B}"/>
                  </a:ext>
                </a:extLst>
              </p:cNvPr>
              <p:cNvSpPr/>
              <p:nvPr/>
            </p:nvSpPr>
            <p:spPr bwMode="auto">
              <a:xfrm rot="10800000">
                <a:off x="4743449" y="5538130"/>
                <a:ext cx="247650" cy="776942"/>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Right Triangle 112">
                <a:extLst>
                  <a:ext uri="{FF2B5EF4-FFF2-40B4-BE49-F238E27FC236}">
                    <a16:creationId xmlns:a16="http://schemas.microsoft.com/office/drawing/2014/main" id="{F171182F-0C03-FD49-BB3A-B05347F78029}"/>
                  </a:ext>
                </a:extLst>
              </p:cNvPr>
              <p:cNvSpPr/>
              <p:nvPr/>
            </p:nvSpPr>
            <p:spPr bwMode="auto">
              <a:xfrm flipH="1">
                <a:off x="4743448" y="1752601"/>
                <a:ext cx="247650" cy="3117609"/>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a:solidFill>
                <a:schemeClr val="bg1">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19050">
              <a:solidFill>
                <a:schemeClr val="accent3"/>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62" name="Content Placeholder 4">
              <a:extLst>
                <a:ext uri="{FF2B5EF4-FFF2-40B4-BE49-F238E27FC236}">
                  <a16:creationId xmlns:a16="http://schemas.microsoft.com/office/drawing/2014/main" id="{B29D90F7-CD3D-F34C-9FC2-F9E8CC7AEB4D}"/>
                </a:ext>
              </a:extLst>
            </p:cNvPr>
            <p:cNvSpPr txBox="1">
              <a:spLocks/>
            </p:cNvSpPr>
            <p:nvPr/>
          </p:nvSpPr>
          <p:spPr bwMode="gray">
            <a:xfrm>
              <a:off x="7511870" y="1716301"/>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Close-matching for near-duplicates</a:t>
              </a:r>
            </a:p>
          </p:txBody>
        </p:sp>
        <p:pic>
          <p:nvPicPr>
            <p:cNvPr id="63" name="Picture 62">
              <a:extLst>
                <a:ext uri="{FF2B5EF4-FFF2-40B4-BE49-F238E27FC236}">
                  <a16:creationId xmlns:a16="http://schemas.microsoft.com/office/drawing/2014/main" id="{4D759FAA-108A-B74F-9C08-0B5261A40C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365"/>
            <a:stretch/>
          </p:blipFill>
          <p:spPr>
            <a:xfrm>
              <a:off x="7872943" y="2183826"/>
              <a:ext cx="3273366" cy="3695342"/>
            </a:xfrm>
            <a:prstGeom prst="rect">
              <a:avLst/>
            </a:prstGeom>
          </p:spPr>
        </p:pic>
        <p:sp>
          <p:nvSpPr>
            <p:cNvPr id="64" name="Rectangle 63">
              <a:extLst>
                <a:ext uri="{FF2B5EF4-FFF2-40B4-BE49-F238E27FC236}">
                  <a16:creationId xmlns:a16="http://schemas.microsoft.com/office/drawing/2014/main" id="{EC0C935C-5630-E840-9CD9-F533C3B9F648}"/>
                </a:ext>
              </a:extLst>
            </p:cNvPr>
            <p:cNvSpPr/>
            <p:nvPr/>
          </p:nvSpPr>
          <p:spPr>
            <a:xfrm>
              <a:off x="7676296" y="2183825"/>
              <a:ext cx="3912854" cy="1261122"/>
            </a:xfrm>
            <a:prstGeom prst="rect">
              <a:avLst/>
            </a:prstGeom>
            <a:noFill/>
            <a:ln w="28575">
              <a:solidFill>
                <a:srgbClr val="60774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Tree>
    <p:extLst>
      <p:ext uri="{BB962C8B-B14F-4D97-AF65-F5344CB8AC3E}">
        <p14:creationId xmlns:p14="http://schemas.microsoft.com/office/powerpoint/2010/main" val="654900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Machine Learning Applications</a:t>
            </a:r>
            <a:endParaRPr lang="en-US" b="1" dirty="0"/>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10950186" cy="4834396"/>
            <a:chOff x="838140" y="1218574"/>
            <a:chExt cx="10950186"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1" name="Content Placeholder 22">
              <a:extLst>
                <a:ext uri="{FF2B5EF4-FFF2-40B4-BE49-F238E27FC236}">
                  <a16:creationId xmlns:a16="http://schemas.microsoft.com/office/drawing/2014/main" id="{7E6FC195-B808-1C49-AEC9-8182B5E32E9D}"/>
                </a:ext>
              </a:extLst>
            </p:cNvPr>
            <p:cNvSpPr txBox="1">
              <a:spLocks/>
            </p:cNvSpPr>
            <p:nvPr/>
          </p:nvSpPr>
          <p:spPr>
            <a:xfrm>
              <a:off x="3268929"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52" name="Content Placeholder 22">
              <a:extLst>
                <a:ext uri="{FF2B5EF4-FFF2-40B4-BE49-F238E27FC236}">
                  <a16:creationId xmlns:a16="http://schemas.microsoft.com/office/drawing/2014/main" id="{399E8B22-D857-534E-91D1-11D45D2E1927}"/>
                </a:ext>
              </a:extLst>
            </p:cNvPr>
            <p:cNvSpPr txBox="1">
              <a:spLocks/>
            </p:cNvSpPr>
            <p:nvPr/>
          </p:nvSpPr>
          <p:spPr>
            <a:xfrm>
              <a:off x="3268929"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53" name="Content Placeholder 22">
              <a:extLst>
                <a:ext uri="{FF2B5EF4-FFF2-40B4-BE49-F238E27FC236}">
                  <a16:creationId xmlns:a16="http://schemas.microsoft.com/office/drawing/2014/main" id="{48067840-9D74-814D-9633-2FCC31199AA4}"/>
                </a:ext>
              </a:extLst>
            </p:cNvPr>
            <p:cNvSpPr txBox="1">
              <a:spLocks/>
            </p:cNvSpPr>
            <p:nvPr/>
          </p:nvSpPr>
          <p:spPr>
            <a:xfrm>
              <a:off x="3268929"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8929" y="5413057"/>
              <a:ext cx="3847223" cy="639913"/>
            </a:xfrm>
            <a:prstGeom prst="rect">
              <a:avLst/>
            </a:prstGeom>
            <a:noFill/>
            <a:ln w="19050">
              <a:solidFill>
                <a:schemeClr val="accent3"/>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sp>
          <p:nvSpPr>
            <p:cNvPr id="56" name="Content Placeholder 22">
              <a:extLst>
                <a:ext uri="{FF2B5EF4-FFF2-40B4-BE49-F238E27FC236}">
                  <a16:creationId xmlns:a16="http://schemas.microsoft.com/office/drawing/2014/main" id="{F9FCD680-290A-644B-B16A-5C95D900756C}"/>
                </a:ext>
              </a:extLst>
            </p:cNvPr>
            <p:cNvSpPr txBox="1">
              <a:spLocks/>
            </p:cNvSpPr>
            <p:nvPr/>
          </p:nvSpPr>
          <p:spPr>
            <a:xfrm>
              <a:off x="3268929"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58" name="Text Placeholder 16">
              <a:extLst>
                <a:ext uri="{FF2B5EF4-FFF2-40B4-BE49-F238E27FC236}">
                  <a16:creationId xmlns:a16="http://schemas.microsoft.com/office/drawing/2014/main" id="{256E7838-8DCB-5143-BCED-E23FB39AF1C1}"/>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59" name="Straight Connector 58">
              <a:extLst>
                <a:ext uri="{FF2B5EF4-FFF2-40B4-BE49-F238E27FC236}">
                  <a16:creationId xmlns:a16="http://schemas.microsoft.com/office/drawing/2014/main" id="{ABC738D3-AB98-9B43-9C94-9FAD5F1483B4}"/>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61" name="Content Placeholder 22">
              <a:extLst>
                <a:ext uri="{FF2B5EF4-FFF2-40B4-BE49-F238E27FC236}">
                  <a16:creationId xmlns:a16="http://schemas.microsoft.com/office/drawing/2014/main" id="{F4D2177D-99F5-4A49-8B21-4C3B4B0ABB46}"/>
                </a:ext>
              </a:extLst>
            </p:cNvPr>
            <p:cNvSpPr txBox="1">
              <a:spLocks/>
            </p:cNvSpPr>
            <p:nvPr/>
          </p:nvSpPr>
          <p:spPr>
            <a:xfrm>
              <a:off x="3267252"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accent3"/>
            </a:solidFill>
            <a:ln w="19050"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grpSp>
        <p:nvGrpSpPr>
          <p:cNvPr id="40" name="Group 39">
            <a:extLst>
              <a:ext uri="{FF2B5EF4-FFF2-40B4-BE49-F238E27FC236}">
                <a16:creationId xmlns:a16="http://schemas.microsoft.com/office/drawing/2014/main" id="{60EB500A-0F7C-1247-BAE1-B6FE65AFFA51}"/>
              </a:ext>
            </a:extLst>
          </p:cNvPr>
          <p:cNvGrpSpPr/>
          <p:nvPr/>
        </p:nvGrpSpPr>
        <p:grpSpPr>
          <a:xfrm>
            <a:off x="852425" y="1218574"/>
            <a:ext cx="10935901" cy="4824565"/>
            <a:chOff x="852425" y="1218574"/>
            <a:chExt cx="10935901" cy="4824565"/>
          </a:xfrm>
        </p:grpSpPr>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0" name="Text Placeholder 16">
              <a:extLst>
                <a:ext uri="{FF2B5EF4-FFF2-40B4-BE49-F238E27FC236}">
                  <a16:creationId xmlns:a16="http://schemas.microsoft.com/office/drawing/2014/main" id="{1F88140B-51AB-A841-84B7-63D52FA488BA}"/>
                </a:ext>
              </a:extLst>
            </p:cNvPr>
            <p:cNvSpPr txBox="1">
              <a:spLocks/>
            </p:cNvSpPr>
            <p:nvPr/>
          </p:nvSpPr>
          <p:spPr>
            <a:xfrm>
              <a:off x="7511872" y="1218574"/>
              <a:ext cx="427645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cxnSp>
          <p:nvCxnSpPr>
            <p:cNvPr id="81" name="Straight Connector 80">
              <a:extLst>
                <a:ext uri="{FF2B5EF4-FFF2-40B4-BE49-F238E27FC236}">
                  <a16:creationId xmlns:a16="http://schemas.microsoft.com/office/drawing/2014/main" id="{1B02638A-8AF9-7D4C-8995-755336FD72DF}"/>
                </a:ext>
              </a:extLst>
            </p:cNvPr>
            <p:cNvCxnSpPr/>
            <p:nvPr/>
          </p:nvCxnSpPr>
          <p:spPr bwMode="auto">
            <a:xfrm>
              <a:off x="7511873" y="1612106"/>
              <a:ext cx="427645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82" name="Content Placeholder 4">
              <a:extLst>
                <a:ext uri="{FF2B5EF4-FFF2-40B4-BE49-F238E27FC236}">
                  <a16:creationId xmlns:a16="http://schemas.microsoft.com/office/drawing/2014/main" id="{C2A45380-65DE-0946-A44E-F5AEAC00ED29}"/>
                </a:ext>
              </a:extLst>
            </p:cNvPr>
            <p:cNvSpPr txBox="1">
              <a:spLocks/>
            </p:cNvSpPr>
            <p:nvPr/>
          </p:nvSpPr>
          <p:spPr bwMode="gray">
            <a:xfrm>
              <a:off x="7511870" y="1706469"/>
              <a:ext cx="4276454" cy="4336670"/>
            </a:xfrm>
            <a:prstGeom prst="rect">
              <a:avLst/>
            </a:prstGeom>
            <a:solidFill>
              <a:schemeClr val="bg1"/>
            </a:solidFill>
            <a:ln w="19050">
              <a:solidFill>
                <a:schemeClr val="accent3"/>
              </a:solidFill>
            </a:ln>
          </p:spPr>
          <p:txBody>
            <a:bodyPr lIns="182832" tIns="91416" rIns="182832" bIns="457081"/>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Fruit freshness</a:t>
              </a:r>
            </a:p>
          </p:txBody>
        </p:sp>
        <p:pic>
          <p:nvPicPr>
            <p:cNvPr id="83" name="Picture 82">
              <a:extLst>
                <a:ext uri="{FF2B5EF4-FFF2-40B4-BE49-F238E27FC236}">
                  <a16:creationId xmlns:a16="http://schemas.microsoft.com/office/drawing/2014/main" id="{C57CE804-8C38-3C4C-81A5-2C158F337E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45562" y="3784943"/>
              <a:ext cx="736074" cy="875989"/>
            </a:xfrm>
            <a:prstGeom prst="rect">
              <a:avLst/>
            </a:prstGeom>
          </p:spPr>
        </p:pic>
        <p:grpSp>
          <p:nvGrpSpPr>
            <p:cNvPr id="84" name="Group 83">
              <a:extLst>
                <a:ext uri="{FF2B5EF4-FFF2-40B4-BE49-F238E27FC236}">
                  <a16:creationId xmlns:a16="http://schemas.microsoft.com/office/drawing/2014/main" id="{97473E22-B5DD-1840-A305-8DB25FD354FA}"/>
                </a:ext>
              </a:extLst>
            </p:cNvPr>
            <p:cNvGrpSpPr/>
            <p:nvPr/>
          </p:nvGrpSpPr>
          <p:grpSpPr>
            <a:xfrm>
              <a:off x="7728791" y="3562156"/>
              <a:ext cx="866315" cy="933915"/>
              <a:chOff x="6731136" y="5472356"/>
              <a:chExt cx="484204" cy="521987"/>
            </a:xfrm>
            <a:solidFill>
              <a:schemeClr val="accent1"/>
            </a:solidFill>
          </p:grpSpPr>
          <p:sp>
            <p:nvSpPr>
              <p:cNvPr id="117" name="Pie 50186">
                <a:extLst>
                  <a:ext uri="{FF2B5EF4-FFF2-40B4-BE49-F238E27FC236}">
                    <a16:creationId xmlns:a16="http://schemas.microsoft.com/office/drawing/2014/main" id="{626C63DC-B0BE-DB43-864D-DBEC69F6EC2F}"/>
                  </a:ext>
                </a:extLst>
              </p:cNvPr>
              <p:cNvSpPr/>
              <p:nvPr/>
            </p:nvSpPr>
            <p:spPr bwMode="auto">
              <a:xfrm rot="10800000">
                <a:off x="6731136" y="5772410"/>
                <a:ext cx="484204" cy="221933"/>
              </a:xfrm>
              <a:custGeom>
                <a:avLst/>
                <a:gdLst>
                  <a:gd name="connsiteX0" fmla="*/ 828723 w 828723"/>
                  <a:gd name="connsiteY0" fmla="*/ 286565 h 573129"/>
                  <a:gd name="connsiteX1" fmla="*/ 566017 w 828723"/>
                  <a:gd name="connsiteY1" fmla="*/ 553247 h 573129"/>
                  <a:gd name="connsiteX2" fmla="*/ 256707 w 828723"/>
                  <a:gd name="connsiteY2" fmla="*/ 551578 h 573129"/>
                  <a:gd name="connsiteX3" fmla="*/ 165 w 828723"/>
                  <a:gd name="connsiteY3" fmla="*/ 278452 h 573129"/>
                  <a:gd name="connsiteX4" fmla="*/ 414362 w 828723"/>
                  <a:gd name="connsiteY4" fmla="*/ 286565 h 573129"/>
                  <a:gd name="connsiteX5" fmla="*/ 828723 w 828723"/>
                  <a:gd name="connsiteY5" fmla="*/ 286565 h 573129"/>
                  <a:gd name="connsiteX0" fmla="*/ 828672 w 828672"/>
                  <a:gd name="connsiteY0" fmla="*/ 8113 h 293039"/>
                  <a:gd name="connsiteX1" fmla="*/ 648717 w 828672"/>
                  <a:gd name="connsiteY1" fmla="*/ 254107 h 293039"/>
                  <a:gd name="connsiteX2" fmla="*/ 256656 w 828672"/>
                  <a:gd name="connsiteY2" fmla="*/ 273126 h 293039"/>
                  <a:gd name="connsiteX3" fmla="*/ 114 w 828672"/>
                  <a:gd name="connsiteY3" fmla="*/ 0 h 293039"/>
                  <a:gd name="connsiteX4" fmla="*/ 414311 w 828672"/>
                  <a:gd name="connsiteY4" fmla="*/ 8113 h 293039"/>
                  <a:gd name="connsiteX5" fmla="*/ 828672 w 828672"/>
                  <a:gd name="connsiteY5" fmla="*/ 8113 h 293039"/>
                  <a:gd name="connsiteX0" fmla="*/ 829427 w 829427"/>
                  <a:gd name="connsiteY0" fmla="*/ 8113 h 289280"/>
                  <a:gd name="connsiteX1" fmla="*/ 649472 w 829427"/>
                  <a:gd name="connsiteY1" fmla="*/ 254107 h 289280"/>
                  <a:gd name="connsiteX2" fmla="*/ 116734 w 829427"/>
                  <a:gd name="connsiteY2" fmla="*/ 260714 h 289280"/>
                  <a:gd name="connsiteX3" fmla="*/ 869 w 829427"/>
                  <a:gd name="connsiteY3" fmla="*/ 0 h 289280"/>
                  <a:gd name="connsiteX4" fmla="*/ 415066 w 829427"/>
                  <a:gd name="connsiteY4" fmla="*/ 8113 h 289280"/>
                  <a:gd name="connsiteX5" fmla="*/ 829427 w 829427"/>
                  <a:gd name="connsiteY5" fmla="*/ 8113 h 289280"/>
                  <a:gd name="connsiteX0" fmla="*/ 829710 w 829710"/>
                  <a:gd name="connsiteY0" fmla="*/ 8113 h 293737"/>
                  <a:gd name="connsiteX1" fmla="*/ 691131 w 829710"/>
                  <a:gd name="connsiteY1" fmla="*/ 262382 h 293737"/>
                  <a:gd name="connsiteX2" fmla="*/ 117017 w 829710"/>
                  <a:gd name="connsiteY2" fmla="*/ 260714 h 293737"/>
                  <a:gd name="connsiteX3" fmla="*/ 1152 w 829710"/>
                  <a:gd name="connsiteY3" fmla="*/ 0 h 293737"/>
                  <a:gd name="connsiteX4" fmla="*/ 415349 w 829710"/>
                  <a:gd name="connsiteY4" fmla="*/ 8113 h 293737"/>
                  <a:gd name="connsiteX5" fmla="*/ 829710 w 829710"/>
                  <a:gd name="connsiteY5" fmla="*/ 8113 h 29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710" h="293737">
                    <a:moveTo>
                      <a:pt x="829710" y="8113"/>
                    </a:moveTo>
                    <a:cubicBezTo>
                      <a:pt x="829710" y="125897"/>
                      <a:pt x="809913" y="220282"/>
                      <a:pt x="691131" y="262382"/>
                    </a:cubicBezTo>
                    <a:cubicBezTo>
                      <a:pt x="572349" y="304482"/>
                      <a:pt x="232014" y="304444"/>
                      <a:pt x="117017" y="260714"/>
                    </a:cubicBezTo>
                    <a:cubicBezTo>
                      <a:pt x="2020" y="216984"/>
                      <a:pt x="-3724" y="119067"/>
                      <a:pt x="1152" y="0"/>
                    </a:cubicBezTo>
                    <a:lnTo>
                      <a:pt x="415349" y="8113"/>
                    </a:lnTo>
                    <a:lnTo>
                      <a:pt x="829710" y="8113"/>
                    </a:lnTo>
                    <a:close/>
                  </a:path>
                </a:pathLst>
              </a:cu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8" name="Oval 117">
                <a:extLst>
                  <a:ext uri="{FF2B5EF4-FFF2-40B4-BE49-F238E27FC236}">
                    <a16:creationId xmlns:a16="http://schemas.microsoft.com/office/drawing/2014/main" id="{F6D8F13D-FC3F-2745-B365-A1F5D589EC44}"/>
                  </a:ext>
                </a:extLst>
              </p:cNvPr>
              <p:cNvSpPr/>
              <p:nvPr/>
            </p:nvSpPr>
            <p:spPr bwMode="auto">
              <a:xfrm>
                <a:off x="6836077" y="5472356"/>
                <a:ext cx="274320" cy="274320"/>
              </a:xfrm>
              <a:prstGeom prst="ellipse">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5" name="Group 84">
              <a:extLst>
                <a:ext uri="{FF2B5EF4-FFF2-40B4-BE49-F238E27FC236}">
                  <a16:creationId xmlns:a16="http://schemas.microsoft.com/office/drawing/2014/main" id="{AD609D59-F94D-E64D-98E0-D381CE9903F4}"/>
                </a:ext>
              </a:extLst>
            </p:cNvPr>
            <p:cNvGrpSpPr/>
            <p:nvPr/>
          </p:nvGrpSpPr>
          <p:grpSpPr>
            <a:xfrm>
              <a:off x="10480456" y="3111204"/>
              <a:ext cx="1138639" cy="911918"/>
              <a:chOff x="10481598" y="3441480"/>
              <a:chExt cx="1079293" cy="864389"/>
            </a:xfrm>
            <a:solidFill>
              <a:schemeClr val="accent1"/>
            </a:solidFill>
          </p:grpSpPr>
          <p:sp>
            <p:nvSpPr>
              <p:cNvPr id="111" name="Rectangle 110">
                <a:extLst>
                  <a:ext uri="{FF2B5EF4-FFF2-40B4-BE49-F238E27FC236}">
                    <a16:creationId xmlns:a16="http://schemas.microsoft.com/office/drawing/2014/main" id="{90DE5DA3-E74F-9B46-9C2D-33BD74E22270}"/>
                  </a:ext>
                </a:extLst>
              </p:cNvPr>
              <p:cNvSpPr/>
              <p:nvPr/>
            </p:nvSpPr>
            <p:spPr>
              <a:xfrm rot="19878754">
                <a:off x="10481598" y="3637274"/>
                <a:ext cx="359615" cy="18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Flowchart: Manual Input 94">
                <a:extLst>
                  <a:ext uri="{FF2B5EF4-FFF2-40B4-BE49-F238E27FC236}">
                    <a16:creationId xmlns:a16="http://schemas.microsoft.com/office/drawing/2014/main" id="{00C87DD5-B886-FD4F-B3AC-DDA41AA01A37}"/>
                  </a:ext>
                </a:extLst>
              </p:cNvPr>
              <p:cNvSpPr/>
              <p:nvPr/>
            </p:nvSpPr>
            <p:spPr>
              <a:xfrm rot="14478754">
                <a:off x="10722169" y="3210636"/>
                <a:ext cx="335366" cy="797054"/>
              </a:xfrm>
              <a:prstGeom prst="flowChartManualIn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5" name="Rectangle 114">
                <a:extLst>
                  <a:ext uri="{FF2B5EF4-FFF2-40B4-BE49-F238E27FC236}">
                    <a16:creationId xmlns:a16="http://schemas.microsoft.com/office/drawing/2014/main" id="{2A641643-01F6-D441-86BB-2A59DCE29C1E}"/>
                  </a:ext>
                </a:extLst>
              </p:cNvPr>
              <p:cNvSpPr/>
              <p:nvPr/>
            </p:nvSpPr>
            <p:spPr>
              <a:xfrm rot="18222277">
                <a:off x="11169956" y="3457569"/>
                <a:ext cx="156996" cy="62487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6" name="Rectangle 115">
                <a:extLst>
                  <a:ext uri="{FF2B5EF4-FFF2-40B4-BE49-F238E27FC236}">
                    <a16:creationId xmlns:a16="http://schemas.microsoft.com/office/drawing/2014/main" id="{BB2EAAA3-FF04-C24D-9620-E71B62E29EB5}"/>
                  </a:ext>
                </a:extLst>
              </p:cNvPr>
              <p:cNvSpPr/>
              <p:nvPr/>
            </p:nvSpPr>
            <p:spPr>
              <a:xfrm>
                <a:off x="11466269" y="3562191"/>
                <a:ext cx="85665" cy="743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6" name="Rectangle 85">
              <a:extLst>
                <a:ext uri="{FF2B5EF4-FFF2-40B4-BE49-F238E27FC236}">
                  <a16:creationId xmlns:a16="http://schemas.microsoft.com/office/drawing/2014/main" id="{F02D3DC4-0260-E943-945C-F00FB943544F}"/>
                </a:ext>
              </a:extLst>
            </p:cNvPr>
            <p:cNvSpPr/>
            <p:nvPr/>
          </p:nvSpPr>
          <p:spPr>
            <a:xfrm>
              <a:off x="8060840" y="2522286"/>
              <a:ext cx="723275"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Before</a:t>
              </a:r>
            </a:p>
          </p:txBody>
        </p:sp>
        <p:sp>
          <p:nvSpPr>
            <p:cNvPr id="87" name="Rectangle 86">
              <a:extLst>
                <a:ext uri="{FF2B5EF4-FFF2-40B4-BE49-F238E27FC236}">
                  <a16:creationId xmlns:a16="http://schemas.microsoft.com/office/drawing/2014/main" id="{C7091E04-4F28-4840-8222-678DB6ACF5A4}"/>
                </a:ext>
              </a:extLst>
            </p:cNvPr>
            <p:cNvSpPr/>
            <p:nvPr/>
          </p:nvSpPr>
          <p:spPr>
            <a:xfrm>
              <a:off x="10643416" y="2522286"/>
              <a:ext cx="598241" cy="307777"/>
            </a:xfrm>
            <a:prstGeom prst="rect">
              <a:avLst/>
            </a:prstGeom>
          </p:spPr>
          <p:txBody>
            <a:bodyPr wrap="non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After</a:t>
              </a:r>
            </a:p>
          </p:txBody>
        </p:sp>
        <p:grpSp>
          <p:nvGrpSpPr>
            <p:cNvPr id="88" name="Group 87">
              <a:extLst>
                <a:ext uri="{FF2B5EF4-FFF2-40B4-BE49-F238E27FC236}">
                  <a16:creationId xmlns:a16="http://schemas.microsoft.com/office/drawing/2014/main" id="{7E9C4822-59F1-BF43-B961-5A9E22235225}"/>
                </a:ext>
              </a:extLst>
            </p:cNvPr>
            <p:cNvGrpSpPr/>
            <p:nvPr/>
          </p:nvGrpSpPr>
          <p:grpSpPr>
            <a:xfrm>
              <a:off x="8814226" y="5095405"/>
              <a:ext cx="1671746" cy="830781"/>
              <a:chOff x="9208090" y="4791039"/>
              <a:chExt cx="1672181" cy="830997"/>
            </a:xfrm>
          </p:grpSpPr>
          <p:sp>
            <p:nvSpPr>
              <p:cNvPr id="94" name="Rectangle 93">
                <a:extLst>
                  <a:ext uri="{FF2B5EF4-FFF2-40B4-BE49-F238E27FC236}">
                    <a16:creationId xmlns:a16="http://schemas.microsoft.com/office/drawing/2014/main" id="{719E3741-15FF-EA4D-990F-CFFCF5BF2C24}"/>
                  </a:ext>
                </a:extLst>
              </p:cNvPr>
              <p:cNvSpPr/>
              <p:nvPr/>
            </p:nvSpPr>
            <p:spPr>
              <a:xfrm>
                <a:off x="9488649" y="4791039"/>
                <a:ext cx="1391622" cy="830997"/>
              </a:xfrm>
              <a:prstGeom prst="rect">
                <a:avLst/>
              </a:prstGeom>
            </p:spPr>
            <p:txBody>
              <a:bodyPr wrap="square">
                <a:spAutoFit/>
              </a:bodyPr>
              <a:lstStyle/>
              <a:p>
                <a:r>
                  <a:rPr lang="en-US" sz="1200" dirty="0">
                    <a:solidFill>
                      <a:srgbClr val="607744"/>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Good</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sym typeface="Wingdings" panose="05000000000000000000" pitchFamily="2" charset="2"/>
                  </a:rPr>
                  <a:t>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Serious Damage</a:t>
                </a:r>
              </a:p>
              <a:p>
                <a:r>
                  <a:rPr lang="en-US" sz="1200"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Decay</a:t>
                </a:r>
              </a:p>
            </p:txBody>
          </p:sp>
          <p:grpSp>
            <p:nvGrpSpPr>
              <p:cNvPr id="95" name="Group 94">
                <a:extLst>
                  <a:ext uri="{FF2B5EF4-FFF2-40B4-BE49-F238E27FC236}">
                    <a16:creationId xmlns:a16="http://schemas.microsoft.com/office/drawing/2014/main" id="{41517D87-DCC0-114C-9247-46C36F82D650}"/>
                  </a:ext>
                </a:extLst>
              </p:cNvPr>
              <p:cNvGrpSpPr>
                <a:grpSpLocks noChangeAspect="1"/>
              </p:cNvGrpSpPr>
              <p:nvPr/>
            </p:nvGrpSpPr>
            <p:grpSpPr>
              <a:xfrm>
                <a:off x="9208090" y="4822505"/>
                <a:ext cx="187768" cy="182880"/>
                <a:chOff x="696292" y="2764878"/>
                <a:chExt cx="3708651" cy="3612110"/>
              </a:xfrm>
              <a:solidFill>
                <a:srgbClr val="607744"/>
              </a:solidFill>
            </p:grpSpPr>
            <p:sp>
              <p:nvSpPr>
                <p:cNvPr id="104" name="Rounded Rectangle 103">
                  <a:extLst>
                    <a:ext uri="{FF2B5EF4-FFF2-40B4-BE49-F238E27FC236}">
                      <a16:creationId xmlns:a16="http://schemas.microsoft.com/office/drawing/2014/main" id="{B0160D60-F369-3C43-A9F1-996DD97E4226}"/>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Rounded Rectangle 104">
                  <a:extLst>
                    <a:ext uri="{FF2B5EF4-FFF2-40B4-BE49-F238E27FC236}">
                      <a16:creationId xmlns:a16="http://schemas.microsoft.com/office/drawing/2014/main" id="{08762D8C-31F3-A146-AB49-3721A3545742}"/>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Rounded Rectangle 105">
                  <a:extLst>
                    <a:ext uri="{FF2B5EF4-FFF2-40B4-BE49-F238E27FC236}">
                      <a16:creationId xmlns:a16="http://schemas.microsoft.com/office/drawing/2014/main" id="{FB2B42D9-BBAB-094A-BB94-4F5F92F469D7}"/>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7" name="Rounded Rectangle 106">
                  <a:extLst>
                    <a:ext uri="{FF2B5EF4-FFF2-40B4-BE49-F238E27FC236}">
                      <a16:creationId xmlns:a16="http://schemas.microsoft.com/office/drawing/2014/main" id="{E7E46758-9D7B-7749-9F75-4B73F31D75C4}"/>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Rounded Rectangle 107">
                  <a:extLst>
                    <a:ext uri="{FF2B5EF4-FFF2-40B4-BE49-F238E27FC236}">
                      <a16:creationId xmlns:a16="http://schemas.microsoft.com/office/drawing/2014/main" id="{FF818512-99A6-C54E-BA4B-0367546F67E8}"/>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Rounded Rectangle 108">
                  <a:extLst>
                    <a:ext uri="{FF2B5EF4-FFF2-40B4-BE49-F238E27FC236}">
                      <a16:creationId xmlns:a16="http://schemas.microsoft.com/office/drawing/2014/main" id="{D4201068-AB1D-F54E-AFAA-85C34BBC112A}"/>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Rounded Rectangle 109">
                  <a:extLst>
                    <a:ext uri="{FF2B5EF4-FFF2-40B4-BE49-F238E27FC236}">
                      <a16:creationId xmlns:a16="http://schemas.microsoft.com/office/drawing/2014/main" id="{AEF17A95-050C-7340-AB36-0DAAE3B15FF0}"/>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96" name="Group 95">
                <a:extLst>
                  <a:ext uri="{FF2B5EF4-FFF2-40B4-BE49-F238E27FC236}">
                    <a16:creationId xmlns:a16="http://schemas.microsoft.com/office/drawing/2014/main" id="{FEF22988-9C9D-714C-BB76-59650481125A}"/>
                  </a:ext>
                </a:extLst>
              </p:cNvPr>
              <p:cNvGrpSpPr>
                <a:grpSpLocks noChangeAspect="1"/>
              </p:cNvGrpSpPr>
              <p:nvPr/>
            </p:nvGrpSpPr>
            <p:grpSpPr>
              <a:xfrm rot="10800000">
                <a:off x="9208090" y="5243039"/>
                <a:ext cx="187768" cy="182880"/>
                <a:chOff x="696292" y="2764878"/>
                <a:chExt cx="3708651" cy="3612110"/>
              </a:xfrm>
              <a:solidFill>
                <a:srgbClr val="C00000"/>
              </a:solidFill>
            </p:grpSpPr>
            <p:sp>
              <p:nvSpPr>
                <p:cNvPr id="97" name="Rounded Rectangle 96">
                  <a:extLst>
                    <a:ext uri="{FF2B5EF4-FFF2-40B4-BE49-F238E27FC236}">
                      <a16:creationId xmlns:a16="http://schemas.microsoft.com/office/drawing/2014/main" id="{C934C51A-527F-6A47-B117-0220B4445D83}"/>
                    </a:ext>
                  </a:extLst>
                </p:cNvPr>
                <p:cNvSpPr/>
                <p:nvPr/>
              </p:nvSpPr>
              <p:spPr bwMode="auto">
                <a:xfrm rot="5400000">
                  <a:off x="2986141" y="338338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Rounded Rectangle 97">
                  <a:extLst>
                    <a:ext uri="{FF2B5EF4-FFF2-40B4-BE49-F238E27FC236}">
                      <a16:creationId xmlns:a16="http://schemas.microsoft.com/office/drawing/2014/main" id="{4B6F10FF-2047-7E44-8475-B82FE8D651DF}"/>
                    </a:ext>
                  </a:extLst>
                </p:cNvPr>
                <p:cNvSpPr/>
                <p:nvPr/>
              </p:nvSpPr>
              <p:spPr bwMode="auto">
                <a:xfrm rot="5400000">
                  <a:off x="3009914" y="3938105"/>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Rounded Rectangle 98">
                  <a:extLst>
                    <a:ext uri="{FF2B5EF4-FFF2-40B4-BE49-F238E27FC236}">
                      <a16:creationId xmlns:a16="http://schemas.microsoft.com/office/drawing/2014/main" id="{7AB5413B-D33B-2742-9E20-D00745F6DBC5}"/>
                    </a:ext>
                  </a:extLst>
                </p:cNvPr>
                <p:cNvSpPr/>
                <p:nvPr/>
              </p:nvSpPr>
              <p:spPr bwMode="auto">
                <a:xfrm rot="5400000">
                  <a:off x="2907872" y="4501582"/>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Rounded Rectangle 99">
                  <a:extLst>
                    <a:ext uri="{FF2B5EF4-FFF2-40B4-BE49-F238E27FC236}">
                      <a16:creationId xmlns:a16="http://schemas.microsoft.com/office/drawing/2014/main" id="{7ADAE55F-0834-DC4E-A38C-A4EFE64FB550}"/>
                    </a:ext>
                  </a:extLst>
                </p:cNvPr>
                <p:cNvSpPr/>
                <p:nvPr/>
              </p:nvSpPr>
              <p:spPr bwMode="auto">
                <a:xfrm rot="5400000">
                  <a:off x="2702463" y="4981959"/>
                  <a:ext cx="577876" cy="2212182"/>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Rounded Rectangle 100">
                  <a:extLst>
                    <a:ext uri="{FF2B5EF4-FFF2-40B4-BE49-F238E27FC236}">
                      <a16:creationId xmlns:a16="http://schemas.microsoft.com/office/drawing/2014/main" id="{AD527E20-98E7-714D-A40F-2822B048EEAB}"/>
                    </a:ext>
                  </a:extLst>
                </p:cNvPr>
                <p:cNvSpPr/>
                <p:nvPr/>
              </p:nvSpPr>
              <p:spPr bwMode="auto">
                <a:xfrm rot="1800000">
                  <a:off x="2282287" y="2764878"/>
                  <a:ext cx="577876" cy="2753430"/>
                </a:xfrm>
                <a:prstGeom prst="roundRect">
                  <a:avLst>
                    <a:gd name="adj" fmla="val 50000"/>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Rounded Rectangle 101">
                  <a:extLst>
                    <a:ext uri="{FF2B5EF4-FFF2-40B4-BE49-F238E27FC236}">
                      <a16:creationId xmlns:a16="http://schemas.microsoft.com/office/drawing/2014/main" id="{F7E2B488-916A-F344-8841-52006068BE99}"/>
                    </a:ext>
                  </a:extLst>
                </p:cNvPr>
                <p:cNvSpPr/>
                <p:nvPr/>
              </p:nvSpPr>
              <p:spPr bwMode="auto">
                <a:xfrm>
                  <a:off x="1632639" y="4675368"/>
                  <a:ext cx="840216" cy="1701620"/>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Rounded Rectangle 102">
                  <a:extLst>
                    <a:ext uri="{FF2B5EF4-FFF2-40B4-BE49-F238E27FC236}">
                      <a16:creationId xmlns:a16="http://schemas.microsoft.com/office/drawing/2014/main" id="{E4BCEFFE-B15A-144C-8F28-DB4A57538262}"/>
                    </a:ext>
                  </a:extLst>
                </p:cNvPr>
                <p:cNvSpPr/>
                <p:nvPr/>
              </p:nvSpPr>
              <p:spPr bwMode="auto">
                <a:xfrm>
                  <a:off x="696292" y="4613454"/>
                  <a:ext cx="790601" cy="1763533"/>
                </a:xfrm>
                <a:prstGeom prst="roundRect">
                  <a:avLst>
                    <a:gd name="adj" fmla="val 15931"/>
                  </a:avLst>
                </a:prstGeom>
                <a:grp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cxnSp>
          <p:nvCxnSpPr>
            <p:cNvPr id="89" name="Straight Arrow Connector 88">
              <a:extLst>
                <a:ext uri="{FF2B5EF4-FFF2-40B4-BE49-F238E27FC236}">
                  <a16:creationId xmlns:a16="http://schemas.microsoft.com/office/drawing/2014/main" id="{C088CB87-BCDD-8749-954D-869CEB3250DA}"/>
                </a:ext>
              </a:extLst>
            </p:cNvPr>
            <p:cNvCxnSpPr/>
            <p:nvPr/>
          </p:nvCxnSpPr>
          <p:spPr bwMode="auto">
            <a:xfrm>
              <a:off x="8521392" y="3695451"/>
              <a:ext cx="791273" cy="56926"/>
            </a:xfrm>
            <a:prstGeom prst="straightConnector1">
              <a:avLst/>
            </a:prstGeom>
            <a:noFill/>
            <a:ln w="38100" cap="rnd" cmpd="sng" algn="ctr">
              <a:solidFill>
                <a:schemeClr val="accent1"/>
              </a:solidFill>
              <a:prstDash val="sysDot"/>
              <a:round/>
              <a:headEnd type="none" w="med" len="med"/>
              <a:tailEnd type="arrow"/>
            </a:ln>
            <a:effectLst/>
          </p:spPr>
        </p:cxnSp>
        <p:cxnSp>
          <p:nvCxnSpPr>
            <p:cNvPr id="90" name="Straight Arrow Connector 89">
              <a:extLst>
                <a:ext uri="{FF2B5EF4-FFF2-40B4-BE49-F238E27FC236}">
                  <a16:creationId xmlns:a16="http://schemas.microsoft.com/office/drawing/2014/main" id="{8F4D1EFC-A4EA-B849-B9FC-E50144ECAAC4}"/>
                </a:ext>
              </a:extLst>
            </p:cNvPr>
            <p:cNvCxnSpPr/>
            <p:nvPr/>
          </p:nvCxnSpPr>
          <p:spPr bwMode="auto">
            <a:xfrm flipH="1" flipV="1">
              <a:off x="8462369" y="3784942"/>
              <a:ext cx="716420" cy="573944"/>
            </a:xfrm>
            <a:prstGeom prst="straightConnector1">
              <a:avLst/>
            </a:prstGeom>
            <a:noFill/>
            <a:ln w="38100" cap="rnd" cmpd="sng" algn="ctr">
              <a:solidFill>
                <a:schemeClr val="accent1"/>
              </a:solidFill>
              <a:prstDash val="sysDot"/>
              <a:round/>
              <a:headEnd type="none" w="med" len="med"/>
              <a:tailEnd type="arrow"/>
            </a:ln>
            <a:effectLst/>
          </p:spPr>
        </p:cxnSp>
        <p:cxnSp>
          <p:nvCxnSpPr>
            <p:cNvPr id="91" name="Straight Arrow Connector 90">
              <a:extLst>
                <a:ext uri="{FF2B5EF4-FFF2-40B4-BE49-F238E27FC236}">
                  <a16:creationId xmlns:a16="http://schemas.microsoft.com/office/drawing/2014/main" id="{D2565630-0622-EC42-AB69-F5B609AB765D}"/>
                </a:ext>
              </a:extLst>
            </p:cNvPr>
            <p:cNvCxnSpPr/>
            <p:nvPr/>
          </p:nvCxnSpPr>
          <p:spPr bwMode="auto">
            <a:xfrm flipH="1">
              <a:off x="9785901" y="3494514"/>
              <a:ext cx="671508" cy="215085"/>
            </a:xfrm>
            <a:prstGeom prst="straightConnector1">
              <a:avLst/>
            </a:prstGeom>
            <a:noFill/>
            <a:ln w="38100" cap="rnd" cmpd="sng" algn="ctr">
              <a:solidFill>
                <a:schemeClr val="accent1"/>
              </a:solidFill>
              <a:prstDash val="sysDot"/>
              <a:round/>
              <a:headEnd type="none" w="med" len="med"/>
              <a:tailEnd type="arrow"/>
            </a:ln>
            <a:effectLst/>
          </p:spPr>
        </p:cxnSp>
        <p:cxnSp>
          <p:nvCxnSpPr>
            <p:cNvPr id="92" name="Straight Arrow Connector 91">
              <a:extLst>
                <a:ext uri="{FF2B5EF4-FFF2-40B4-BE49-F238E27FC236}">
                  <a16:creationId xmlns:a16="http://schemas.microsoft.com/office/drawing/2014/main" id="{D3311FC3-588A-AC42-8C23-185B3D013C50}"/>
                </a:ext>
              </a:extLst>
            </p:cNvPr>
            <p:cNvCxnSpPr/>
            <p:nvPr/>
          </p:nvCxnSpPr>
          <p:spPr bwMode="auto">
            <a:xfrm flipV="1">
              <a:off x="10197282" y="3599271"/>
              <a:ext cx="260124" cy="655042"/>
            </a:xfrm>
            <a:prstGeom prst="straightConnector1">
              <a:avLst/>
            </a:prstGeom>
            <a:noFill/>
            <a:ln w="38100" cap="rnd" cmpd="sng" algn="ctr">
              <a:solidFill>
                <a:schemeClr val="accent1"/>
              </a:solidFill>
              <a:prstDash val="sysDot"/>
              <a:round/>
              <a:headEnd type="none" w="med" len="med"/>
              <a:tailEnd type="arrow"/>
            </a:ln>
            <a:effectLst/>
          </p:spPr>
        </p:cxnSp>
        <p:pic>
          <p:nvPicPr>
            <p:cNvPr id="93" name="Picture 92">
              <a:extLst>
                <a:ext uri="{FF2B5EF4-FFF2-40B4-BE49-F238E27FC236}">
                  <a16:creationId xmlns:a16="http://schemas.microsoft.com/office/drawing/2014/main" id="{E9293E1E-CC40-5C47-AB97-441EA493C3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2022" y="2951028"/>
              <a:ext cx="1361998" cy="282024"/>
            </a:xfrm>
            <a:prstGeom prst="rect">
              <a:avLst/>
            </a:prstGeom>
          </p:spPr>
        </p:pic>
      </p:grpSp>
      <p:sp>
        <p:nvSpPr>
          <p:cNvPr id="128" name="Rectangle 127">
            <a:extLst>
              <a:ext uri="{FF2B5EF4-FFF2-40B4-BE49-F238E27FC236}">
                <a16:creationId xmlns:a16="http://schemas.microsoft.com/office/drawing/2014/main" id="{3B381600-3395-074A-AD10-D2505BD93773}"/>
              </a:ext>
            </a:extLst>
          </p:cNvPr>
          <p:cNvSpPr/>
          <p:nvPr/>
        </p:nvSpPr>
        <p:spPr bwMode="auto">
          <a:xfrm rot="10800000">
            <a:off x="7114468" y="5418594"/>
            <a:ext cx="409278" cy="639913"/>
          </a:xfrm>
          <a:prstGeom prst="rect">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9" name="Right Triangle 128">
            <a:extLst>
              <a:ext uri="{FF2B5EF4-FFF2-40B4-BE49-F238E27FC236}">
                <a16:creationId xmlns:a16="http://schemas.microsoft.com/office/drawing/2014/main" id="{40EC016D-2D07-8D49-B715-84E6CF602558}"/>
              </a:ext>
            </a:extLst>
          </p:cNvPr>
          <p:cNvSpPr/>
          <p:nvPr/>
        </p:nvSpPr>
        <p:spPr bwMode="auto">
          <a:xfrm flipH="1">
            <a:off x="7114466" y="1711258"/>
            <a:ext cx="410541" cy="3701800"/>
          </a:xfrm>
          <a:prstGeom prst="rtTriangle">
            <a:avLst/>
          </a:prstGeom>
          <a:solidFill>
            <a:schemeClr val="accent3"/>
          </a:solidFill>
          <a:ln w="9525" cap="flat" cmpd="sng" algn="ctr">
            <a:solidFill>
              <a:schemeClr val="accent3"/>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p>
            <a:endParaRPr lang="en-US" sz="1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91523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sp>
        <p:nvSpPr>
          <p:cNvPr id="2" name="TextBox 1">
            <a:extLst>
              <a:ext uri="{FF2B5EF4-FFF2-40B4-BE49-F238E27FC236}">
                <a16:creationId xmlns:a16="http://schemas.microsoft.com/office/drawing/2014/main" id="{852A927A-F3D0-A840-B291-1782455B469B}"/>
              </a:ext>
            </a:extLst>
          </p:cNvPr>
          <p:cNvSpPr txBox="1"/>
          <p:nvPr/>
        </p:nvSpPr>
        <p:spPr>
          <a:xfrm>
            <a:off x="-3233854" y="-11151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698199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6891-EC2E-6E4A-9BBD-C36860F890FF}"/>
              </a:ext>
            </a:extLst>
          </p:cNvPr>
          <p:cNvSpPr>
            <a:spLocks noGrp="1"/>
          </p:cNvSpPr>
          <p:nvPr>
            <p:ph type="title"/>
          </p:nvPr>
        </p:nvSpPr>
        <p:spPr>
          <a:xfrm>
            <a:off x="496877" y="305245"/>
            <a:ext cx="11494825" cy="992183"/>
          </a:xfrm>
        </p:spPr>
        <p:txBody>
          <a:bodyPr>
            <a:normAutofit/>
          </a:bodyPr>
          <a:lstStyle/>
          <a:p>
            <a:pPr algn="ct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grpSp>
        <p:nvGrpSpPr>
          <p:cNvPr id="41" name="Group 40">
            <a:extLst>
              <a:ext uri="{FF2B5EF4-FFF2-40B4-BE49-F238E27FC236}">
                <a16:creationId xmlns:a16="http://schemas.microsoft.com/office/drawing/2014/main" id="{AFD814BE-B513-D64E-9847-427CD83DB3D0}"/>
              </a:ext>
            </a:extLst>
          </p:cNvPr>
          <p:cNvGrpSpPr/>
          <p:nvPr/>
        </p:nvGrpSpPr>
        <p:grpSpPr>
          <a:xfrm>
            <a:off x="838140" y="1218574"/>
            <a:ext cx="6312701" cy="4834396"/>
            <a:chOff x="838140" y="1218574"/>
            <a:chExt cx="6312701" cy="4834396"/>
          </a:xfrm>
        </p:grpSpPr>
        <p:sp>
          <p:nvSpPr>
            <p:cNvPr id="43" name="Text Placeholder 16">
              <a:extLst>
                <a:ext uri="{FF2B5EF4-FFF2-40B4-BE49-F238E27FC236}">
                  <a16:creationId xmlns:a16="http://schemas.microsoft.com/office/drawing/2014/main" id="{3E5724EF-32F5-6A4C-B449-F78658EE949E}"/>
                </a:ext>
              </a:extLst>
            </p:cNvPr>
            <p:cNvSpPr txBox="1">
              <a:spLocks/>
            </p:cNvSpPr>
            <p:nvPr/>
          </p:nvSpPr>
          <p:spPr>
            <a:xfrm>
              <a:off x="838140" y="1218574"/>
              <a:ext cx="2285405"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Problem type</a:t>
              </a:r>
            </a:p>
          </p:txBody>
        </p:sp>
        <p:cxnSp>
          <p:nvCxnSpPr>
            <p:cNvPr id="44" name="Straight Connector 43">
              <a:extLst>
                <a:ext uri="{FF2B5EF4-FFF2-40B4-BE49-F238E27FC236}">
                  <a16:creationId xmlns:a16="http://schemas.microsoft.com/office/drawing/2014/main" id="{A9F59DB2-4947-0440-9414-BAC01F270CCC}"/>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5" name="Text Placeholder 16">
              <a:extLst>
                <a:ext uri="{FF2B5EF4-FFF2-40B4-BE49-F238E27FC236}">
                  <a16:creationId xmlns:a16="http://schemas.microsoft.com/office/drawing/2014/main" id="{125F323E-820A-7A43-9DE9-10A15FF4C8BD}"/>
                </a:ext>
              </a:extLst>
            </p:cNvPr>
            <p:cNvSpPr txBox="1">
              <a:spLocks/>
            </p:cNvSpPr>
            <p:nvPr/>
          </p:nvSpPr>
          <p:spPr>
            <a:xfrm>
              <a:off x="3303618" y="1218574"/>
              <a:ext cx="3847223" cy="388489"/>
            </a:xfrm>
            <a:prstGeom prst="rect">
              <a:avLst/>
            </a:prstGeom>
          </p:spPr>
          <p:txBody>
            <a:bodyPr l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spcBef>
                  <a:spcPct val="0"/>
                </a:spcBef>
              </a:pPr>
              <a:r>
                <a:rPr lang="en-US" sz="1799" kern="0" dirty="0">
                  <a:latin typeface="Amazon Ember Light" panose="020B0403020204020204" pitchFamily="34" charset="0"/>
                  <a:ea typeface="Amazon Ember Light" panose="020B0403020204020204" pitchFamily="34" charset="0"/>
                  <a:cs typeface="Amazon Ember Light" panose="020B0403020204020204" pitchFamily="34" charset="0"/>
                </a:rPr>
                <a:t>Description  </a:t>
              </a:r>
            </a:p>
          </p:txBody>
        </p:sp>
        <p:cxnSp>
          <p:nvCxnSpPr>
            <p:cNvPr id="46" name="Straight Connector 45">
              <a:extLst>
                <a:ext uri="{FF2B5EF4-FFF2-40B4-BE49-F238E27FC236}">
                  <a16:creationId xmlns:a16="http://schemas.microsoft.com/office/drawing/2014/main" id="{1DBEA6AA-6FBA-C14F-83CA-CB983F7C29B3}"/>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E12C3F37-9973-B448-BA49-F13E9D3A7BC7}"/>
                </a:ext>
              </a:extLst>
            </p:cNvPr>
            <p:cNvSpPr/>
            <p:nvPr/>
          </p:nvSpPr>
          <p:spPr bwMode="auto">
            <a:xfrm>
              <a:off x="838140" y="171630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Ranking</a:t>
              </a:r>
            </a:p>
          </p:txBody>
        </p:sp>
        <p:sp>
          <p:nvSpPr>
            <p:cNvPr id="48" name="Rectangle 47">
              <a:extLst>
                <a:ext uri="{FF2B5EF4-FFF2-40B4-BE49-F238E27FC236}">
                  <a16:creationId xmlns:a16="http://schemas.microsoft.com/office/drawing/2014/main" id="{C0F62F6C-0D3F-1443-AA17-9FB1FD0B20F7}"/>
                </a:ext>
              </a:extLst>
            </p:cNvPr>
            <p:cNvSpPr/>
            <p:nvPr/>
          </p:nvSpPr>
          <p:spPr bwMode="auto">
            <a:xfrm>
              <a:off x="838140" y="2456731"/>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Recommendation</a:t>
              </a:r>
            </a:p>
          </p:txBody>
        </p:sp>
        <p:sp>
          <p:nvSpPr>
            <p:cNvPr id="49" name="Rectangle 48">
              <a:extLst>
                <a:ext uri="{FF2B5EF4-FFF2-40B4-BE49-F238E27FC236}">
                  <a16:creationId xmlns:a16="http://schemas.microsoft.com/office/drawing/2014/main" id="{899063B9-1A56-EE4E-A64E-7A5CA5E34C5F}"/>
                </a:ext>
              </a:extLst>
            </p:cNvPr>
            <p:cNvSpPr/>
            <p:nvPr/>
          </p:nvSpPr>
          <p:spPr bwMode="auto">
            <a:xfrm>
              <a:off x="838140" y="319716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p>
          </p:txBody>
        </p:sp>
        <p:sp>
          <p:nvSpPr>
            <p:cNvPr id="50" name="Rectangle 49">
              <a:extLst>
                <a:ext uri="{FF2B5EF4-FFF2-40B4-BE49-F238E27FC236}">
                  <a16:creationId xmlns:a16="http://schemas.microsoft.com/office/drawing/2014/main" id="{004A0B84-AF79-834C-8300-7B14BBBBAA3F}"/>
                </a:ext>
              </a:extLst>
            </p:cNvPr>
            <p:cNvSpPr/>
            <p:nvPr/>
          </p:nvSpPr>
          <p:spPr bwMode="auto">
            <a:xfrm>
              <a:off x="838140" y="3937592"/>
              <a:ext cx="2285405" cy="639913"/>
            </a:xfrm>
            <a:prstGeom prst="rect">
              <a:avLst/>
            </a:prstGeom>
            <a:solidFill>
              <a:schemeClr val="tx1">
                <a:lumMod val="60000"/>
                <a:lumOff val="40000"/>
              </a:schemeClr>
            </a:solidFill>
            <a:ln w="19050" cap="flat" cmpd="sng" algn="ctr">
              <a:solidFill>
                <a:schemeClr val="tx1">
                  <a:lumMod val="60000"/>
                  <a:lumOff val="40000"/>
                </a:schemeClr>
              </a:solid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p>
          </p:txBody>
        </p:sp>
        <p:sp>
          <p:nvSpPr>
            <p:cNvPr id="54" name="Content Placeholder 22">
              <a:extLst>
                <a:ext uri="{FF2B5EF4-FFF2-40B4-BE49-F238E27FC236}">
                  <a16:creationId xmlns:a16="http://schemas.microsoft.com/office/drawing/2014/main" id="{646E8E94-B9A6-BB42-A615-C66B1AB957EA}"/>
                </a:ext>
              </a:extLst>
            </p:cNvPr>
            <p:cNvSpPr txBox="1">
              <a:spLocks/>
            </p:cNvSpPr>
            <p:nvPr/>
          </p:nvSpPr>
          <p:spPr>
            <a:xfrm>
              <a:off x="3262130" y="5413057"/>
              <a:ext cx="3847223" cy="639913"/>
            </a:xfrm>
            <a:prstGeom prst="rect">
              <a:avLst/>
            </a:prstGeom>
            <a:noFill/>
            <a:ln w="9525">
              <a:solidFill>
                <a:schemeClr val="bg2">
                  <a:lumMod val="85000"/>
                </a:schemeClr>
              </a:solidFill>
            </a:ln>
          </p:spPr>
          <p:txBody>
            <a:bodyPr lIns="91416" rIns="91416"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Finding uncommon entities in the graph</a:t>
              </a:r>
            </a:p>
          </p:txBody>
        </p:sp>
        <p:sp>
          <p:nvSpPr>
            <p:cNvPr id="55" name="Rectangle 54">
              <a:extLst>
                <a:ext uri="{FF2B5EF4-FFF2-40B4-BE49-F238E27FC236}">
                  <a16:creationId xmlns:a16="http://schemas.microsoft.com/office/drawing/2014/main" id="{A0F502FE-E687-C346-87A5-DD5598FEAC0E}"/>
                </a:ext>
              </a:extLst>
            </p:cNvPr>
            <p:cNvSpPr/>
            <p:nvPr/>
          </p:nvSpPr>
          <p:spPr bwMode="auto">
            <a:xfrm>
              <a:off x="838140" y="4678022"/>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Clustering</a:t>
              </a:r>
            </a:p>
          </p:txBody>
        </p:sp>
        <p:grpSp>
          <p:nvGrpSpPr>
            <p:cNvPr id="57" name="Group 56">
              <a:extLst>
                <a:ext uri="{FF2B5EF4-FFF2-40B4-BE49-F238E27FC236}">
                  <a16:creationId xmlns:a16="http://schemas.microsoft.com/office/drawing/2014/main" id="{2CA8AAB2-A139-4D48-8320-9FD31CEF55A8}"/>
                </a:ext>
              </a:extLst>
            </p:cNvPr>
            <p:cNvGrpSpPr>
              <a:grpSpLocks noChangeAspect="1"/>
            </p:cNvGrpSpPr>
            <p:nvPr/>
          </p:nvGrpSpPr>
          <p:grpSpPr>
            <a:xfrm>
              <a:off x="1061689" y="5629902"/>
              <a:ext cx="371878" cy="365665"/>
              <a:chOff x="8146160" y="1934179"/>
              <a:chExt cx="851125" cy="836906"/>
            </a:xfrm>
          </p:grpSpPr>
          <p:sp>
            <p:nvSpPr>
              <p:cNvPr id="65" name="Trapezoid 64">
                <a:extLst>
                  <a:ext uri="{FF2B5EF4-FFF2-40B4-BE49-F238E27FC236}">
                    <a16:creationId xmlns:a16="http://schemas.microsoft.com/office/drawing/2014/main" id="{414A0459-00B1-5F48-BCD4-6F3A9F87A07B}"/>
                  </a:ext>
                </a:extLst>
              </p:cNvPr>
              <p:cNvSpPr/>
              <p:nvPr/>
            </p:nvSpPr>
            <p:spPr bwMode="auto">
              <a:xfrm>
                <a:off x="8726829" y="1934179"/>
                <a:ext cx="270456" cy="836906"/>
              </a:xfrm>
              <a:prstGeom prst="trapezoid">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Right Triangle 65">
                <a:extLst>
                  <a:ext uri="{FF2B5EF4-FFF2-40B4-BE49-F238E27FC236}">
                    <a16:creationId xmlns:a16="http://schemas.microsoft.com/office/drawing/2014/main" id="{5C460FD3-B756-5048-A48B-1ECF0D791DC1}"/>
                  </a:ext>
                </a:extLst>
              </p:cNvPr>
              <p:cNvSpPr/>
              <p:nvPr/>
            </p:nvSpPr>
            <p:spPr bwMode="auto">
              <a:xfrm flipH="1">
                <a:off x="8146160"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Right Triangle 66">
                <a:extLst>
                  <a:ext uri="{FF2B5EF4-FFF2-40B4-BE49-F238E27FC236}">
                    <a16:creationId xmlns:a16="http://schemas.microsoft.com/office/drawing/2014/main" id="{F5664569-15AF-1449-9F74-955A2DAEA89B}"/>
                  </a:ext>
                </a:extLst>
              </p:cNvPr>
              <p:cNvSpPr/>
              <p:nvPr/>
            </p:nvSpPr>
            <p:spPr bwMode="auto">
              <a:xfrm flipH="1">
                <a:off x="8407328" y="2184257"/>
                <a:ext cx="261168" cy="165799"/>
              </a:xfrm>
              <a:prstGeom prst="rtTriangle">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Rectangle 67">
                <a:extLst>
                  <a:ext uri="{FF2B5EF4-FFF2-40B4-BE49-F238E27FC236}">
                    <a16:creationId xmlns:a16="http://schemas.microsoft.com/office/drawing/2014/main" id="{2823F781-FBB4-FB49-8C23-7163A5C24DFD}"/>
                  </a:ext>
                </a:extLst>
              </p:cNvPr>
              <p:cNvSpPr/>
              <p:nvPr/>
            </p:nvSpPr>
            <p:spPr bwMode="auto">
              <a:xfrm>
                <a:off x="8146160" y="23491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Rectangle 68">
                <a:extLst>
                  <a:ext uri="{FF2B5EF4-FFF2-40B4-BE49-F238E27FC236}">
                    <a16:creationId xmlns:a16="http://schemas.microsoft.com/office/drawing/2014/main" id="{88492854-0504-1842-ADC8-6F860737C6C7}"/>
                  </a:ext>
                </a:extLst>
              </p:cNvPr>
              <p:cNvSpPr/>
              <p:nvPr/>
            </p:nvSpPr>
            <p:spPr bwMode="auto">
              <a:xfrm>
                <a:off x="8146160" y="2501594"/>
                <a:ext cx="624353" cy="49158"/>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Rectangle 69">
                <a:extLst>
                  <a:ext uri="{FF2B5EF4-FFF2-40B4-BE49-F238E27FC236}">
                    <a16:creationId xmlns:a16="http://schemas.microsoft.com/office/drawing/2014/main" id="{4FC4CFD5-66AC-C742-B9E0-DA76579A6BE8}"/>
                  </a:ext>
                </a:extLst>
              </p:cNvPr>
              <p:cNvSpPr/>
              <p:nvPr/>
            </p:nvSpPr>
            <p:spPr bwMode="auto">
              <a:xfrm>
                <a:off x="8146160" y="2647896"/>
                <a:ext cx="594360" cy="123189"/>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Rectangle 70">
                <a:extLst>
                  <a:ext uri="{FF2B5EF4-FFF2-40B4-BE49-F238E27FC236}">
                    <a16:creationId xmlns:a16="http://schemas.microsoft.com/office/drawing/2014/main" id="{5A3721AE-2207-294F-A7A0-9A5401196976}"/>
                  </a:ext>
                </a:extLst>
              </p:cNvPr>
              <p:cNvSpPr/>
              <p:nvPr/>
            </p:nvSpPr>
            <p:spPr bwMode="auto">
              <a:xfrm>
                <a:off x="814616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Rectangle 71">
                <a:extLst>
                  <a:ext uri="{FF2B5EF4-FFF2-40B4-BE49-F238E27FC236}">
                    <a16:creationId xmlns:a16="http://schemas.microsoft.com/office/drawing/2014/main" id="{52A8DA1E-43EE-D54D-9A51-E7A3AD26CE58}"/>
                  </a:ext>
                </a:extLst>
              </p:cNvPr>
              <p:cNvSpPr/>
              <p:nvPr/>
            </p:nvSpPr>
            <p:spPr bwMode="auto">
              <a:xfrm>
                <a:off x="8313800" y="2387279"/>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Rectangle 72">
                <a:extLst>
                  <a:ext uri="{FF2B5EF4-FFF2-40B4-BE49-F238E27FC236}">
                    <a16:creationId xmlns:a16="http://schemas.microsoft.com/office/drawing/2014/main" id="{75733BCC-8528-7B4F-BBF2-621C9072BA14}"/>
                  </a:ext>
                </a:extLst>
              </p:cNvPr>
              <p:cNvSpPr/>
              <p:nvPr/>
            </p:nvSpPr>
            <p:spPr bwMode="auto">
              <a:xfrm>
                <a:off x="8481440" y="2373773"/>
                <a:ext cx="91440"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Rectangle 73">
                <a:extLst>
                  <a:ext uri="{FF2B5EF4-FFF2-40B4-BE49-F238E27FC236}">
                    <a16:creationId xmlns:a16="http://schemas.microsoft.com/office/drawing/2014/main" id="{584760C8-F2ED-E44F-9CA3-7364F74E99E3}"/>
                  </a:ext>
                </a:extLst>
              </p:cNvPr>
              <p:cNvSpPr/>
              <p:nvPr/>
            </p:nvSpPr>
            <p:spPr bwMode="auto">
              <a:xfrm>
                <a:off x="8649079" y="2352632"/>
                <a:ext cx="121433" cy="36576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0" name="Rectangle 59">
              <a:extLst>
                <a:ext uri="{FF2B5EF4-FFF2-40B4-BE49-F238E27FC236}">
                  <a16:creationId xmlns:a16="http://schemas.microsoft.com/office/drawing/2014/main" id="{39B266C2-6B6C-8746-9C12-9E760308318B}"/>
                </a:ext>
              </a:extLst>
            </p:cNvPr>
            <p:cNvSpPr/>
            <p:nvPr/>
          </p:nvSpPr>
          <p:spPr bwMode="auto">
            <a:xfrm>
              <a:off x="838140" y="5413057"/>
              <a:ext cx="2285405" cy="639913"/>
            </a:xfrm>
            <a:prstGeom prst="rect">
              <a:avLst/>
            </a:prstGeom>
            <a:solidFill>
              <a:schemeClr val="tx1">
                <a:lumMod val="60000"/>
                <a:lumOff val="40000"/>
              </a:schemeClr>
            </a:solidFill>
            <a:ln w="19050" cap="flat" cmpd="sng" algn="ctr">
              <a:noFill/>
              <a:prstDash val="solid"/>
              <a:round/>
              <a:headEnd type="none" w="med" len="med"/>
              <a:tailEnd type="none" w="med" len="med"/>
            </a:ln>
            <a:effectLst/>
          </p:spPr>
          <p:txBody>
            <a:bodyPr vert="horz" wrap="square" lIns="91416" tIns="45708" rIns="91416" bIns="45708"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179334" algn="ctr" eaLnBrk="0" fontAlgn="base" hangingPunct="0">
                <a:spcAft>
                  <a:spcPct val="0"/>
                </a:spcAft>
                <a:buClr>
                  <a:schemeClr val="accent1"/>
                </a:buClr>
              </a:pPr>
              <a:r>
                <a:rPr kumimoji="1"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Anomaly Detection</a:t>
              </a:r>
            </a:p>
          </p:txBody>
        </p:sp>
      </p:grpSp>
      <p:cxnSp>
        <p:nvCxnSpPr>
          <p:cNvPr id="77" name="Straight Connector 76">
            <a:extLst>
              <a:ext uri="{FF2B5EF4-FFF2-40B4-BE49-F238E27FC236}">
                <a16:creationId xmlns:a16="http://schemas.microsoft.com/office/drawing/2014/main" id="{B3C7AEBF-108E-9943-B615-52A4FA2762F4}"/>
              </a:ext>
            </a:extLst>
          </p:cNvPr>
          <p:cNvCxnSpPr/>
          <p:nvPr/>
        </p:nvCxnSpPr>
        <p:spPr bwMode="auto">
          <a:xfrm>
            <a:off x="852425" y="1612106"/>
            <a:ext cx="2285405"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A35A7C5F-10B5-4242-A838-F56885058BB0}"/>
              </a:ext>
            </a:extLst>
          </p:cNvPr>
          <p:cNvCxnSpPr/>
          <p:nvPr/>
        </p:nvCxnSpPr>
        <p:spPr bwMode="auto">
          <a:xfrm>
            <a:off x="3268929" y="1612106"/>
            <a:ext cx="3847223" cy="0"/>
          </a:xfrm>
          <a:prstGeom prst="line">
            <a:avLst/>
          </a:prstGeom>
          <a:noFill/>
          <a:ln w="19050" cap="flat" cmpd="sng" algn="ctr">
            <a:solidFill>
              <a:schemeClr val="tx1">
                <a:lumMod val="60000"/>
                <a:lumOff val="40000"/>
              </a:schemeClr>
            </a:solidFill>
            <a:prstDash val="solid"/>
            <a:round/>
            <a:headEnd type="none" w="med" len="med"/>
            <a:tailEnd type="none" w="med" len="med"/>
          </a:ln>
          <a:effectLst/>
        </p:spPr>
      </p:cxnSp>
      <p:sp>
        <p:nvSpPr>
          <p:cNvPr id="75" name="Shape">
            <a:extLst>
              <a:ext uri="{FF2B5EF4-FFF2-40B4-BE49-F238E27FC236}">
                <a16:creationId xmlns:a16="http://schemas.microsoft.com/office/drawing/2014/main" id="{5865A2E5-FF5F-6D4F-BC72-D3F965B45F18}"/>
              </a:ext>
            </a:extLst>
          </p:cNvPr>
          <p:cNvSpPr/>
          <p:nvPr/>
        </p:nvSpPr>
        <p:spPr>
          <a:xfrm>
            <a:off x="7509075" y="1572814"/>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76" name="Shape">
            <a:extLst>
              <a:ext uri="{FF2B5EF4-FFF2-40B4-BE49-F238E27FC236}">
                <a16:creationId xmlns:a16="http://schemas.microsoft.com/office/drawing/2014/main" id="{1F15820E-CA9E-D340-86DA-857BA026483E}"/>
              </a:ext>
            </a:extLst>
          </p:cNvPr>
          <p:cNvSpPr/>
          <p:nvPr/>
        </p:nvSpPr>
        <p:spPr>
          <a:xfrm>
            <a:off x="7509075" y="4869732"/>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79" name="Rounded Rectangular Callout 78">
            <a:extLst>
              <a:ext uri="{FF2B5EF4-FFF2-40B4-BE49-F238E27FC236}">
                <a16:creationId xmlns:a16="http://schemas.microsoft.com/office/drawing/2014/main" id="{13A54E63-F326-3843-AEC3-858BFA398416}"/>
              </a:ext>
            </a:extLst>
          </p:cNvPr>
          <p:cNvSpPr/>
          <p:nvPr/>
        </p:nvSpPr>
        <p:spPr>
          <a:xfrm>
            <a:off x="10021449" y="1543310"/>
            <a:ext cx="2039917" cy="1156196"/>
          </a:xfrm>
          <a:prstGeom prst="wedgeRoundRectCallout">
            <a:avLst>
              <a:gd name="adj1" fmla="val -71462"/>
              <a:gd name="adj2" fmla="val -34725"/>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p:txBody>
      </p:sp>
      <p:sp>
        <p:nvSpPr>
          <p:cNvPr id="112" name="Rounded Rectangular Callout 111">
            <a:extLst>
              <a:ext uri="{FF2B5EF4-FFF2-40B4-BE49-F238E27FC236}">
                <a16:creationId xmlns:a16="http://schemas.microsoft.com/office/drawing/2014/main" id="{2FDCDBBC-46A8-2D4D-A966-CCE3C4D7D921}"/>
              </a:ext>
            </a:extLst>
          </p:cNvPr>
          <p:cNvSpPr/>
          <p:nvPr/>
        </p:nvSpPr>
        <p:spPr>
          <a:xfrm>
            <a:off x="10021449" y="4843158"/>
            <a:ext cx="2039917" cy="1278195"/>
          </a:xfrm>
          <a:prstGeom prst="wedgeRoundRectCallout">
            <a:avLst>
              <a:gd name="adj1" fmla="val -72418"/>
              <a:gd name="adj2" fmla="val -33791"/>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p:txBody>
      </p:sp>
      <p:sp>
        <p:nvSpPr>
          <p:cNvPr id="37" name="Content Placeholder 22">
            <a:extLst>
              <a:ext uri="{FF2B5EF4-FFF2-40B4-BE49-F238E27FC236}">
                <a16:creationId xmlns:a16="http://schemas.microsoft.com/office/drawing/2014/main" id="{17A672E4-7AEE-5A4C-B92B-15466244470B}"/>
              </a:ext>
            </a:extLst>
          </p:cNvPr>
          <p:cNvSpPr txBox="1">
            <a:spLocks/>
          </p:cNvSpPr>
          <p:nvPr/>
        </p:nvSpPr>
        <p:spPr>
          <a:xfrm>
            <a:off x="3263808" y="1716301"/>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Helping users find the most relevant thing</a:t>
            </a:r>
          </a:p>
        </p:txBody>
      </p:sp>
      <p:sp>
        <p:nvSpPr>
          <p:cNvPr id="38" name="Content Placeholder 22">
            <a:extLst>
              <a:ext uri="{FF2B5EF4-FFF2-40B4-BE49-F238E27FC236}">
                <a16:creationId xmlns:a16="http://schemas.microsoft.com/office/drawing/2014/main" id="{5D2B2A29-52DF-4644-ABDE-6AE58F49DF8E}"/>
              </a:ext>
            </a:extLst>
          </p:cNvPr>
          <p:cNvSpPr txBox="1">
            <a:spLocks/>
          </p:cNvSpPr>
          <p:nvPr/>
        </p:nvSpPr>
        <p:spPr>
          <a:xfrm>
            <a:off x="3263808" y="2455653"/>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Suggesting users the movies they may be most interested in, using a knowledge graph</a:t>
            </a:r>
          </a:p>
        </p:txBody>
      </p:sp>
      <p:sp>
        <p:nvSpPr>
          <p:cNvPr id="39" name="Content Placeholder 22">
            <a:extLst>
              <a:ext uri="{FF2B5EF4-FFF2-40B4-BE49-F238E27FC236}">
                <a16:creationId xmlns:a16="http://schemas.microsoft.com/office/drawing/2014/main" id="{B2A6C244-1541-464B-92FF-4C9531AB87DA}"/>
              </a:ext>
            </a:extLst>
          </p:cNvPr>
          <p:cNvSpPr txBox="1">
            <a:spLocks/>
          </p:cNvSpPr>
          <p:nvPr/>
        </p:nvSpPr>
        <p:spPr>
          <a:xfrm>
            <a:off x="3263808" y="3195004"/>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Figuring out what kind of entity something is</a:t>
            </a:r>
          </a:p>
        </p:txBody>
      </p:sp>
      <p:sp>
        <p:nvSpPr>
          <p:cNvPr id="40" name="Content Placeholder 22">
            <a:extLst>
              <a:ext uri="{FF2B5EF4-FFF2-40B4-BE49-F238E27FC236}">
                <a16:creationId xmlns:a16="http://schemas.microsoft.com/office/drawing/2014/main" id="{81EFA6F9-57FA-BA41-ACE1-60D7C2CF6B71}"/>
              </a:ext>
            </a:extLst>
          </p:cNvPr>
          <p:cNvSpPr txBox="1">
            <a:spLocks/>
          </p:cNvSpPr>
          <p:nvPr/>
        </p:nvSpPr>
        <p:spPr>
          <a:xfrm>
            <a:off x="3263808" y="3934356"/>
            <a:ext cx="3847223" cy="639913"/>
          </a:xfrm>
          <a:prstGeom prst="rect">
            <a:avLst/>
          </a:prstGeom>
          <a:noFill/>
          <a:ln>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Predicting a numerical value of an entity in a graph</a:t>
            </a:r>
          </a:p>
        </p:txBody>
      </p:sp>
      <p:sp>
        <p:nvSpPr>
          <p:cNvPr id="42" name="Content Placeholder 22">
            <a:extLst>
              <a:ext uri="{FF2B5EF4-FFF2-40B4-BE49-F238E27FC236}">
                <a16:creationId xmlns:a16="http://schemas.microsoft.com/office/drawing/2014/main" id="{C04C0C61-87D8-3642-A2EC-DFD247FD70D4}"/>
              </a:ext>
            </a:extLst>
          </p:cNvPr>
          <p:cNvSpPr txBox="1">
            <a:spLocks/>
          </p:cNvSpPr>
          <p:nvPr/>
        </p:nvSpPr>
        <p:spPr>
          <a:xfrm>
            <a:off x="3262131" y="4673707"/>
            <a:ext cx="3847223" cy="639913"/>
          </a:xfrm>
          <a:prstGeom prst="rect">
            <a:avLst/>
          </a:prstGeom>
          <a:noFill/>
          <a:ln w="9525">
            <a:solidFill>
              <a:schemeClr val="bg1">
                <a:lumMod val="85000"/>
              </a:schemeClr>
            </a:solidFill>
          </a:ln>
        </p:spPr>
        <p:txBody>
          <a:bodyPr lIns="91416" rIns="91416" anchor="ctr"/>
          <a:lstStyle>
            <a:defPPr>
              <a:defRPr lang="en-US"/>
            </a:defPPr>
            <a:lvl1pPr defTabSz="914400">
              <a:defRPr sz="12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Grouping similar entities in the product graph together</a:t>
            </a:r>
          </a:p>
        </p:txBody>
      </p:sp>
      <p:sp>
        <p:nvSpPr>
          <p:cNvPr id="58" name="Shape">
            <a:extLst>
              <a:ext uri="{FF2B5EF4-FFF2-40B4-BE49-F238E27FC236}">
                <a16:creationId xmlns:a16="http://schemas.microsoft.com/office/drawing/2014/main" id="{52BCEF12-C9DF-B94F-9158-9334F1074C7E}"/>
              </a:ext>
            </a:extLst>
          </p:cNvPr>
          <p:cNvSpPr/>
          <p:nvPr/>
        </p:nvSpPr>
        <p:spPr>
          <a:xfrm>
            <a:off x="7493309" y="3128547"/>
            <a:ext cx="2039917" cy="1030892"/>
          </a:xfrm>
          <a:prstGeom prst="roundRect">
            <a:avLst/>
          </a:prstGeom>
          <a:solidFill>
            <a:schemeClr val="accent3"/>
          </a:solidFill>
          <a:ln w="9525" cap="flat" cmpd="sng">
            <a:noFill/>
            <a:prstDash val="solid"/>
            <a:round/>
          </a:ln>
        </p:spPr>
        <p:style>
          <a:lnRef idx="0">
            <a:schemeClr val="accent1"/>
          </a:lnRef>
          <a:fillRef idx="0">
            <a:schemeClr val="accent1"/>
          </a:fillRef>
          <a:effectRef idx="0">
            <a:schemeClr val="accent1"/>
          </a:effectRef>
          <a:fontRef idx="none">
            <a:schemeClr val="lt1"/>
          </a:fontRef>
        </p:style>
        <p:txBody>
          <a:bodyPr vert="horz" lIns="91440" tIns="45720" rIns="91440" bIns="45720" numCol="1" spcCol="0" anchor="ctr">
            <a:noAutofit/>
          </a:bodyPr>
          <a:lstStyle/>
          <a:p>
            <a:pPr algn="ctr" defTabSz="914400">
              <a:buNone/>
            </a:pPr>
            <a:r>
              <a:rPr lang="en-US" altLang="en-US" sz="1995"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Semi-Supervised Learning</a:t>
            </a:r>
          </a:p>
        </p:txBody>
      </p:sp>
      <p:sp>
        <p:nvSpPr>
          <p:cNvPr id="59" name="Rounded Rectangular Callout 58">
            <a:extLst>
              <a:ext uri="{FF2B5EF4-FFF2-40B4-BE49-F238E27FC236}">
                <a16:creationId xmlns:a16="http://schemas.microsoft.com/office/drawing/2014/main" id="{5A106D13-C021-C04A-AF42-191AD4129CF5}"/>
              </a:ext>
            </a:extLst>
          </p:cNvPr>
          <p:cNvSpPr/>
          <p:nvPr/>
        </p:nvSpPr>
        <p:spPr>
          <a:xfrm>
            <a:off x="10021449" y="3100833"/>
            <a:ext cx="2039917" cy="1378449"/>
          </a:xfrm>
          <a:prstGeom prst="wedgeRoundRectCallout">
            <a:avLst>
              <a:gd name="adj1" fmla="val -72316"/>
              <a:gd name="adj2" fmla="val -33050"/>
              <a:gd name="adj3" fmla="val 16667"/>
            </a:avLst>
          </a:prstGeom>
          <a:solidFill>
            <a:schemeClr val="bg2"/>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Some labeled data with large amounts of unlabeled data</a:t>
            </a:r>
          </a:p>
        </p:txBody>
      </p:sp>
    </p:spTree>
    <p:extLst>
      <p:ext uri="{BB962C8B-B14F-4D97-AF65-F5344CB8AC3E}">
        <p14:creationId xmlns:p14="http://schemas.microsoft.com/office/powerpoint/2010/main" val="867709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vs. Unsupervised Learning</a:t>
            </a:r>
          </a:p>
        </p:txBody>
      </p:sp>
      <p:cxnSp>
        <p:nvCxnSpPr>
          <p:cNvPr id="12" name="Straight Connector 11">
            <a:extLst>
              <a:ext uri="{FF2B5EF4-FFF2-40B4-BE49-F238E27FC236}">
                <a16:creationId xmlns:a16="http://schemas.microsoft.com/office/drawing/2014/main" id="{316987DC-BC77-D349-8D8C-A6FCA8D2BB39}"/>
              </a:ext>
            </a:extLst>
          </p:cNvPr>
          <p:cNvCxnSpPr>
            <a:cxnSpLocks/>
            <a:endCxn id="14" idx="0"/>
          </p:cNvCxnSpPr>
          <p:nvPr/>
        </p:nvCxnSpPr>
        <p:spPr>
          <a:xfrm flipH="1">
            <a:off x="2540075" y="2649358"/>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B68816F-9F24-1044-945D-2035791F4F09}"/>
              </a:ext>
            </a:extLst>
          </p:cNvPr>
          <p:cNvCxnSpPr>
            <a:cxnSpLocks/>
            <a:endCxn id="15" idx="0"/>
          </p:cNvCxnSpPr>
          <p:nvPr/>
        </p:nvCxnSpPr>
        <p:spPr>
          <a:xfrm>
            <a:off x="3490506" y="2649358"/>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14" name="Rounded Rectangle 13">
            <a:extLst>
              <a:ext uri="{FF2B5EF4-FFF2-40B4-BE49-F238E27FC236}">
                <a16:creationId xmlns:a16="http://schemas.microsoft.com/office/drawing/2014/main" id="{92C14F4A-9AF1-3B48-B69E-BA40F8F971CC}"/>
              </a:ext>
            </a:extLst>
          </p:cNvPr>
          <p:cNvSpPr/>
          <p:nvPr/>
        </p:nvSpPr>
        <p:spPr>
          <a:xfrm>
            <a:off x="1766084" y="3391223"/>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5" name="Rounded Rectangle 14">
            <a:extLst>
              <a:ext uri="{FF2B5EF4-FFF2-40B4-BE49-F238E27FC236}">
                <a16:creationId xmlns:a16="http://schemas.microsoft.com/office/drawing/2014/main" id="{674A1D93-48CC-7A46-98E9-DFDF9A6E09C2}"/>
              </a:ext>
            </a:extLst>
          </p:cNvPr>
          <p:cNvSpPr/>
          <p:nvPr/>
        </p:nvSpPr>
        <p:spPr>
          <a:xfrm>
            <a:off x="3705161" y="3391223"/>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33" name="Rounded Rectangle 32">
            <a:extLst>
              <a:ext uri="{FF2B5EF4-FFF2-40B4-BE49-F238E27FC236}">
                <a16:creationId xmlns:a16="http://schemas.microsoft.com/office/drawing/2014/main" id="{CC3AA06B-7379-A34A-91B1-C0B958253D46}"/>
              </a:ext>
            </a:extLst>
          </p:cNvPr>
          <p:cNvSpPr/>
          <p:nvPr/>
        </p:nvSpPr>
        <p:spPr>
          <a:xfrm>
            <a:off x="1956164" y="1631165"/>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2"/>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34" name="Rounded Rectangular Callout 33">
            <a:extLst>
              <a:ext uri="{FF2B5EF4-FFF2-40B4-BE49-F238E27FC236}">
                <a16:creationId xmlns:a16="http://schemas.microsoft.com/office/drawing/2014/main" id="{D597CBB6-299F-DB42-A35E-A6254D0B761F}"/>
              </a:ext>
            </a:extLst>
          </p:cNvPr>
          <p:cNvSpPr/>
          <p:nvPr/>
        </p:nvSpPr>
        <p:spPr>
          <a:xfrm>
            <a:off x="254269" y="1769437"/>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sp>
        <p:nvSpPr>
          <p:cNvPr id="35" name="Rounded Rectangle 34">
            <a:extLst>
              <a:ext uri="{FF2B5EF4-FFF2-40B4-BE49-F238E27FC236}">
                <a16:creationId xmlns:a16="http://schemas.microsoft.com/office/drawing/2014/main" id="{11E14F36-2454-7043-BC78-4D8A26D70CF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36" name="Rounded Rectangle 35">
            <a:extLst>
              <a:ext uri="{FF2B5EF4-FFF2-40B4-BE49-F238E27FC236}">
                <a16:creationId xmlns:a16="http://schemas.microsoft.com/office/drawing/2014/main" id="{E1343936-89C1-DA40-B4F3-432AB29B42DA}"/>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37" name="Rounded Rectangle 36">
            <a:extLst>
              <a:ext uri="{FF2B5EF4-FFF2-40B4-BE49-F238E27FC236}">
                <a16:creationId xmlns:a16="http://schemas.microsoft.com/office/drawing/2014/main" id="{A556F7B6-9EFC-4C45-9B8D-3B66C4A213D1}"/>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38" name="Straight Connector 37">
            <a:extLst>
              <a:ext uri="{FF2B5EF4-FFF2-40B4-BE49-F238E27FC236}">
                <a16:creationId xmlns:a16="http://schemas.microsoft.com/office/drawing/2014/main" id="{9BFF53D6-195F-C047-BA09-C69BA75C58D9}"/>
              </a:ext>
            </a:extLst>
          </p:cNvPr>
          <p:cNvCxnSpPr>
            <a:cxnSpLocks/>
            <a:endCxn id="35"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E777BCD-933F-5946-91D8-149B8CA11C52}"/>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BEC67A5-C4DD-CC4B-9308-9482D7A421E5}"/>
              </a:ext>
            </a:extLst>
          </p:cNvPr>
          <p:cNvCxnSpPr>
            <a:endCxn id="37"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ular Callout 40">
            <a:extLst>
              <a:ext uri="{FF2B5EF4-FFF2-40B4-BE49-F238E27FC236}">
                <a16:creationId xmlns:a16="http://schemas.microsoft.com/office/drawing/2014/main" id="{54174180-898F-8A49-9800-756F74E8FB4C}"/>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42" name="Rounded Rectangle 41">
            <a:extLst>
              <a:ext uri="{FF2B5EF4-FFF2-40B4-BE49-F238E27FC236}">
                <a16:creationId xmlns:a16="http://schemas.microsoft.com/office/drawing/2014/main" id="{37358350-12DF-F44A-B316-BFE597841658}"/>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sp>
        <p:nvSpPr>
          <p:cNvPr id="17" name="Rounded Rectangle 16">
            <a:extLst>
              <a:ext uri="{FF2B5EF4-FFF2-40B4-BE49-F238E27FC236}">
                <a16:creationId xmlns:a16="http://schemas.microsoft.com/office/drawing/2014/main" id="{CCB808E3-F08E-D743-8483-6CDF6EE1F3C7}"/>
              </a:ext>
            </a:extLst>
          </p:cNvPr>
          <p:cNvSpPr/>
          <p:nvPr/>
        </p:nvSpPr>
        <p:spPr>
          <a:xfrm rot="16200000">
            <a:off x="1242479" y="5104263"/>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8" name="Rounded Rectangle 17">
            <a:extLst>
              <a:ext uri="{FF2B5EF4-FFF2-40B4-BE49-F238E27FC236}">
                <a16:creationId xmlns:a16="http://schemas.microsoft.com/office/drawing/2014/main" id="{EF911721-B0EC-5D46-A084-EDFB7A5FAD64}"/>
              </a:ext>
            </a:extLst>
          </p:cNvPr>
          <p:cNvSpPr/>
          <p:nvPr/>
        </p:nvSpPr>
        <p:spPr>
          <a:xfrm rot="16200000">
            <a:off x="1929284" y="5089231"/>
            <a:ext cx="1324629"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9" name="Rounded Rectangle 18">
            <a:extLst>
              <a:ext uri="{FF2B5EF4-FFF2-40B4-BE49-F238E27FC236}">
                <a16:creationId xmlns:a16="http://schemas.microsoft.com/office/drawing/2014/main" id="{D0E6D699-A7BA-DC4C-931E-F2D3BB5D37E9}"/>
              </a:ext>
            </a:extLst>
          </p:cNvPr>
          <p:cNvSpPr/>
          <p:nvPr/>
        </p:nvSpPr>
        <p:spPr>
          <a:xfrm rot="16200000">
            <a:off x="2611155" y="5089231"/>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20" name="Rounded Rectangle 19">
            <a:extLst>
              <a:ext uri="{FF2B5EF4-FFF2-40B4-BE49-F238E27FC236}">
                <a16:creationId xmlns:a16="http://schemas.microsoft.com/office/drawing/2014/main" id="{90AEF68B-56A3-EA4E-86FE-ADA7C66C651A}"/>
              </a:ext>
            </a:extLst>
          </p:cNvPr>
          <p:cNvSpPr/>
          <p:nvPr/>
        </p:nvSpPr>
        <p:spPr>
          <a:xfrm rot="16200000">
            <a:off x="3293026"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21" name="Rounded Rectangle 20">
            <a:extLst>
              <a:ext uri="{FF2B5EF4-FFF2-40B4-BE49-F238E27FC236}">
                <a16:creationId xmlns:a16="http://schemas.microsoft.com/office/drawing/2014/main" id="{A4DBE7D2-39E9-314B-AA55-07D5EE9D4451}"/>
              </a:ext>
            </a:extLst>
          </p:cNvPr>
          <p:cNvSpPr/>
          <p:nvPr/>
        </p:nvSpPr>
        <p:spPr>
          <a:xfrm rot="16200000">
            <a:off x="3974898" y="5089230"/>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22" name="Rounded Rectangle 21">
            <a:extLst>
              <a:ext uri="{FF2B5EF4-FFF2-40B4-BE49-F238E27FC236}">
                <a16:creationId xmlns:a16="http://schemas.microsoft.com/office/drawing/2014/main" id="{342E6235-C105-7442-9D94-FFFEAA28A9B6}"/>
              </a:ext>
            </a:extLst>
          </p:cNvPr>
          <p:cNvSpPr/>
          <p:nvPr/>
        </p:nvSpPr>
        <p:spPr>
          <a:xfrm rot="16200000">
            <a:off x="4656770" y="5083924"/>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spTree>
    <p:extLst>
      <p:ext uri="{BB962C8B-B14F-4D97-AF65-F5344CB8AC3E}">
        <p14:creationId xmlns:p14="http://schemas.microsoft.com/office/powerpoint/2010/main" val="2022789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Semi-Supervised Learning</a:t>
            </a:r>
          </a:p>
        </p:txBody>
      </p:sp>
      <p:sp>
        <p:nvSpPr>
          <p:cNvPr id="3" name="TextBox 2">
            <a:extLst>
              <a:ext uri="{FF2B5EF4-FFF2-40B4-BE49-F238E27FC236}">
                <a16:creationId xmlns:a16="http://schemas.microsoft.com/office/drawing/2014/main" id="{B8F7DEA7-D01D-7A4E-8739-78E20AE8AB0D}"/>
              </a:ext>
            </a:extLst>
          </p:cNvPr>
          <p:cNvSpPr txBox="1"/>
          <p:nvPr/>
        </p:nvSpPr>
        <p:spPr>
          <a:xfrm>
            <a:off x="496879" y="1874728"/>
            <a:ext cx="6111728" cy="3108543"/>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It combines a small amount of labelled data with a large amount of unlabelled data during training.</a:t>
            </a:r>
          </a:p>
          <a:p>
            <a:pPr marL="457200" indent="-457200">
              <a:buFont typeface="Arial" panose="020B0604020202020204" pitchFamily="34" charset="0"/>
              <a:buChar char="•"/>
            </a:pPr>
            <a:endParaRPr lang="en-IN"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Semi-supervised learning falls between unsupervised learning and supervised learning.</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6" name="Group 5">
            <a:extLst>
              <a:ext uri="{FF2B5EF4-FFF2-40B4-BE49-F238E27FC236}">
                <a16:creationId xmlns:a16="http://schemas.microsoft.com/office/drawing/2014/main" id="{FCABD6E6-01D5-8D47-A323-6D4C237ADEA7}"/>
              </a:ext>
            </a:extLst>
          </p:cNvPr>
          <p:cNvGrpSpPr/>
          <p:nvPr/>
        </p:nvGrpSpPr>
        <p:grpSpPr>
          <a:xfrm>
            <a:off x="6849606" y="1853472"/>
            <a:ext cx="4938020" cy="3003412"/>
            <a:chOff x="6488099" y="691627"/>
            <a:chExt cx="4938020" cy="3003412"/>
          </a:xfrm>
        </p:grpSpPr>
        <p:sp>
          <p:nvSpPr>
            <p:cNvPr id="7" name="Flowchart: Connector 29">
              <a:extLst>
                <a:ext uri="{FF2B5EF4-FFF2-40B4-BE49-F238E27FC236}">
                  <a16:creationId xmlns:a16="http://schemas.microsoft.com/office/drawing/2014/main" id="{22788732-863E-3741-B6D5-48C0A9A3C4C5}"/>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 name="Flowchart: Connector 30">
              <a:extLst>
                <a:ext uri="{FF2B5EF4-FFF2-40B4-BE49-F238E27FC236}">
                  <a16:creationId xmlns:a16="http://schemas.microsoft.com/office/drawing/2014/main" id="{C848C27F-F0E4-2248-AC60-093FEBBF6A6D}"/>
                </a:ext>
              </a:extLst>
            </p:cNvPr>
            <p:cNvSpPr/>
            <p:nvPr/>
          </p:nvSpPr>
          <p:spPr>
            <a:xfrm>
              <a:off x="7010089" y="3361781"/>
              <a:ext cx="83583" cy="91134"/>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Flowchart: Connector 31">
              <a:extLst>
                <a:ext uri="{FF2B5EF4-FFF2-40B4-BE49-F238E27FC236}">
                  <a16:creationId xmlns:a16="http://schemas.microsoft.com/office/drawing/2014/main" id="{2FC1BE75-C932-454D-917A-159B77333EE8}"/>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Flowchart: Connector 32">
              <a:extLst>
                <a:ext uri="{FF2B5EF4-FFF2-40B4-BE49-F238E27FC236}">
                  <a16:creationId xmlns:a16="http://schemas.microsoft.com/office/drawing/2014/main" id="{BF70C2FC-3869-B147-BC54-A3839886D7BE}"/>
                </a:ext>
              </a:extLst>
            </p:cNvPr>
            <p:cNvSpPr/>
            <p:nvPr/>
          </p:nvSpPr>
          <p:spPr>
            <a:xfrm>
              <a:off x="7432256" y="3228876"/>
              <a:ext cx="83583" cy="91134"/>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Flowchart: Connector 33">
              <a:extLst>
                <a:ext uri="{FF2B5EF4-FFF2-40B4-BE49-F238E27FC236}">
                  <a16:creationId xmlns:a16="http://schemas.microsoft.com/office/drawing/2014/main" id="{FE19D999-D95B-E348-B1BA-75106587D93E}"/>
                </a:ext>
              </a:extLst>
            </p:cNvPr>
            <p:cNvSpPr/>
            <p:nvPr/>
          </p:nvSpPr>
          <p:spPr>
            <a:xfrm>
              <a:off x="7496410" y="2117611"/>
              <a:ext cx="83583" cy="9113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2" name="Flowchart: Connector 34">
              <a:extLst>
                <a:ext uri="{FF2B5EF4-FFF2-40B4-BE49-F238E27FC236}">
                  <a16:creationId xmlns:a16="http://schemas.microsoft.com/office/drawing/2014/main" id="{A4C96C28-6825-D045-B2EA-4DE351822D79}"/>
                </a:ext>
              </a:extLst>
            </p:cNvPr>
            <p:cNvSpPr/>
            <p:nvPr/>
          </p:nvSpPr>
          <p:spPr>
            <a:xfrm>
              <a:off x="7920281" y="1715702"/>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3" name="Flowchart: Connector 35">
              <a:extLst>
                <a:ext uri="{FF2B5EF4-FFF2-40B4-BE49-F238E27FC236}">
                  <a16:creationId xmlns:a16="http://schemas.microsoft.com/office/drawing/2014/main" id="{8DF4152A-00B5-BE42-BACD-1C707541C9E3}"/>
                </a:ext>
              </a:extLst>
            </p:cNvPr>
            <p:cNvSpPr/>
            <p:nvPr/>
          </p:nvSpPr>
          <p:spPr>
            <a:xfrm>
              <a:off x="8234175" y="17861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4" name="Flowchart: Connector 36">
              <a:extLst>
                <a:ext uri="{FF2B5EF4-FFF2-40B4-BE49-F238E27FC236}">
                  <a16:creationId xmlns:a16="http://schemas.microsoft.com/office/drawing/2014/main" id="{F582905D-9454-6E40-8935-7A3AD3BC8BAF}"/>
                </a:ext>
              </a:extLst>
            </p:cNvPr>
            <p:cNvSpPr/>
            <p:nvPr/>
          </p:nvSpPr>
          <p:spPr>
            <a:xfrm>
              <a:off x="8160857" y="1437202"/>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5" name="Flowchart: Connector 38">
              <a:extLst>
                <a:ext uri="{FF2B5EF4-FFF2-40B4-BE49-F238E27FC236}">
                  <a16:creationId xmlns:a16="http://schemas.microsoft.com/office/drawing/2014/main" id="{BBE3AD6B-6846-664C-A14C-24DAA655D596}"/>
                </a:ext>
              </a:extLst>
            </p:cNvPr>
            <p:cNvSpPr/>
            <p:nvPr/>
          </p:nvSpPr>
          <p:spPr>
            <a:xfrm>
              <a:off x="8515993" y="2412390"/>
              <a:ext cx="83583" cy="91134"/>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6" name="Flowchart: Connector 40">
              <a:extLst>
                <a:ext uri="{FF2B5EF4-FFF2-40B4-BE49-F238E27FC236}">
                  <a16:creationId xmlns:a16="http://schemas.microsoft.com/office/drawing/2014/main" id="{A9D9BA08-28D2-F14B-B74F-7CBA0F5DC4DC}"/>
                </a:ext>
              </a:extLst>
            </p:cNvPr>
            <p:cNvSpPr/>
            <p:nvPr/>
          </p:nvSpPr>
          <p:spPr>
            <a:xfrm>
              <a:off x="8447257" y="138024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 name="Flowchart: Connector 41">
              <a:extLst>
                <a:ext uri="{FF2B5EF4-FFF2-40B4-BE49-F238E27FC236}">
                  <a16:creationId xmlns:a16="http://schemas.microsoft.com/office/drawing/2014/main" id="{EEE14036-D6B4-7D45-8989-02236674AC6F}"/>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8" name="Flowchart: Connector 42">
              <a:extLst>
                <a:ext uri="{FF2B5EF4-FFF2-40B4-BE49-F238E27FC236}">
                  <a16:creationId xmlns:a16="http://schemas.microsoft.com/office/drawing/2014/main" id="{B29CFDDC-F3A9-0040-8E55-A43C7B2D3B27}"/>
                </a:ext>
              </a:extLst>
            </p:cNvPr>
            <p:cNvSpPr/>
            <p:nvPr/>
          </p:nvSpPr>
          <p:spPr>
            <a:xfrm>
              <a:off x="9087248" y="1442199"/>
              <a:ext cx="83583" cy="9113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Flowchart: Connector 43">
              <a:extLst>
                <a:ext uri="{FF2B5EF4-FFF2-40B4-BE49-F238E27FC236}">
                  <a16:creationId xmlns:a16="http://schemas.microsoft.com/office/drawing/2014/main" id="{2CB21C6A-CA15-FB4B-846E-EF016E206413}"/>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0" name="Flowchart: Connector 44">
              <a:extLst>
                <a:ext uri="{FF2B5EF4-FFF2-40B4-BE49-F238E27FC236}">
                  <a16:creationId xmlns:a16="http://schemas.microsoft.com/office/drawing/2014/main" id="{E7075557-E7A3-4E42-ACAC-83199EB51D80}"/>
                </a:ext>
              </a:extLst>
            </p:cNvPr>
            <p:cNvSpPr/>
            <p:nvPr/>
          </p:nvSpPr>
          <p:spPr>
            <a:xfrm>
              <a:off x="8943651" y="130782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45">
              <a:extLst>
                <a:ext uri="{FF2B5EF4-FFF2-40B4-BE49-F238E27FC236}">
                  <a16:creationId xmlns:a16="http://schemas.microsoft.com/office/drawing/2014/main" id="{06543181-5A12-8746-A4AE-11CCAF0302A1}"/>
                </a:ext>
              </a:extLst>
            </p:cNvPr>
            <p:cNvSpPr/>
            <p:nvPr/>
          </p:nvSpPr>
          <p:spPr>
            <a:xfrm>
              <a:off x="9161316" y="820879"/>
              <a:ext cx="83583" cy="9113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 name="Flowchart: Connector 46">
              <a:extLst>
                <a:ext uri="{FF2B5EF4-FFF2-40B4-BE49-F238E27FC236}">
                  <a16:creationId xmlns:a16="http://schemas.microsoft.com/office/drawing/2014/main" id="{DF6FEBD5-B001-BB4D-ABD0-29E101CB44B0}"/>
                </a:ext>
              </a:extLst>
            </p:cNvPr>
            <p:cNvSpPr/>
            <p:nvPr/>
          </p:nvSpPr>
          <p:spPr>
            <a:xfrm>
              <a:off x="9516404" y="10742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47">
              <a:extLst>
                <a:ext uri="{FF2B5EF4-FFF2-40B4-BE49-F238E27FC236}">
                  <a16:creationId xmlns:a16="http://schemas.microsoft.com/office/drawing/2014/main" id="{80F53C42-0B5D-5441-8231-620412389587}"/>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70">
              <a:extLst>
                <a:ext uri="{FF2B5EF4-FFF2-40B4-BE49-F238E27FC236}">
                  <a16:creationId xmlns:a16="http://schemas.microsoft.com/office/drawing/2014/main" id="{4BB1BB8C-97F3-9944-8DFD-3AF9666E7065}"/>
                </a:ext>
              </a:extLst>
            </p:cNvPr>
            <p:cNvSpPr/>
            <p:nvPr/>
          </p:nvSpPr>
          <p:spPr>
            <a:xfrm>
              <a:off x="9773115" y="1351764"/>
              <a:ext cx="83583" cy="9113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 name="Flowchart: Connector 71">
              <a:extLst>
                <a:ext uri="{FF2B5EF4-FFF2-40B4-BE49-F238E27FC236}">
                  <a16:creationId xmlns:a16="http://schemas.microsoft.com/office/drawing/2014/main" id="{A24F8225-320F-A94A-BA76-9269DB799777}"/>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Flowchart: Connector 72">
              <a:extLst>
                <a:ext uri="{FF2B5EF4-FFF2-40B4-BE49-F238E27FC236}">
                  <a16:creationId xmlns:a16="http://schemas.microsoft.com/office/drawing/2014/main" id="{99768118-E772-1F44-A0EF-936223A9DE02}"/>
                </a:ext>
              </a:extLst>
            </p:cNvPr>
            <p:cNvSpPr/>
            <p:nvPr/>
          </p:nvSpPr>
          <p:spPr>
            <a:xfrm>
              <a:off x="10274088" y="1817831"/>
              <a:ext cx="83583" cy="91134"/>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Flowchart: Connector 73">
              <a:extLst>
                <a:ext uri="{FF2B5EF4-FFF2-40B4-BE49-F238E27FC236}">
                  <a16:creationId xmlns:a16="http://schemas.microsoft.com/office/drawing/2014/main" id="{62E18525-AA6E-2F47-BF77-7958E37B4441}"/>
                </a:ext>
              </a:extLst>
            </p:cNvPr>
            <p:cNvSpPr/>
            <p:nvPr/>
          </p:nvSpPr>
          <p:spPr>
            <a:xfrm>
              <a:off x="10736910" y="147774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8" name="Straight Connector 27">
              <a:extLst>
                <a:ext uri="{FF2B5EF4-FFF2-40B4-BE49-F238E27FC236}">
                  <a16:creationId xmlns:a16="http://schemas.microsoft.com/office/drawing/2014/main" id="{3C41D5A0-ACA3-B845-983B-F8FE598CA7A2}"/>
                </a:ext>
              </a:extLst>
            </p:cNvPr>
            <p:cNvCxnSpPr/>
            <p:nvPr/>
          </p:nvCxnSpPr>
          <p:spPr>
            <a:xfrm flipV="1">
              <a:off x="6488099" y="1133963"/>
              <a:ext cx="4828862" cy="1731809"/>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29" name="Straight Connector 28">
              <a:extLst>
                <a:ext uri="{FF2B5EF4-FFF2-40B4-BE49-F238E27FC236}">
                  <a16:creationId xmlns:a16="http://schemas.microsoft.com/office/drawing/2014/main" id="{78F95041-F182-5F4A-94B2-4D0D59973227}"/>
                </a:ext>
              </a:extLst>
            </p:cNvPr>
            <p:cNvCxnSpPr>
              <a:cxnSpLocks/>
            </p:cNvCxnSpPr>
            <p:nvPr/>
          </p:nvCxnSpPr>
          <p:spPr>
            <a:xfrm flipV="1">
              <a:off x="6488099" y="691627"/>
              <a:ext cx="0" cy="3003412"/>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EBE537-40C8-F843-8483-B704EFA79002}"/>
                </a:ext>
              </a:extLst>
            </p:cNvPr>
            <p:cNvCxnSpPr/>
            <p:nvPr/>
          </p:nvCxnSpPr>
          <p:spPr>
            <a:xfrm>
              <a:off x="6488099" y="3695039"/>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sp>
        <p:nvSpPr>
          <p:cNvPr id="31" name="Flowchart: Connector 32">
            <a:extLst>
              <a:ext uri="{FF2B5EF4-FFF2-40B4-BE49-F238E27FC236}">
                <a16:creationId xmlns:a16="http://schemas.microsoft.com/office/drawing/2014/main" id="{C49BE0B6-70DC-1840-872A-8701AEB56C7C}"/>
              </a:ext>
            </a:extLst>
          </p:cNvPr>
          <p:cNvSpPr/>
          <p:nvPr/>
        </p:nvSpPr>
        <p:spPr>
          <a:xfrm>
            <a:off x="7813268" y="5255502"/>
            <a:ext cx="83583" cy="91134"/>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a:extLst>
              <a:ext uri="{FF2B5EF4-FFF2-40B4-BE49-F238E27FC236}">
                <a16:creationId xmlns:a16="http://schemas.microsoft.com/office/drawing/2014/main" id="{8744E414-BA00-D24D-9F2B-8059A2FD82BC}"/>
              </a:ext>
            </a:extLst>
          </p:cNvPr>
          <p:cNvSpPr txBox="1"/>
          <p:nvPr/>
        </p:nvSpPr>
        <p:spPr>
          <a:xfrm>
            <a:off x="7894017" y="5038432"/>
            <a:ext cx="1802876" cy="1163204"/>
          </a:xfrm>
          <a:prstGeom prst="rect">
            <a:avLst/>
          </a:prstGeom>
          <a:noFill/>
        </p:spPr>
        <p:txBody>
          <a:bodyPr wrap="square" rtlCol="0">
            <a:spAutoFit/>
          </a:bodyPr>
          <a:lstStyle/>
          <a:p>
            <a:pP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1</a:t>
            </a:r>
          </a:p>
          <a:p>
            <a:pP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Class 2</a:t>
            </a:r>
          </a:p>
          <a:p>
            <a:pPr>
              <a:lnSpc>
                <a:spcPct val="150000"/>
              </a:lnSpc>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Unlabeled Data</a:t>
            </a:r>
          </a:p>
        </p:txBody>
      </p:sp>
      <p:sp>
        <p:nvSpPr>
          <p:cNvPr id="4" name="TextBox 3">
            <a:extLst>
              <a:ext uri="{FF2B5EF4-FFF2-40B4-BE49-F238E27FC236}">
                <a16:creationId xmlns:a16="http://schemas.microsoft.com/office/drawing/2014/main" id="{B81A67CD-0EC7-6341-9D71-29C3E83E1519}"/>
              </a:ext>
            </a:extLst>
          </p:cNvPr>
          <p:cNvSpPr txBox="1"/>
          <p:nvPr/>
        </p:nvSpPr>
        <p:spPr>
          <a:xfrm>
            <a:off x="7581014" y="3955312"/>
            <a:ext cx="184731" cy="369332"/>
          </a:xfrm>
          <a:prstGeom prst="rect">
            <a:avLst/>
          </a:prstGeom>
          <a:noFill/>
        </p:spPr>
        <p:txBody>
          <a:bodyPr wrap="none" rtlCol="0">
            <a:spAutoFit/>
          </a:bodyPr>
          <a:lstStyle/>
          <a:p>
            <a:endParaRPr lang="en-US" dirty="0"/>
          </a:p>
        </p:txBody>
      </p:sp>
      <p:sp>
        <p:nvSpPr>
          <p:cNvPr id="45" name="Flowchart: Connector 30">
            <a:extLst>
              <a:ext uri="{FF2B5EF4-FFF2-40B4-BE49-F238E27FC236}">
                <a16:creationId xmlns:a16="http://schemas.microsoft.com/office/drawing/2014/main" id="{54608A46-3DCF-5444-AF9C-E7A0F4519118}"/>
              </a:ext>
            </a:extLst>
          </p:cNvPr>
          <p:cNvSpPr/>
          <p:nvPr/>
        </p:nvSpPr>
        <p:spPr>
          <a:xfrm>
            <a:off x="7821067" y="5613985"/>
            <a:ext cx="83583" cy="91134"/>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1">
            <a:extLst>
              <a:ext uri="{FF2B5EF4-FFF2-40B4-BE49-F238E27FC236}">
                <a16:creationId xmlns:a16="http://schemas.microsoft.com/office/drawing/2014/main" id="{2B2F45BF-AC59-0B42-A7D7-7C21E9803705}"/>
              </a:ext>
            </a:extLst>
          </p:cNvPr>
          <p:cNvSpPr/>
          <p:nvPr/>
        </p:nvSpPr>
        <p:spPr>
          <a:xfrm>
            <a:off x="7814288" y="59568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121873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Regression</a:t>
            </a:r>
          </a:p>
        </p:txBody>
      </p:sp>
      <p:grpSp>
        <p:nvGrpSpPr>
          <p:cNvPr id="84" name="Group 83">
            <a:extLst>
              <a:ext uri="{FF2B5EF4-FFF2-40B4-BE49-F238E27FC236}">
                <a16:creationId xmlns:a16="http://schemas.microsoft.com/office/drawing/2014/main" id="{45F6C644-B218-4949-AACF-3CF0F2F89035}"/>
              </a:ext>
            </a:extLst>
          </p:cNvPr>
          <p:cNvGrpSpPr/>
          <p:nvPr/>
        </p:nvGrpSpPr>
        <p:grpSpPr>
          <a:xfrm>
            <a:off x="6488099" y="1477749"/>
            <a:ext cx="4938020" cy="2230418"/>
            <a:chOff x="6488099" y="1477749"/>
            <a:chExt cx="4938020" cy="2230418"/>
          </a:xfrm>
        </p:grpSpPr>
        <p:sp>
          <p:nvSpPr>
            <p:cNvPr id="38" name="Flowchart: Connector 29">
              <a:extLst>
                <a:ext uri="{FF2B5EF4-FFF2-40B4-BE49-F238E27FC236}">
                  <a16:creationId xmlns:a16="http://schemas.microsoft.com/office/drawing/2014/main" id="{94FD1E62-2422-D84F-99AA-36CD809B0E5E}"/>
                </a:ext>
              </a:extLst>
            </p:cNvPr>
            <p:cNvSpPr/>
            <p:nvPr/>
          </p:nvSpPr>
          <p:spPr>
            <a:xfrm>
              <a:off x="6758644" y="3200397"/>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9" name="Flowchart: Connector 30">
              <a:extLst>
                <a:ext uri="{FF2B5EF4-FFF2-40B4-BE49-F238E27FC236}">
                  <a16:creationId xmlns:a16="http://schemas.microsoft.com/office/drawing/2014/main" id="{D56CC69B-4818-1049-9A91-2B9016A42D77}"/>
                </a:ext>
              </a:extLst>
            </p:cNvPr>
            <p:cNvSpPr/>
            <p:nvPr/>
          </p:nvSpPr>
          <p:spPr>
            <a:xfrm>
              <a:off x="7010089" y="336178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31">
              <a:extLst>
                <a:ext uri="{FF2B5EF4-FFF2-40B4-BE49-F238E27FC236}">
                  <a16:creationId xmlns:a16="http://schemas.microsoft.com/office/drawing/2014/main" id="{F3F56B4B-A61D-8E42-AB07-9B0A6F84696E}"/>
                </a:ext>
              </a:extLst>
            </p:cNvPr>
            <p:cNvSpPr/>
            <p:nvPr/>
          </p:nvSpPr>
          <p:spPr>
            <a:xfrm>
              <a:off x="7152248" y="314343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Flowchart: Connector 32">
              <a:extLst>
                <a:ext uri="{FF2B5EF4-FFF2-40B4-BE49-F238E27FC236}">
                  <a16:creationId xmlns:a16="http://schemas.microsoft.com/office/drawing/2014/main" id="{5E3E6E0D-D160-6A4B-B2B5-DACBE13AB405}"/>
                </a:ext>
              </a:extLst>
            </p:cNvPr>
            <p:cNvSpPr/>
            <p:nvPr/>
          </p:nvSpPr>
          <p:spPr>
            <a:xfrm>
              <a:off x="7432256" y="322887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Flowchart: Connector 33">
              <a:extLst>
                <a:ext uri="{FF2B5EF4-FFF2-40B4-BE49-F238E27FC236}">
                  <a16:creationId xmlns:a16="http://schemas.microsoft.com/office/drawing/2014/main" id="{699E69A4-30DB-264D-9E45-C3A043B83910}"/>
                </a:ext>
              </a:extLst>
            </p:cNvPr>
            <p:cNvSpPr/>
            <p:nvPr/>
          </p:nvSpPr>
          <p:spPr>
            <a:xfrm>
              <a:off x="7496410" y="267057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Flowchart: Connector 34">
              <a:extLst>
                <a:ext uri="{FF2B5EF4-FFF2-40B4-BE49-F238E27FC236}">
                  <a16:creationId xmlns:a16="http://schemas.microsoft.com/office/drawing/2014/main" id="{F14E8644-AB70-E942-AC2D-8E4850345E73}"/>
                </a:ext>
              </a:extLst>
            </p:cNvPr>
            <p:cNvSpPr/>
            <p:nvPr/>
          </p:nvSpPr>
          <p:spPr>
            <a:xfrm>
              <a:off x="7920281" y="29490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Flowchart: Connector 35">
              <a:extLst>
                <a:ext uri="{FF2B5EF4-FFF2-40B4-BE49-F238E27FC236}">
                  <a16:creationId xmlns:a16="http://schemas.microsoft.com/office/drawing/2014/main" id="{2F57BF1B-7205-C141-AE92-7B0E68EB8BC5}"/>
                </a:ext>
              </a:extLst>
            </p:cNvPr>
            <p:cNvSpPr/>
            <p:nvPr/>
          </p:nvSpPr>
          <p:spPr>
            <a:xfrm>
              <a:off x="8234175" y="30195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Flowchart: Connector 36">
              <a:extLst>
                <a:ext uri="{FF2B5EF4-FFF2-40B4-BE49-F238E27FC236}">
                  <a16:creationId xmlns:a16="http://schemas.microsoft.com/office/drawing/2014/main" id="{FD592D26-6DAF-A846-8078-E41050080515}"/>
                </a:ext>
              </a:extLst>
            </p:cNvPr>
            <p:cNvSpPr/>
            <p:nvPr/>
          </p:nvSpPr>
          <p:spPr>
            <a:xfrm>
              <a:off x="8160857" y="267057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Flowchart: Connector 38">
              <a:extLst>
                <a:ext uri="{FF2B5EF4-FFF2-40B4-BE49-F238E27FC236}">
                  <a16:creationId xmlns:a16="http://schemas.microsoft.com/office/drawing/2014/main" id="{AB21E99F-874C-D34D-8626-DD86CFF2EECF}"/>
                </a:ext>
              </a:extLst>
            </p:cNvPr>
            <p:cNvSpPr/>
            <p:nvPr/>
          </p:nvSpPr>
          <p:spPr>
            <a:xfrm>
              <a:off x="8515993" y="241239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7" name="Flowchart: Connector 40">
              <a:extLst>
                <a:ext uri="{FF2B5EF4-FFF2-40B4-BE49-F238E27FC236}">
                  <a16:creationId xmlns:a16="http://schemas.microsoft.com/office/drawing/2014/main" id="{7172878F-8D72-034B-ACE6-5D642418D1EE}"/>
                </a:ext>
              </a:extLst>
            </p:cNvPr>
            <p:cNvSpPr/>
            <p:nvPr/>
          </p:nvSpPr>
          <p:spPr>
            <a:xfrm>
              <a:off x="8447257" y="261362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41">
              <a:extLst>
                <a:ext uri="{FF2B5EF4-FFF2-40B4-BE49-F238E27FC236}">
                  <a16:creationId xmlns:a16="http://schemas.microsoft.com/office/drawing/2014/main" id="{D9530151-0FA8-5942-88D8-055EDF0D2BD4}"/>
                </a:ext>
              </a:extLst>
            </p:cNvPr>
            <p:cNvSpPr/>
            <p:nvPr/>
          </p:nvSpPr>
          <p:spPr>
            <a:xfrm>
              <a:off x="8483915" y="270605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42">
              <a:extLst>
                <a:ext uri="{FF2B5EF4-FFF2-40B4-BE49-F238E27FC236}">
                  <a16:creationId xmlns:a16="http://schemas.microsoft.com/office/drawing/2014/main" id="{573778A3-D54D-9B4D-9D56-C74769E51A90}"/>
                </a:ext>
              </a:extLst>
            </p:cNvPr>
            <p:cNvSpPr/>
            <p:nvPr/>
          </p:nvSpPr>
          <p:spPr>
            <a:xfrm>
              <a:off x="9087248" y="26755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43">
              <a:extLst>
                <a:ext uri="{FF2B5EF4-FFF2-40B4-BE49-F238E27FC236}">
                  <a16:creationId xmlns:a16="http://schemas.microsoft.com/office/drawing/2014/main" id="{BB8DD4DE-338C-D84D-9E0B-31B86CCE9346}"/>
                </a:ext>
              </a:extLst>
            </p:cNvPr>
            <p:cNvSpPr/>
            <p:nvPr/>
          </p:nvSpPr>
          <p:spPr>
            <a:xfrm>
              <a:off x="9012387" y="236958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44">
              <a:extLst>
                <a:ext uri="{FF2B5EF4-FFF2-40B4-BE49-F238E27FC236}">
                  <a16:creationId xmlns:a16="http://schemas.microsoft.com/office/drawing/2014/main" id="{6065879A-EC31-3C47-AE77-C08D3EF237A8}"/>
                </a:ext>
              </a:extLst>
            </p:cNvPr>
            <p:cNvSpPr/>
            <p:nvPr/>
          </p:nvSpPr>
          <p:spPr>
            <a:xfrm>
              <a:off x="8943651" y="2541204"/>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45">
              <a:extLst>
                <a:ext uri="{FF2B5EF4-FFF2-40B4-BE49-F238E27FC236}">
                  <a16:creationId xmlns:a16="http://schemas.microsoft.com/office/drawing/2014/main" id="{A66F7B9E-EA4A-7D4C-8EFB-F89F9272CE2C}"/>
                </a:ext>
              </a:extLst>
            </p:cNvPr>
            <p:cNvSpPr/>
            <p:nvPr/>
          </p:nvSpPr>
          <p:spPr>
            <a:xfrm>
              <a:off x="9161316" y="205425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46">
              <a:extLst>
                <a:ext uri="{FF2B5EF4-FFF2-40B4-BE49-F238E27FC236}">
                  <a16:creationId xmlns:a16="http://schemas.microsoft.com/office/drawing/2014/main" id="{0F702244-EB79-094D-862D-5EA118ED8753}"/>
                </a:ext>
              </a:extLst>
            </p:cNvPr>
            <p:cNvSpPr/>
            <p:nvPr/>
          </p:nvSpPr>
          <p:spPr>
            <a:xfrm>
              <a:off x="9516404" y="2307626"/>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7">
              <a:extLst>
                <a:ext uri="{FF2B5EF4-FFF2-40B4-BE49-F238E27FC236}">
                  <a16:creationId xmlns:a16="http://schemas.microsoft.com/office/drawing/2014/main" id="{AC332E5D-7FDD-B847-93EA-CF4CB0BBB3CC}"/>
                </a:ext>
              </a:extLst>
            </p:cNvPr>
            <p:cNvSpPr/>
            <p:nvPr/>
          </p:nvSpPr>
          <p:spPr>
            <a:xfrm>
              <a:off x="9957903" y="2240475"/>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70">
              <a:extLst>
                <a:ext uri="{FF2B5EF4-FFF2-40B4-BE49-F238E27FC236}">
                  <a16:creationId xmlns:a16="http://schemas.microsoft.com/office/drawing/2014/main" id="{5B1E13C8-CAF7-C24A-81FF-8368D4876BB9}"/>
                </a:ext>
              </a:extLst>
            </p:cNvPr>
            <p:cNvSpPr/>
            <p:nvPr/>
          </p:nvSpPr>
          <p:spPr>
            <a:xfrm>
              <a:off x="9773115" y="2585140"/>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71">
              <a:extLst>
                <a:ext uri="{FF2B5EF4-FFF2-40B4-BE49-F238E27FC236}">
                  <a16:creationId xmlns:a16="http://schemas.microsoft.com/office/drawing/2014/main" id="{26C8A21F-1204-D54E-8792-0235AB67CA0A}"/>
                </a:ext>
              </a:extLst>
            </p:cNvPr>
            <p:cNvSpPr/>
            <p:nvPr/>
          </p:nvSpPr>
          <p:spPr>
            <a:xfrm>
              <a:off x="9903663" y="1707288"/>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72">
              <a:extLst>
                <a:ext uri="{FF2B5EF4-FFF2-40B4-BE49-F238E27FC236}">
                  <a16:creationId xmlns:a16="http://schemas.microsoft.com/office/drawing/2014/main" id="{13B75006-9883-8D42-B54D-FF36E78CC5C8}"/>
                </a:ext>
              </a:extLst>
            </p:cNvPr>
            <p:cNvSpPr/>
            <p:nvPr/>
          </p:nvSpPr>
          <p:spPr>
            <a:xfrm>
              <a:off x="10274088" y="1817831"/>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3">
              <a:extLst>
                <a:ext uri="{FF2B5EF4-FFF2-40B4-BE49-F238E27FC236}">
                  <a16:creationId xmlns:a16="http://schemas.microsoft.com/office/drawing/2014/main" id="{2049B495-9D7C-C245-8EA5-59291F64740B}"/>
                </a:ext>
              </a:extLst>
            </p:cNvPr>
            <p:cNvSpPr/>
            <p:nvPr/>
          </p:nvSpPr>
          <p:spPr>
            <a:xfrm>
              <a:off x="10736910" y="1477749"/>
              <a:ext cx="83583" cy="91134"/>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9" name="Straight Connector 58">
              <a:extLst>
                <a:ext uri="{FF2B5EF4-FFF2-40B4-BE49-F238E27FC236}">
                  <a16:creationId xmlns:a16="http://schemas.microsoft.com/office/drawing/2014/main" id="{533149FD-679D-1849-AA7E-4C390CC6719F}"/>
                </a:ext>
              </a:extLst>
            </p:cNvPr>
            <p:cNvCxnSpPr/>
            <p:nvPr/>
          </p:nvCxnSpPr>
          <p:spPr>
            <a:xfrm flipV="1">
              <a:off x="6488099" y="1686931"/>
              <a:ext cx="4828862" cy="1731809"/>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cxnSp>
          <p:nvCxnSpPr>
            <p:cNvPr id="60" name="Straight Connector 59">
              <a:extLst>
                <a:ext uri="{FF2B5EF4-FFF2-40B4-BE49-F238E27FC236}">
                  <a16:creationId xmlns:a16="http://schemas.microsoft.com/office/drawing/2014/main" id="{EEAF294B-5740-B444-8E84-1B2BDA0C6615}"/>
                </a:ext>
              </a:extLst>
            </p:cNvPr>
            <p:cNvCxnSpPr/>
            <p:nvPr/>
          </p:nvCxnSpPr>
          <p:spPr>
            <a:xfrm flipV="1">
              <a:off x="6488099" y="1477749"/>
              <a:ext cx="0" cy="2230418"/>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E3CDC-AF8D-8942-B9EB-0D34CD4100A5}"/>
                </a:ext>
              </a:extLst>
            </p:cNvPr>
            <p:cNvCxnSpPr/>
            <p:nvPr/>
          </p:nvCxnSpPr>
          <p:spPr>
            <a:xfrm>
              <a:off x="6488099" y="3695039"/>
              <a:ext cx="493802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grpSp>
      <p:cxnSp>
        <p:nvCxnSpPr>
          <p:cNvPr id="80" name="Straight Connector 79">
            <a:extLst>
              <a:ext uri="{FF2B5EF4-FFF2-40B4-BE49-F238E27FC236}">
                <a16:creationId xmlns:a16="http://schemas.microsoft.com/office/drawing/2014/main" id="{E634F378-3692-C043-B611-5D57A58DB199}"/>
              </a:ext>
            </a:extLst>
          </p:cNvPr>
          <p:cNvCxnSpPr>
            <a:cxnSpLocks/>
            <a:endCxn id="82" idx="0"/>
          </p:cNvCxnSpPr>
          <p:nvPr/>
        </p:nvCxnSpPr>
        <p:spPr>
          <a:xfrm flipH="1">
            <a:off x="2528830" y="2313285"/>
            <a:ext cx="950432" cy="741865"/>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E0A52FC-7CC3-4E46-8714-2A1CDD8CF241}"/>
              </a:ext>
            </a:extLst>
          </p:cNvPr>
          <p:cNvCxnSpPr>
            <a:cxnSpLocks/>
            <a:endCxn id="85" idx="0"/>
          </p:cNvCxnSpPr>
          <p:nvPr/>
        </p:nvCxnSpPr>
        <p:spPr>
          <a:xfrm>
            <a:off x="3479261" y="2313285"/>
            <a:ext cx="1096994" cy="731330"/>
          </a:xfrm>
          <a:prstGeom prst="line">
            <a:avLst/>
          </a:prstGeom>
          <a:solidFill>
            <a:schemeClr val="tx1"/>
          </a:solidFill>
          <a:ln w="12700">
            <a:solidFill>
              <a:schemeClr val="tx1">
                <a:lumMod val="60000"/>
                <a:lumOff val="40000"/>
              </a:schemeClr>
            </a:solidFill>
          </a:ln>
        </p:spPr>
        <p:style>
          <a:lnRef idx="3">
            <a:schemeClr val="accent1"/>
          </a:lnRef>
          <a:fillRef idx="0">
            <a:schemeClr val="accent1"/>
          </a:fillRef>
          <a:effectRef idx="2">
            <a:schemeClr val="accent1"/>
          </a:effectRef>
          <a:fontRef idx="minor">
            <a:schemeClr val="tx1"/>
          </a:fontRef>
        </p:style>
      </p:cxnSp>
      <p:sp>
        <p:nvSpPr>
          <p:cNvPr id="82" name="Rounded Rectangle 81">
            <a:extLst>
              <a:ext uri="{FF2B5EF4-FFF2-40B4-BE49-F238E27FC236}">
                <a16:creationId xmlns:a16="http://schemas.microsoft.com/office/drawing/2014/main" id="{A96254CD-46D2-D44C-8EDF-0A1C0040E4D9}"/>
              </a:ext>
            </a:extLst>
          </p:cNvPr>
          <p:cNvSpPr/>
          <p:nvPr/>
        </p:nvSpPr>
        <p:spPr>
          <a:xfrm>
            <a:off x="1754839" y="3055150"/>
            <a:ext cx="1547981"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85" name="Rounded Rectangle 84">
            <a:extLst>
              <a:ext uri="{FF2B5EF4-FFF2-40B4-BE49-F238E27FC236}">
                <a16:creationId xmlns:a16="http://schemas.microsoft.com/office/drawing/2014/main" id="{B1A0AF76-6B20-B84D-B78B-049A0750CC78}"/>
              </a:ext>
            </a:extLst>
          </p:cNvPr>
          <p:cNvSpPr/>
          <p:nvPr/>
        </p:nvSpPr>
        <p:spPr>
          <a:xfrm>
            <a:off x="3693916" y="3055150"/>
            <a:ext cx="1761899"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86" name="Rounded Rectangle 85">
            <a:extLst>
              <a:ext uri="{FF2B5EF4-FFF2-40B4-BE49-F238E27FC236}">
                <a16:creationId xmlns:a16="http://schemas.microsoft.com/office/drawing/2014/main" id="{A6AB686A-99D7-5D4E-A852-A49DA6ED5C8D}"/>
              </a:ext>
            </a:extLst>
          </p:cNvPr>
          <p:cNvSpPr/>
          <p:nvPr/>
        </p:nvSpPr>
        <p:spPr>
          <a:xfrm rot="16200000">
            <a:off x="1179710" y="4796317"/>
            <a:ext cx="1324628"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87" name="Rounded Rectangle 86">
            <a:extLst>
              <a:ext uri="{FF2B5EF4-FFF2-40B4-BE49-F238E27FC236}">
                <a16:creationId xmlns:a16="http://schemas.microsoft.com/office/drawing/2014/main" id="{6D249CB3-D003-6248-B343-9F69CFDE9EFE}"/>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88" name="Rounded Rectangle 87">
            <a:extLst>
              <a:ext uri="{FF2B5EF4-FFF2-40B4-BE49-F238E27FC236}">
                <a16:creationId xmlns:a16="http://schemas.microsoft.com/office/drawing/2014/main" id="{F76A0837-FC77-824D-8CE2-4288547569D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89" name="Rounded Rectangle 88">
            <a:extLst>
              <a:ext uri="{FF2B5EF4-FFF2-40B4-BE49-F238E27FC236}">
                <a16:creationId xmlns:a16="http://schemas.microsoft.com/office/drawing/2014/main" id="{F8BA7452-C99D-1341-8D89-716299456C4F}"/>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90" name="Rounded Rectangle 89">
            <a:extLst>
              <a:ext uri="{FF2B5EF4-FFF2-40B4-BE49-F238E27FC236}">
                <a16:creationId xmlns:a16="http://schemas.microsoft.com/office/drawing/2014/main" id="{DD979EEF-7C04-754F-83D0-FAC4F977423E}"/>
              </a:ext>
            </a:extLst>
          </p:cNvPr>
          <p:cNvSpPr/>
          <p:nvPr/>
        </p:nvSpPr>
        <p:spPr>
          <a:xfrm rot="16200000">
            <a:off x="3912129" y="4781284"/>
            <a:ext cx="1324630"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91" name="Rounded Rectangle 90">
            <a:extLst>
              <a:ext uri="{FF2B5EF4-FFF2-40B4-BE49-F238E27FC236}">
                <a16:creationId xmlns:a16="http://schemas.microsoft.com/office/drawing/2014/main" id="{BB2A0F06-8945-234E-A9F6-1D9790B9DB03}"/>
              </a:ext>
            </a:extLst>
          </p:cNvPr>
          <p:cNvSpPr/>
          <p:nvPr/>
        </p:nvSpPr>
        <p:spPr>
          <a:xfrm rot="16200000">
            <a:off x="4594001" y="4775978"/>
            <a:ext cx="1324631"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92" name="Straight Connector 91">
            <a:extLst>
              <a:ext uri="{FF2B5EF4-FFF2-40B4-BE49-F238E27FC236}">
                <a16:creationId xmlns:a16="http://schemas.microsoft.com/office/drawing/2014/main" id="{C4770A6E-8E48-1B40-83BD-D7263EABE038}"/>
              </a:ext>
            </a:extLst>
          </p:cNvPr>
          <p:cNvCxnSpPr>
            <a:cxnSpLocks/>
            <a:stCxn id="82" idx="2"/>
            <a:endCxn id="86" idx="3"/>
          </p:cNvCxnSpPr>
          <p:nvPr/>
        </p:nvCxnSpPr>
        <p:spPr>
          <a:xfrm flipH="1">
            <a:off x="1842024" y="3859612"/>
            <a:ext cx="686805" cy="496003"/>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E569B56-32EF-0D4C-84E0-B81AAC4D9181}"/>
              </a:ext>
            </a:extLst>
          </p:cNvPr>
          <p:cNvCxnSpPr>
            <a:stCxn id="85" idx="2"/>
            <a:endCxn id="90" idx="3"/>
          </p:cNvCxnSpPr>
          <p:nvPr/>
        </p:nvCxnSpPr>
        <p:spPr>
          <a:xfrm flipH="1">
            <a:off x="4574445" y="3859612"/>
            <a:ext cx="421" cy="480969"/>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CB25824-11F4-6F40-A1D7-50465D1F3041}"/>
              </a:ext>
            </a:extLst>
          </p:cNvPr>
          <p:cNvCxnSpPr>
            <a:stCxn id="85" idx="2"/>
            <a:endCxn id="91" idx="3"/>
          </p:cNvCxnSpPr>
          <p:nvPr/>
        </p:nvCxnSpPr>
        <p:spPr>
          <a:xfrm>
            <a:off x="4574866" y="3859613"/>
            <a:ext cx="681451" cy="475661"/>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8E32411-F005-C440-9879-2EC8856AA427}"/>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96" name="Straight Connector 95">
            <a:extLst>
              <a:ext uri="{FF2B5EF4-FFF2-40B4-BE49-F238E27FC236}">
                <a16:creationId xmlns:a16="http://schemas.microsoft.com/office/drawing/2014/main" id="{F31EF812-4826-694D-90A9-177FCA044D94}"/>
              </a:ext>
            </a:extLst>
          </p:cNvPr>
          <p:cNvCxnSpPr>
            <a:cxnSpLocks/>
            <a:stCxn id="95" idx="0"/>
            <a:endCxn id="85" idx="2"/>
          </p:cNvCxnSpPr>
          <p:nvPr/>
        </p:nvCxnSpPr>
        <p:spPr>
          <a:xfrm flipV="1">
            <a:off x="3232701" y="3859612"/>
            <a:ext cx="1342165"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923237C-0406-5344-A193-77A71E367585}"/>
              </a:ext>
            </a:extLst>
          </p:cNvPr>
          <p:cNvCxnSpPr>
            <a:cxnSpLocks/>
            <a:stCxn id="95" idx="0"/>
            <a:endCxn id="82" idx="2"/>
          </p:cNvCxnSpPr>
          <p:nvPr/>
        </p:nvCxnSpPr>
        <p:spPr>
          <a:xfrm flipH="1" flipV="1">
            <a:off x="2528830" y="3859612"/>
            <a:ext cx="703871"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55D43457-57D0-1541-95FC-2D9EFF363D91}"/>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sp>
        <p:nvSpPr>
          <p:cNvPr id="99" name="Rounded Rectangular Callout 98">
            <a:extLst>
              <a:ext uri="{FF2B5EF4-FFF2-40B4-BE49-F238E27FC236}">
                <a16:creationId xmlns:a16="http://schemas.microsoft.com/office/drawing/2014/main" id="{33B0AA59-A6A5-8842-AF9C-A53AA2D29D06}"/>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graphicFrame>
        <p:nvGraphicFramePr>
          <p:cNvPr id="62" name="Content Placeholder 1">
            <a:extLst>
              <a:ext uri="{FF2B5EF4-FFF2-40B4-BE49-F238E27FC236}">
                <a16:creationId xmlns:a16="http://schemas.microsoft.com/office/drawing/2014/main" id="{02C37A4B-46F0-0343-92F3-1D09A7165766}"/>
              </a:ext>
            </a:extLst>
          </p:cNvPr>
          <p:cNvGraphicFramePr>
            <a:graphicFrameLocks/>
          </p:cNvGraphicFramePr>
          <p:nvPr>
            <p:extLst>
              <p:ext uri="{D42A27DB-BD31-4B8C-83A1-F6EECF244321}">
                <p14:modId xmlns:p14="http://schemas.microsoft.com/office/powerpoint/2010/main" val="1925328906"/>
              </p:ext>
            </p:extLst>
          </p:nvPr>
        </p:nvGraphicFramePr>
        <p:xfrm>
          <a:off x="6424608" y="4387435"/>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464361">
                  <a:extLst>
                    <a:ext uri="{9D8B030D-6E8A-4147-A177-3AD203B41FA5}">
                      <a16:colId xmlns:a16="http://schemas.microsoft.com/office/drawing/2014/main" val="2682145629"/>
                    </a:ext>
                  </a:extLst>
                </a:gridCol>
                <a:gridCol w="1522679">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Price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Bedrooms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SqFootage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280.000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3292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210.030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2465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81107"/>
                  </a:ext>
                </a:extLst>
              </a:tr>
            </a:tbl>
          </a:graphicData>
        </a:graphic>
      </p:graphicFrame>
      <p:sp>
        <p:nvSpPr>
          <p:cNvPr id="5" name="Rectangle 4">
            <a:extLst>
              <a:ext uri="{FF2B5EF4-FFF2-40B4-BE49-F238E27FC236}">
                <a16:creationId xmlns:a16="http://schemas.microsoft.com/office/drawing/2014/main" id="{294EC1D6-5F7D-F344-82C6-0F676562475E}"/>
              </a:ext>
            </a:extLst>
          </p:cNvPr>
          <p:cNvSpPr/>
          <p:nvPr/>
        </p:nvSpPr>
        <p:spPr>
          <a:xfrm>
            <a:off x="10166308" y="3348101"/>
            <a:ext cx="1308370"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SqFootage</a:t>
            </a:r>
          </a:p>
        </p:txBody>
      </p:sp>
      <p:sp>
        <p:nvSpPr>
          <p:cNvPr id="6" name="Rectangle 5">
            <a:extLst>
              <a:ext uri="{FF2B5EF4-FFF2-40B4-BE49-F238E27FC236}">
                <a16:creationId xmlns:a16="http://schemas.microsoft.com/office/drawing/2014/main" id="{5AFF8569-1008-7C4F-B6D0-E54EDAAE9C43}"/>
              </a:ext>
            </a:extLst>
          </p:cNvPr>
          <p:cNvSpPr/>
          <p:nvPr/>
        </p:nvSpPr>
        <p:spPr>
          <a:xfrm rot="16200000">
            <a:off x="5925449" y="2262332"/>
            <a:ext cx="696024" cy="369332"/>
          </a:xfrm>
          <a:prstGeom prst="rect">
            <a:avLst/>
          </a:prstGeom>
        </p:spPr>
        <p:txBody>
          <a:bodyPr wrap="none">
            <a:spAutoFit/>
          </a:bodyPr>
          <a:lstStyle/>
          <a:p>
            <a:pPr algn="ctr"/>
            <a:r>
              <a:rPr lang="en-US" dirty="0">
                <a:latin typeface="Amazon Ember Light" panose="020B0403020204020204" pitchFamily="34" charset="0"/>
                <a:ea typeface="Amazon Ember Light" panose="020B0403020204020204" pitchFamily="34" charset="0"/>
                <a:cs typeface="Amazon Ember Light" panose="020B0403020204020204" pitchFamily="34" charset="0"/>
              </a:rPr>
              <a:t>Price</a:t>
            </a:r>
          </a:p>
        </p:txBody>
      </p:sp>
    </p:spTree>
    <p:extLst>
      <p:ext uri="{BB962C8B-B14F-4D97-AF65-F5344CB8AC3E}">
        <p14:creationId xmlns:p14="http://schemas.microsoft.com/office/powerpoint/2010/main" val="4209782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 name="Content Placeholder 1">
            <a:extLst>
              <a:ext uri="{FF2B5EF4-FFF2-40B4-BE49-F238E27FC236}">
                <a16:creationId xmlns:a16="http://schemas.microsoft.com/office/drawing/2014/main" id="{A4773925-9BC5-9246-84D5-75A179CEA150}"/>
              </a:ext>
            </a:extLst>
          </p:cNvPr>
          <p:cNvGraphicFramePr>
            <a:graphicFrameLocks/>
          </p:cNvGraphicFramePr>
          <p:nvPr/>
        </p:nvGraphicFramePr>
        <p:xfrm>
          <a:off x="6439445" y="4435937"/>
          <a:ext cx="5254752" cy="1554480"/>
        </p:xfrm>
        <a:graphic>
          <a:graphicData uri="http://schemas.openxmlformats.org/drawingml/2006/table">
            <a:tbl>
              <a:tblPr firstRow="1" bandRow="1">
                <a:tableStyleId>{5C22544A-7EE6-4342-B048-85BDC9FD1C3A}</a:tableStyleId>
              </a:tblPr>
              <a:tblGrid>
                <a:gridCol w="1389888">
                  <a:extLst>
                    <a:ext uri="{9D8B030D-6E8A-4147-A177-3AD203B41FA5}">
                      <a16:colId xmlns:a16="http://schemas.microsoft.com/office/drawing/2014/main" val="4130866576"/>
                    </a:ext>
                  </a:extLst>
                </a:gridCol>
                <a:gridCol w="1548384">
                  <a:extLst>
                    <a:ext uri="{9D8B030D-6E8A-4147-A177-3AD203B41FA5}">
                      <a16:colId xmlns:a16="http://schemas.microsoft.com/office/drawing/2014/main" val="2682145629"/>
                    </a:ext>
                  </a:extLst>
                </a:gridCol>
                <a:gridCol w="1438656">
                  <a:extLst>
                    <a:ext uri="{9D8B030D-6E8A-4147-A177-3AD203B41FA5}">
                      <a16:colId xmlns:a16="http://schemas.microsoft.com/office/drawing/2014/main" val="2873927588"/>
                    </a:ext>
                  </a:extLst>
                </a:gridCol>
                <a:gridCol w="877824">
                  <a:extLst>
                    <a:ext uri="{9D8B030D-6E8A-4147-A177-3AD203B41FA5}">
                      <a16:colId xmlns:a16="http://schemas.microsoft.com/office/drawing/2014/main" val="143555470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Star</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Points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Edges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Size</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10&lt;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750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&gt;9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7528539"/>
                  </a:ext>
                </a:extLst>
              </a:tr>
            </a:tbl>
          </a:graphicData>
        </a:graphic>
      </p:graphicFrame>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Supervised Learning: Classification</a:t>
            </a:r>
          </a:p>
        </p:txBody>
      </p:sp>
      <p:sp>
        <p:nvSpPr>
          <p:cNvPr id="77" name="Rounded Rectangular Callout 76">
            <a:extLst>
              <a:ext uri="{FF2B5EF4-FFF2-40B4-BE49-F238E27FC236}">
                <a16:creationId xmlns:a16="http://schemas.microsoft.com/office/drawing/2014/main" id="{9CC6BAFB-4069-D042-807E-6A40B5F9BA48}"/>
              </a:ext>
            </a:extLst>
          </p:cNvPr>
          <p:cNvSpPr/>
          <p:nvPr/>
        </p:nvSpPr>
        <p:spPr>
          <a:xfrm>
            <a:off x="243024" y="1433364"/>
            <a:ext cx="1212004" cy="2838497"/>
          </a:xfrm>
          <a:prstGeom prst="wedgeRoundRectCallout">
            <a:avLst>
              <a:gd name="adj1" fmla="val 83748"/>
              <a:gd name="adj2" fmla="val -43845"/>
              <a:gd name="adj3" fmla="val 16667"/>
            </a:avLst>
          </a:prstGeom>
          <a:solidFill>
            <a:schemeClr val="bg1"/>
          </a:solid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 the correct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Model learns by  looking at these examples</a:t>
            </a:r>
          </a:p>
        </p:txBody>
      </p:sp>
      <p:cxnSp>
        <p:nvCxnSpPr>
          <p:cNvPr id="78" name="Straight Connector 77">
            <a:extLst>
              <a:ext uri="{FF2B5EF4-FFF2-40B4-BE49-F238E27FC236}">
                <a16:creationId xmlns:a16="http://schemas.microsoft.com/office/drawing/2014/main" id="{BA0F5FCD-9F1B-3541-A92B-086F1C2C1ED6}"/>
              </a:ext>
            </a:extLst>
          </p:cNvPr>
          <p:cNvCxnSpPr>
            <a:cxnSpLocks/>
            <a:endCxn id="147" idx="0"/>
          </p:cNvCxnSpPr>
          <p:nvPr/>
        </p:nvCxnSpPr>
        <p:spPr>
          <a:xfrm flipH="1">
            <a:off x="2528830" y="2313285"/>
            <a:ext cx="950432" cy="741865"/>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2017415-EE86-9F48-A81C-92B7B0BC5FE2}"/>
              </a:ext>
            </a:extLst>
          </p:cNvPr>
          <p:cNvCxnSpPr>
            <a:cxnSpLocks/>
            <a:endCxn id="148" idx="0"/>
          </p:cNvCxnSpPr>
          <p:nvPr/>
        </p:nvCxnSpPr>
        <p:spPr>
          <a:xfrm>
            <a:off x="3479261" y="2313285"/>
            <a:ext cx="1096994" cy="731330"/>
          </a:xfrm>
          <a:prstGeom prst="line">
            <a:avLst/>
          </a:prstGeom>
          <a:solidFill>
            <a:schemeClr val="tx1"/>
          </a:solidFill>
          <a:ln w="12700">
            <a:solidFill>
              <a:srgbClr val="FFA725"/>
            </a:solidFill>
          </a:ln>
        </p:spPr>
        <p:style>
          <a:lnRef idx="3">
            <a:schemeClr val="accent1"/>
          </a:lnRef>
          <a:fillRef idx="0">
            <a:schemeClr val="accent1"/>
          </a:fillRef>
          <a:effectRef idx="2">
            <a:schemeClr val="accent1"/>
          </a:effectRef>
          <a:fontRef idx="minor">
            <a:schemeClr val="tx1"/>
          </a:fontRef>
        </p:style>
      </p:cxnSp>
      <p:sp>
        <p:nvSpPr>
          <p:cNvPr id="147" name="Rounded Rectangle 146">
            <a:extLst>
              <a:ext uri="{FF2B5EF4-FFF2-40B4-BE49-F238E27FC236}">
                <a16:creationId xmlns:a16="http://schemas.microsoft.com/office/drawing/2014/main" id="{643C0071-5210-1C4B-AA8F-5CE6BA19BDDD}"/>
              </a:ext>
            </a:extLst>
          </p:cNvPr>
          <p:cNvSpPr/>
          <p:nvPr/>
        </p:nvSpPr>
        <p:spPr>
          <a:xfrm>
            <a:off x="1754839" y="3055150"/>
            <a:ext cx="1547981" cy="80446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Regression</a:t>
            </a:r>
            <a:br>
              <a:rPr lang="en-US" sz="16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(Quantity)</a:t>
            </a:r>
          </a:p>
        </p:txBody>
      </p:sp>
      <p:sp>
        <p:nvSpPr>
          <p:cNvPr id="148" name="Rounded Rectangle 147">
            <a:extLst>
              <a:ext uri="{FF2B5EF4-FFF2-40B4-BE49-F238E27FC236}">
                <a16:creationId xmlns:a16="http://schemas.microsoft.com/office/drawing/2014/main" id="{C6C98FD0-BD8C-3749-9C11-716CF42622CA}"/>
              </a:ext>
            </a:extLst>
          </p:cNvPr>
          <p:cNvSpPr/>
          <p:nvPr/>
        </p:nvSpPr>
        <p:spPr>
          <a:xfrm>
            <a:off x="3693916" y="3055150"/>
            <a:ext cx="1761899" cy="80446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Classification</a:t>
            </a:r>
            <a:b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(Category)</a:t>
            </a:r>
          </a:p>
        </p:txBody>
      </p:sp>
      <p:sp>
        <p:nvSpPr>
          <p:cNvPr id="149" name="Rounded Rectangle 148">
            <a:extLst>
              <a:ext uri="{FF2B5EF4-FFF2-40B4-BE49-F238E27FC236}">
                <a16:creationId xmlns:a16="http://schemas.microsoft.com/office/drawing/2014/main" id="{FE1A138C-0B4E-7D45-8258-B50637E21D3B}"/>
              </a:ext>
            </a:extLst>
          </p:cNvPr>
          <p:cNvSpPr/>
          <p:nvPr/>
        </p:nvSpPr>
        <p:spPr>
          <a:xfrm rot="16200000">
            <a:off x="1179710" y="4796317"/>
            <a:ext cx="1324628" cy="44322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Linear</a:t>
            </a:r>
          </a:p>
        </p:txBody>
      </p:sp>
      <p:sp>
        <p:nvSpPr>
          <p:cNvPr id="150" name="Rounded Rectangle 149">
            <a:extLst>
              <a:ext uri="{FF2B5EF4-FFF2-40B4-BE49-F238E27FC236}">
                <a16:creationId xmlns:a16="http://schemas.microsoft.com/office/drawing/2014/main" id="{71608991-CEBB-3E42-8590-38583C1DF3E3}"/>
              </a:ext>
            </a:extLst>
          </p:cNvPr>
          <p:cNvSpPr/>
          <p:nvPr/>
        </p:nvSpPr>
        <p:spPr>
          <a:xfrm rot="16200000">
            <a:off x="1866515" y="4781285"/>
            <a:ext cx="1324629"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KNN</a:t>
            </a:r>
          </a:p>
        </p:txBody>
      </p:sp>
      <p:sp>
        <p:nvSpPr>
          <p:cNvPr id="151" name="Rounded Rectangle 150">
            <a:extLst>
              <a:ext uri="{FF2B5EF4-FFF2-40B4-BE49-F238E27FC236}">
                <a16:creationId xmlns:a16="http://schemas.microsoft.com/office/drawing/2014/main" id="{ED70EBF8-2773-9B45-BE19-93ECEA1C71EB}"/>
              </a:ext>
            </a:extLst>
          </p:cNvPr>
          <p:cNvSpPr/>
          <p:nvPr/>
        </p:nvSpPr>
        <p:spPr>
          <a:xfrm rot="16200000">
            <a:off x="2548386" y="4781285"/>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Neural Net</a:t>
            </a:r>
          </a:p>
        </p:txBody>
      </p:sp>
      <p:sp>
        <p:nvSpPr>
          <p:cNvPr id="152" name="Rounded Rectangle 151">
            <a:extLst>
              <a:ext uri="{FF2B5EF4-FFF2-40B4-BE49-F238E27FC236}">
                <a16:creationId xmlns:a16="http://schemas.microsoft.com/office/drawing/2014/main" id="{A5915A39-4C90-EC4A-8C80-99E0AE8D6087}"/>
              </a:ext>
            </a:extLst>
          </p:cNvPr>
          <p:cNvSpPr/>
          <p:nvPr/>
        </p:nvSpPr>
        <p:spPr>
          <a:xfrm rot="16200000">
            <a:off x="3230257"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Trees</a:t>
            </a:r>
          </a:p>
        </p:txBody>
      </p:sp>
      <p:sp>
        <p:nvSpPr>
          <p:cNvPr id="153" name="Rounded Rectangle 152">
            <a:extLst>
              <a:ext uri="{FF2B5EF4-FFF2-40B4-BE49-F238E27FC236}">
                <a16:creationId xmlns:a16="http://schemas.microsoft.com/office/drawing/2014/main" id="{C930DF77-8B14-EE49-86D4-EB72E3A7B4B4}"/>
              </a:ext>
            </a:extLst>
          </p:cNvPr>
          <p:cNvSpPr/>
          <p:nvPr/>
        </p:nvSpPr>
        <p:spPr>
          <a:xfrm rot="16200000">
            <a:off x="3912129" y="4781284"/>
            <a:ext cx="1324630"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SVM</a:t>
            </a:r>
          </a:p>
        </p:txBody>
      </p:sp>
      <p:sp>
        <p:nvSpPr>
          <p:cNvPr id="154" name="Rounded Rectangle 153">
            <a:extLst>
              <a:ext uri="{FF2B5EF4-FFF2-40B4-BE49-F238E27FC236}">
                <a16:creationId xmlns:a16="http://schemas.microsoft.com/office/drawing/2014/main" id="{ECF74118-6604-1240-8A57-CA6BF749F5C3}"/>
              </a:ext>
            </a:extLst>
          </p:cNvPr>
          <p:cNvSpPr/>
          <p:nvPr/>
        </p:nvSpPr>
        <p:spPr>
          <a:xfrm rot="16200000">
            <a:off x="4594001" y="4775978"/>
            <a:ext cx="1324631" cy="44322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7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Logistic</a:t>
            </a:r>
          </a:p>
        </p:txBody>
      </p:sp>
      <p:cxnSp>
        <p:nvCxnSpPr>
          <p:cNvPr id="155" name="Straight Connector 154">
            <a:extLst>
              <a:ext uri="{FF2B5EF4-FFF2-40B4-BE49-F238E27FC236}">
                <a16:creationId xmlns:a16="http://schemas.microsoft.com/office/drawing/2014/main" id="{3ACA473D-C5C9-4A41-86C5-E8FC8E4D748E}"/>
              </a:ext>
            </a:extLst>
          </p:cNvPr>
          <p:cNvCxnSpPr>
            <a:cxnSpLocks/>
            <a:stCxn id="147" idx="2"/>
            <a:endCxn id="149" idx="3"/>
          </p:cNvCxnSpPr>
          <p:nvPr/>
        </p:nvCxnSpPr>
        <p:spPr>
          <a:xfrm flipH="1">
            <a:off x="1842024" y="3859612"/>
            <a:ext cx="686805" cy="496003"/>
          </a:xfrm>
          <a:prstGeom prst="line">
            <a:avLst/>
          </a:prstGeom>
          <a:solidFill>
            <a:schemeClr val="tx1"/>
          </a:solidFill>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383C302-1613-4E4C-9802-C8E8229061E3}"/>
              </a:ext>
            </a:extLst>
          </p:cNvPr>
          <p:cNvCxnSpPr>
            <a:stCxn id="148" idx="2"/>
            <a:endCxn id="153" idx="3"/>
          </p:cNvCxnSpPr>
          <p:nvPr/>
        </p:nvCxnSpPr>
        <p:spPr>
          <a:xfrm flipH="1">
            <a:off x="4574445" y="3859612"/>
            <a:ext cx="421" cy="480969"/>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09FB839-D9A8-4F47-AB1D-EE4C30A83118}"/>
              </a:ext>
            </a:extLst>
          </p:cNvPr>
          <p:cNvCxnSpPr>
            <a:stCxn id="148" idx="2"/>
            <a:endCxn id="154" idx="3"/>
          </p:cNvCxnSpPr>
          <p:nvPr/>
        </p:nvCxnSpPr>
        <p:spPr>
          <a:xfrm>
            <a:off x="4574866" y="3859613"/>
            <a:ext cx="681451" cy="475661"/>
          </a:xfrm>
          <a:prstGeom prst="line">
            <a:avLst/>
          </a:prstGeom>
          <a:solidFill>
            <a:schemeClr val="tx1"/>
          </a:solidFill>
          <a:ln w="12700">
            <a:solidFill>
              <a:srgbClr val="FFA725"/>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9FB5D8C7-77B9-F14D-8110-29C1B7BF1D11}"/>
              </a:ext>
            </a:extLst>
          </p:cNvPr>
          <p:cNvSpPr/>
          <p:nvPr/>
        </p:nvSpPr>
        <p:spPr>
          <a:xfrm>
            <a:off x="2223527" y="4270338"/>
            <a:ext cx="2018347" cy="1538467"/>
          </a:xfrm>
          <a:prstGeom prst="rect">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59" name="Straight Connector 158">
            <a:extLst>
              <a:ext uri="{FF2B5EF4-FFF2-40B4-BE49-F238E27FC236}">
                <a16:creationId xmlns:a16="http://schemas.microsoft.com/office/drawing/2014/main" id="{C5875CAF-C82E-B34A-AC82-7EE8DFCE50CD}"/>
              </a:ext>
            </a:extLst>
          </p:cNvPr>
          <p:cNvCxnSpPr>
            <a:cxnSpLocks/>
            <a:stCxn id="158" idx="0"/>
            <a:endCxn id="148" idx="2"/>
          </p:cNvCxnSpPr>
          <p:nvPr/>
        </p:nvCxnSpPr>
        <p:spPr>
          <a:xfrm flipV="1">
            <a:off x="3232701" y="3859612"/>
            <a:ext cx="1342165" cy="410726"/>
          </a:xfrm>
          <a:prstGeom prst="line">
            <a:avLst/>
          </a:prstGeom>
          <a:ln w="12700">
            <a:solidFill>
              <a:srgbClr val="FFA725"/>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4233539-823D-3D41-BC1D-7CFE813B7A91}"/>
              </a:ext>
            </a:extLst>
          </p:cNvPr>
          <p:cNvCxnSpPr>
            <a:cxnSpLocks/>
            <a:stCxn id="158" idx="0"/>
            <a:endCxn id="147" idx="2"/>
          </p:cNvCxnSpPr>
          <p:nvPr/>
        </p:nvCxnSpPr>
        <p:spPr>
          <a:xfrm flipH="1" flipV="1">
            <a:off x="2528830" y="3859612"/>
            <a:ext cx="703871" cy="410726"/>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1" name="Rounded Rectangle 160">
            <a:extLst>
              <a:ext uri="{FF2B5EF4-FFF2-40B4-BE49-F238E27FC236}">
                <a16:creationId xmlns:a16="http://schemas.microsoft.com/office/drawing/2014/main" id="{59EC4234-BA29-8543-A51E-F36628CE0874}"/>
              </a:ext>
            </a:extLst>
          </p:cNvPr>
          <p:cNvSpPr/>
          <p:nvPr/>
        </p:nvSpPr>
        <p:spPr>
          <a:xfrm>
            <a:off x="1944919" y="1295092"/>
            <a:ext cx="3094086" cy="103089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Supervised Learning</a:t>
            </a:r>
          </a:p>
        </p:txBody>
      </p:sp>
      <p:grpSp>
        <p:nvGrpSpPr>
          <p:cNvPr id="211" name="Group 210">
            <a:extLst>
              <a:ext uri="{FF2B5EF4-FFF2-40B4-BE49-F238E27FC236}">
                <a16:creationId xmlns:a16="http://schemas.microsoft.com/office/drawing/2014/main" id="{2DDF0FB4-A81F-8A44-AFC4-502696A2A9AA}"/>
              </a:ext>
            </a:extLst>
          </p:cNvPr>
          <p:cNvGrpSpPr/>
          <p:nvPr/>
        </p:nvGrpSpPr>
        <p:grpSpPr>
          <a:xfrm>
            <a:off x="6475845" y="1706451"/>
            <a:ext cx="4320647" cy="1970139"/>
            <a:chOff x="735088" y="3803904"/>
            <a:chExt cx="4320647" cy="1970139"/>
          </a:xfrm>
        </p:grpSpPr>
        <p:grpSp>
          <p:nvGrpSpPr>
            <p:cNvPr id="212" name="Group 211">
              <a:extLst>
                <a:ext uri="{FF2B5EF4-FFF2-40B4-BE49-F238E27FC236}">
                  <a16:creationId xmlns:a16="http://schemas.microsoft.com/office/drawing/2014/main" id="{B8A59F96-61DA-CD4E-8E68-9A5F65DDE7FE}"/>
                </a:ext>
              </a:extLst>
            </p:cNvPr>
            <p:cNvGrpSpPr/>
            <p:nvPr/>
          </p:nvGrpSpPr>
          <p:grpSpPr>
            <a:xfrm>
              <a:off x="735088" y="3897014"/>
              <a:ext cx="4320647" cy="1789854"/>
              <a:chOff x="6493683" y="3860194"/>
              <a:chExt cx="4320647" cy="1789854"/>
            </a:xfrm>
          </p:grpSpPr>
          <p:grpSp>
            <p:nvGrpSpPr>
              <p:cNvPr id="222" name="Group 221">
                <a:extLst>
                  <a:ext uri="{FF2B5EF4-FFF2-40B4-BE49-F238E27FC236}">
                    <a16:creationId xmlns:a16="http://schemas.microsoft.com/office/drawing/2014/main" id="{1BF5491A-E894-2E4F-B12C-6F5A995CF3AC}"/>
                  </a:ext>
                </a:extLst>
              </p:cNvPr>
              <p:cNvGrpSpPr/>
              <p:nvPr/>
            </p:nvGrpSpPr>
            <p:grpSpPr>
              <a:xfrm>
                <a:off x="6493683" y="3860194"/>
                <a:ext cx="4320647" cy="1789854"/>
                <a:chOff x="6500798" y="1410313"/>
                <a:chExt cx="4320647" cy="1789854"/>
              </a:xfrm>
            </p:grpSpPr>
            <p:sp>
              <p:nvSpPr>
                <p:cNvPr id="229" name="5-Point Star 228">
                  <a:extLst>
                    <a:ext uri="{FF2B5EF4-FFF2-40B4-BE49-F238E27FC236}">
                      <a16:creationId xmlns:a16="http://schemas.microsoft.com/office/drawing/2014/main" id="{25C40849-DCC7-4543-BAA7-0DE11DAE077E}"/>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0" name="5-Point Star 229">
                  <a:extLst>
                    <a:ext uri="{FF2B5EF4-FFF2-40B4-BE49-F238E27FC236}">
                      <a16:creationId xmlns:a16="http://schemas.microsoft.com/office/drawing/2014/main" id="{1C4F69DE-C090-C146-8044-4B2B7A49AA29}"/>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1" name="5-Point Star 230">
                  <a:extLst>
                    <a:ext uri="{FF2B5EF4-FFF2-40B4-BE49-F238E27FC236}">
                      <a16:creationId xmlns:a16="http://schemas.microsoft.com/office/drawing/2014/main" id="{89C5A489-0ECA-8442-871F-5B29B72D4736}"/>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2" name="5-Point Star 231">
                  <a:extLst>
                    <a:ext uri="{FF2B5EF4-FFF2-40B4-BE49-F238E27FC236}">
                      <a16:creationId xmlns:a16="http://schemas.microsoft.com/office/drawing/2014/main" id="{06EE7674-AF75-8A46-9DFA-20BA8B02B76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3" name="5-Point Star 232">
                  <a:extLst>
                    <a:ext uri="{FF2B5EF4-FFF2-40B4-BE49-F238E27FC236}">
                      <a16:creationId xmlns:a16="http://schemas.microsoft.com/office/drawing/2014/main" id="{9BF48D8C-76A9-F341-8851-E72624848AE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4" name="5-Point Star 233">
                  <a:extLst>
                    <a:ext uri="{FF2B5EF4-FFF2-40B4-BE49-F238E27FC236}">
                      <a16:creationId xmlns:a16="http://schemas.microsoft.com/office/drawing/2014/main" id="{04FDA811-7D79-3541-B337-5DCB2C11CFD1}"/>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5" name="5-Point Star 234">
                  <a:extLst>
                    <a:ext uri="{FF2B5EF4-FFF2-40B4-BE49-F238E27FC236}">
                      <a16:creationId xmlns:a16="http://schemas.microsoft.com/office/drawing/2014/main" id="{6FD86632-3539-164D-B4FF-2ED068A0DDB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6" name="5-Point Star 235">
                  <a:extLst>
                    <a:ext uri="{FF2B5EF4-FFF2-40B4-BE49-F238E27FC236}">
                      <a16:creationId xmlns:a16="http://schemas.microsoft.com/office/drawing/2014/main" id="{7C1683F9-8029-D645-A772-8FFE1A9F2C92}"/>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7" name="5-Point Star 236">
                  <a:extLst>
                    <a:ext uri="{FF2B5EF4-FFF2-40B4-BE49-F238E27FC236}">
                      <a16:creationId xmlns:a16="http://schemas.microsoft.com/office/drawing/2014/main" id="{3DFA9D1E-87B7-4C4D-8952-21E96074B472}"/>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8" name="5-Point Star 237">
                  <a:extLst>
                    <a:ext uri="{FF2B5EF4-FFF2-40B4-BE49-F238E27FC236}">
                      <a16:creationId xmlns:a16="http://schemas.microsoft.com/office/drawing/2014/main" id="{CE872815-5029-CE48-AB3D-893DC3B13C79}"/>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9" name="Flowchart: Connector 42">
                  <a:extLst>
                    <a:ext uri="{FF2B5EF4-FFF2-40B4-BE49-F238E27FC236}">
                      <a16:creationId xmlns:a16="http://schemas.microsoft.com/office/drawing/2014/main" id="{157207F2-E39F-D947-9F7E-B2EA7D122B8F}"/>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0" name="5-Point Star 239">
                  <a:extLst>
                    <a:ext uri="{FF2B5EF4-FFF2-40B4-BE49-F238E27FC236}">
                      <a16:creationId xmlns:a16="http://schemas.microsoft.com/office/drawing/2014/main" id="{D6F543B1-6569-D34C-8528-03E7C9DE128C}"/>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1" name="Flowchart: Connector 44">
                  <a:extLst>
                    <a:ext uri="{FF2B5EF4-FFF2-40B4-BE49-F238E27FC236}">
                      <a16:creationId xmlns:a16="http://schemas.microsoft.com/office/drawing/2014/main" id="{8DF22B8A-B554-F045-BD5F-5E71AC2A1C0B}"/>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2" name="Flowchart: Connector 45">
                  <a:extLst>
                    <a:ext uri="{FF2B5EF4-FFF2-40B4-BE49-F238E27FC236}">
                      <a16:creationId xmlns:a16="http://schemas.microsoft.com/office/drawing/2014/main" id="{3D9AC69D-9E2E-7243-8783-30EBC99F385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3" name="Flowchart: Connector 46">
                  <a:extLst>
                    <a:ext uri="{FF2B5EF4-FFF2-40B4-BE49-F238E27FC236}">
                      <a16:creationId xmlns:a16="http://schemas.microsoft.com/office/drawing/2014/main" id="{9B9ABE44-01C1-2945-82A4-18B0455C06D4}"/>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4" name="Flowchart: Connector 47">
                  <a:extLst>
                    <a:ext uri="{FF2B5EF4-FFF2-40B4-BE49-F238E27FC236}">
                      <a16:creationId xmlns:a16="http://schemas.microsoft.com/office/drawing/2014/main" id="{7FDE883B-466E-BE49-B007-4D9D25B69034}"/>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5" name="Flowchart: Connector 71">
                  <a:extLst>
                    <a:ext uri="{FF2B5EF4-FFF2-40B4-BE49-F238E27FC236}">
                      <a16:creationId xmlns:a16="http://schemas.microsoft.com/office/drawing/2014/main" id="{0677DBCC-E67D-064B-A0A3-EDFB9D8BE361}"/>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6" name="Flowchart: Connector 72">
                  <a:extLst>
                    <a:ext uri="{FF2B5EF4-FFF2-40B4-BE49-F238E27FC236}">
                      <a16:creationId xmlns:a16="http://schemas.microsoft.com/office/drawing/2014/main" id="{8D7D7F07-F457-2742-AD4A-B2C962400A07}"/>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47" name="Straight Connector 246">
                  <a:extLst>
                    <a:ext uri="{FF2B5EF4-FFF2-40B4-BE49-F238E27FC236}">
                      <a16:creationId xmlns:a16="http://schemas.microsoft.com/office/drawing/2014/main" id="{656FFAC8-F671-C34E-8820-C50EE183B21E}"/>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108BD827-B865-B543-862D-5FAEAE69E9E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249" name="Flowchart: Connector 83">
                  <a:extLst>
                    <a:ext uri="{FF2B5EF4-FFF2-40B4-BE49-F238E27FC236}">
                      <a16:creationId xmlns:a16="http://schemas.microsoft.com/office/drawing/2014/main" id="{17437FEC-CF9C-5E47-9C23-6522A244B663}"/>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0" name="Flowchart: Connector 84">
                  <a:extLst>
                    <a:ext uri="{FF2B5EF4-FFF2-40B4-BE49-F238E27FC236}">
                      <a16:creationId xmlns:a16="http://schemas.microsoft.com/office/drawing/2014/main" id="{953156C1-71D5-F948-86A9-726409CB09EB}"/>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1" name="Flowchart: Connector 85">
                  <a:extLst>
                    <a:ext uri="{FF2B5EF4-FFF2-40B4-BE49-F238E27FC236}">
                      <a16:creationId xmlns:a16="http://schemas.microsoft.com/office/drawing/2014/main" id="{F55F9D2C-F4A8-4544-BB30-DC8A0D3DF9B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2" name="Flowchart: Connector 86">
                  <a:extLst>
                    <a:ext uri="{FF2B5EF4-FFF2-40B4-BE49-F238E27FC236}">
                      <a16:creationId xmlns:a16="http://schemas.microsoft.com/office/drawing/2014/main" id="{B6D00F62-1B31-A049-9B36-B55D55BAB7A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23" name="5-Point Star 222">
                <a:extLst>
                  <a:ext uri="{FF2B5EF4-FFF2-40B4-BE49-F238E27FC236}">
                    <a16:creationId xmlns:a16="http://schemas.microsoft.com/office/drawing/2014/main" id="{5B4679E9-870F-1243-A965-7BDA5FB77E16}"/>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4" name="Flowchart: Connector 85">
                <a:extLst>
                  <a:ext uri="{FF2B5EF4-FFF2-40B4-BE49-F238E27FC236}">
                    <a16:creationId xmlns:a16="http://schemas.microsoft.com/office/drawing/2014/main" id="{E1FF7BBC-43DD-7047-A3EA-13BFF668B6F7}"/>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5" name="Flowchart: Connector 85">
                <a:extLst>
                  <a:ext uri="{FF2B5EF4-FFF2-40B4-BE49-F238E27FC236}">
                    <a16:creationId xmlns:a16="http://schemas.microsoft.com/office/drawing/2014/main" id="{971F3B40-6AE7-8F4D-80E6-B9CECC186E1A}"/>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6" name="Flowchart: Connector 85">
                <a:extLst>
                  <a:ext uri="{FF2B5EF4-FFF2-40B4-BE49-F238E27FC236}">
                    <a16:creationId xmlns:a16="http://schemas.microsoft.com/office/drawing/2014/main" id="{4051816B-D01A-A54A-9F37-32522D3D53CD}"/>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7" name="Flowchart: Connector 85">
                <a:extLst>
                  <a:ext uri="{FF2B5EF4-FFF2-40B4-BE49-F238E27FC236}">
                    <a16:creationId xmlns:a16="http://schemas.microsoft.com/office/drawing/2014/main" id="{2493E520-61EF-3D47-AB2F-54FD3C1F98DB}"/>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8" name="Flowchart: Connector 85">
                <a:extLst>
                  <a:ext uri="{FF2B5EF4-FFF2-40B4-BE49-F238E27FC236}">
                    <a16:creationId xmlns:a16="http://schemas.microsoft.com/office/drawing/2014/main" id="{6C3D349E-1D01-2749-85B8-150067A5DE5A}"/>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213" name="5-Point Star 212">
              <a:extLst>
                <a:ext uri="{FF2B5EF4-FFF2-40B4-BE49-F238E27FC236}">
                  <a16:creationId xmlns:a16="http://schemas.microsoft.com/office/drawing/2014/main" id="{D46D7048-767F-3E49-A230-E40D0161F0B0}"/>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4" name="5-Point Star 213">
              <a:extLst>
                <a:ext uri="{FF2B5EF4-FFF2-40B4-BE49-F238E27FC236}">
                  <a16:creationId xmlns:a16="http://schemas.microsoft.com/office/drawing/2014/main" id="{E654B3DC-5D83-B74F-AC6C-484D06560378}"/>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5" name="5-Point Star 214">
              <a:extLst>
                <a:ext uri="{FF2B5EF4-FFF2-40B4-BE49-F238E27FC236}">
                  <a16:creationId xmlns:a16="http://schemas.microsoft.com/office/drawing/2014/main" id="{26F1E8B7-6FA5-4C47-8B05-15AAAB610F4C}"/>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6" name="5-Point Star 215">
              <a:extLst>
                <a:ext uri="{FF2B5EF4-FFF2-40B4-BE49-F238E27FC236}">
                  <a16:creationId xmlns:a16="http://schemas.microsoft.com/office/drawing/2014/main" id="{158790F2-1CEA-CF4E-9490-722246FD6295}"/>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7" name="5-Point Star 216">
              <a:extLst>
                <a:ext uri="{FF2B5EF4-FFF2-40B4-BE49-F238E27FC236}">
                  <a16:creationId xmlns:a16="http://schemas.microsoft.com/office/drawing/2014/main" id="{550419DD-234F-9146-842A-AA6543B15AF2}"/>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8" name="5-Point Star 217">
              <a:extLst>
                <a:ext uri="{FF2B5EF4-FFF2-40B4-BE49-F238E27FC236}">
                  <a16:creationId xmlns:a16="http://schemas.microsoft.com/office/drawing/2014/main" id="{2C4E22EE-1B16-DF49-8108-9C72AF6DBC65}"/>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9" name="5-Point Star 218">
              <a:extLst>
                <a:ext uri="{FF2B5EF4-FFF2-40B4-BE49-F238E27FC236}">
                  <a16:creationId xmlns:a16="http://schemas.microsoft.com/office/drawing/2014/main" id="{58B2DF45-97AB-A641-8A33-3860D3D235A4}"/>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20" name="5-Point Star 219">
              <a:extLst>
                <a:ext uri="{FF2B5EF4-FFF2-40B4-BE49-F238E27FC236}">
                  <a16:creationId xmlns:a16="http://schemas.microsoft.com/office/drawing/2014/main" id="{F7CFA920-576C-0642-8E8D-1D96BEE1DE4F}"/>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21" name="Straight Connector 220">
              <a:extLst>
                <a:ext uri="{FF2B5EF4-FFF2-40B4-BE49-F238E27FC236}">
                  <a16:creationId xmlns:a16="http://schemas.microsoft.com/office/drawing/2014/main" id="{879FC6EE-F784-0540-ADA0-4971020665A1}"/>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A352DEB9-5967-6741-8DAE-D80A9729153B}"/>
              </a:ext>
            </a:extLst>
          </p:cNvPr>
          <p:cNvSpPr/>
          <p:nvPr/>
        </p:nvSpPr>
        <p:spPr>
          <a:xfrm>
            <a:off x="9326200" y="1768324"/>
            <a:ext cx="174364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1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Class 0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54" name="Rectangle 253">
            <a:extLst>
              <a:ext uri="{FF2B5EF4-FFF2-40B4-BE49-F238E27FC236}">
                <a16:creationId xmlns:a16="http://schemas.microsoft.com/office/drawing/2014/main" id="{2668B831-0828-7248-878D-56F236FA6DA4}"/>
              </a:ext>
            </a:extLst>
          </p:cNvPr>
          <p:cNvSpPr/>
          <p:nvPr/>
        </p:nvSpPr>
        <p:spPr>
          <a:xfrm>
            <a:off x="6395475" y="4374594"/>
            <a:ext cx="1482465" cy="1678405"/>
          </a:xfrm>
          <a:prstGeom prst="rect">
            <a:avLst/>
          </a:prstGeom>
          <a:noFill/>
          <a:ln w="381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TextBox 74">
            <a:extLst>
              <a:ext uri="{FF2B5EF4-FFF2-40B4-BE49-F238E27FC236}">
                <a16:creationId xmlns:a16="http://schemas.microsoft.com/office/drawing/2014/main" id="{EA14EDFE-35F4-AE40-95B7-3B7D97891723}"/>
              </a:ext>
            </a:extLst>
          </p:cNvPr>
          <p:cNvSpPr txBox="1"/>
          <p:nvPr/>
        </p:nvSpPr>
        <p:spPr>
          <a:xfrm>
            <a:off x="9051984" y="3796171"/>
            <a:ext cx="1178221" cy="399877"/>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76" name="TextBox 75">
            <a:extLst>
              <a:ext uri="{FF2B5EF4-FFF2-40B4-BE49-F238E27FC236}">
                <a16:creationId xmlns:a16="http://schemas.microsoft.com/office/drawing/2014/main" id="{95288652-A6BB-A14A-AB17-1D576A8A35DF}"/>
              </a:ext>
            </a:extLst>
          </p:cNvPr>
          <p:cNvSpPr txBox="1"/>
          <p:nvPr/>
        </p:nvSpPr>
        <p:spPr>
          <a:xfrm>
            <a:off x="6752671" y="3814391"/>
            <a:ext cx="816250" cy="399981"/>
          </a:xfrm>
          <a:prstGeom prst="rect">
            <a:avLst/>
          </a:prstGeom>
          <a:noFill/>
        </p:spPr>
        <p:txBody>
          <a:bodyPr wrap="non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Label</a:t>
            </a:r>
          </a:p>
        </p:txBody>
      </p:sp>
      <p:sp>
        <p:nvSpPr>
          <p:cNvPr id="80" name="Left Bracket 79">
            <a:extLst>
              <a:ext uri="{FF2B5EF4-FFF2-40B4-BE49-F238E27FC236}">
                <a16:creationId xmlns:a16="http://schemas.microsoft.com/office/drawing/2014/main" id="{0D399459-AC85-C649-B78C-82D940351B87}"/>
              </a:ext>
            </a:extLst>
          </p:cNvPr>
          <p:cNvSpPr/>
          <p:nvPr/>
        </p:nvSpPr>
        <p:spPr>
          <a:xfrm rot="5400000">
            <a:off x="9638308" y="2607169"/>
            <a:ext cx="162081" cy="3372769"/>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Left Bracket 80">
            <a:extLst>
              <a:ext uri="{FF2B5EF4-FFF2-40B4-BE49-F238E27FC236}">
                <a16:creationId xmlns:a16="http://schemas.microsoft.com/office/drawing/2014/main" id="{D70E1EBB-3D48-5842-99C1-368EA0E1BD44}"/>
              </a:ext>
            </a:extLst>
          </p:cNvPr>
          <p:cNvSpPr/>
          <p:nvPr/>
        </p:nvSpPr>
        <p:spPr>
          <a:xfrm rot="5400000">
            <a:off x="7066045" y="4020031"/>
            <a:ext cx="160633" cy="54849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 name="Rectangle 4">
            <a:extLst>
              <a:ext uri="{FF2B5EF4-FFF2-40B4-BE49-F238E27FC236}">
                <a16:creationId xmlns:a16="http://schemas.microsoft.com/office/drawing/2014/main" id="{5A3362ED-F3DB-5B41-BDC0-E1A9D3A7EE1B}"/>
              </a:ext>
            </a:extLst>
          </p:cNvPr>
          <p:cNvSpPr/>
          <p:nvPr/>
        </p:nvSpPr>
        <p:spPr>
          <a:xfrm>
            <a:off x="10310718" y="3172321"/>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83" name="Rectangle 82">
            <a:extLst>
              <a:ext uri="{FF2B5EF4-FFF2-40B4-BE49-F238E27FC236}">
                <a16:creationId xmlns:a16="http://schemas.microsoft.com/office/drawing/2014/main" id="{E41236E6-C726-C64E-A9EA-34C57FA6504A}"/>
              </a:ext>
            </a:extLst>
          </p:cNvPr>
          <p:cNvSpPr/>
          <p:nvPr/>
        </p:nvSpPr>
        <p:spPr>
          <a:xfrm rot="16200000">
            <a:off x="5635224" y="2506853"/>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
        <p:nvSpPr>
          <p:cNvPr id="73" name="5-Point Star 72">
            <a:extLst>
              <a:ext uri="{FF2B5EF4-FFF2-40B4-BE49-F238E27FC236}">
                <a16:creationId xmlns:a16="http://schemas.microsoft.com/office/drawing/2014/main" id="{5668579B-A6A3-0B44-A31A-B357A2D57C4D}"/>
              </a:ext>
            </a:extLst>
          </p:cNvPr>
          <p:cNvSpPr/>
          <p:nvPr/>
        </p:nvSpPr>
        <p:spPr>
          <a:xfrm>
            <a:off x="8738987" y="248953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157579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sp>
        <p:nvSpPr>
          <p:cNvPr id="47" name="Flowchart: Connector 28">
            <a:extLst>
              <a:ext uri="{FF2B5EF4-FFF2-40B4-BE49-F238E27FC236}">
                <a16:creationId xmlns:a16="http://schemas.microsoft.com/office/drawing/2014/main" id="{531D44F5-CD80-D546-9E53-CF93B493E4BE}"/>
              </a:ext>
            </a:extLst>
          </p:cNvPr>
          <p:cNvSpPr/>
          <p:nvPr/>
        </p:nvSpPr>
        <p:spPr>
          <a:xfrm>
            <a:off x="1151438"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8" name="Flowchart: Connector 29">
            <a:extLst>
              <a:ext uri="{FF2B5EF4-FFF2-40B4-BE49-F238E27FC236}">
                <a16:creationId xmlns:a16="http://schemas.microsoft.com/office/drawing/2014/main" id="{16AA295F-41CB-8D41-BDDB-AAD2F919B0D6}"/>
              </a:ext>
            </a:extLst>
          </p:cNvPr>
          <p:cNvSpPr/>
          <p:nvPr/>
        </p:nvSpPr>
        <p:spPr>
          <a:xfrm>
            <a:off x="1220164" y="227021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9" name="Flowchart: Connector 30">
            <a:extLst>
              <a:ext uri="{FF2B5EF4-FFF2-40B4-BE49-F238E27FC236}">
                <a16:creationId xmlns:a16="http://schemas.microsoft.com/office/drawing/2014/main" id="{923F763A-C2BE-5643-8FE9-B36939C5B019}"/>
              </a:ext>
            </a:extLst>
          </p:cNvPr>
          <p:cNvSpPr/>
          <p:nvPr/>
        </p:nvSpPr>
        <p:spPr>
          <a:xfrm>
            <a:off x="1448958" y="251907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31">
            <a:extLst>
              <a:ext uri="{FF2B5EF4-FFF2-40B4-BE49-F238E27FC236}">
                <a16:creationId xmlns:a16="http://schemas.microsoft.com/office/drawing/2014/main" id="{87829A20-3E74-1A4A-8A8C-DED81DF700DD}"/>
              </a:ext>
            </a:extLst>
          </p:cNvPr>
          <p:cNvSpPr/>
          <p:nvPr/>
        </p:nvSpPr>
        <p:spPr>
          <a:xfrm>
            <a:off x="1721643" y="294254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32">
            <a:extLst>
              <a:ext uri="{FF2B5EF4-FFF2-40B4-BE49-F238E27FC236}">
                <a16:creationId xmlns:a16="http://schemas.microsoft.com/office/drawing/2014/main" id="{E6ECCB2D-BB08-E446-BECB-A9F13E82190E}"/>
              </a:ext>
            </a:extLst>
          </p:cNvPr>
          <p:cNvSpPr/>
          <p:nvPr/>
        </p:nvSpPr>
        <p:spPr>
          <a:xfrm>
            <a:off x="1777776" y="249452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33">
            <a:extLst>
              <a:ext uri="{FF2B5EF4-FFF2-40B4-BE49-F238E27FC236}">
                <a16:creationId xmlns:a16="http://schemas.microsoft.com/office/drawing/2014/main" id="{93F39131-BE9D-3548-8B9E-C4B07A86F678}"/>
              </a:ext>
            </a:extLst>
          </p:cNvPr>
          <p:cNvSpPr/>
          <p:nvPr/>
        </p:nvSpPr>
        <p:spPr>
          <a:xfrm>
            <a:off x="2148653" y="271801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34">
            <a:extLst>
              <a:ext uri="{FF2B5EF4-FFF2-40B4-BE49-F238E27FC236}">
                <a16:creationId xmlns:a16="http://schemas.microsoft.com/office/drawing/2014/main" id="{81564045-9FAA-924D-8425-8FCD91FEEAC0}"/>
              </a:ext>
            </a:extLst>
          </p:cNvPr>
          <p:cNvSpPr/>
          <p:nvPr/>
        </p:nvSpPr>
        <p:spPr>
          <a:xfrm>
            <a:off x="2423302" y="2774550"/>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35">
            <a:extLst>
              <a:ext uri="{FF2B5EF4-FFF2-40B4-BE49-F238E27FC236}">
                <a16:creationId xmlns:a16="http://schemas.microsoft.com/office/drawing/2014/main" id="{A460DECA-7F9A-CB48-9234-A6E6A5187071}"/>
              </a:ext>
            </a:extLst>
          </p:cNvPr>
          <p:cNvSpPr/>
          <p:nvPr/>
        </p:nvSpPr>
        <p:spPr>
          <a:xfrm>
            <a:off x="1553611" y="219349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36">
            <a:extLst>
              <a:ext uri="{FF2B5EF4-FFF2-40B4-BE49-F238E27FC236}">
                <a16:creationId xmlns:a16="http://schemas.microsoft.com/office/drawing/2014/main" id="{6A9C734C-1E2D-474C-85FC-2346A3396592}"/>
              </a:ext>
            </a:extLst>
          </p:cNvPr>
          <p:cNvSpPr/>
          <p:nvPr/>
        </p:nvSpPr>
        <p:spPr>
          <a:xfrm>
            <a:off x="2669886" y="228733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38">
            <a:extLst>
              <a:ext uri="{FF2B5EF4-FFF2-40B4-BE49-F238E27FC236}">
                <a16:creationId xmlns:a16="http://schemas.microsoft.com/office/drawing/2014/main" id="{5F9573A1-B73F-224C-A539-2DABD99E2D3C}"/>
              </a:ext>
            </a:extLst>
          </p:cNvPr>
          <p:cNvSpPr/>
          <p:nvPr/>
        </p:nvSpPr>
        <p:spPr>
          <a:xfrm>
            <a:off x="1827655" y="2640862"/>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0">
            <a:extLst>
              <a:ext uri="{FF2B5EF4-FFF2-40B4-BE49-F238E27FC236}">
                <a16:creationId xmlns:a16="http://schemas.microsoft.com/office/drawing/2014/main" id="{71B543FF-0198-6747-AF79-F286C700E751}"/>
              </a:ext>
            </a:extLst>
          </p:cNvPr>
          <p:cNvSpPr/>
          <p:nvPr/>
        </p:nvSpPr>
        <p:spPr>
          <a:xfrm>
            <a:off x="1987944" y="221069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41">
            <a:extLst>
              <a:ext uri="{FF2B5EF4-FFF2-40B4-BE49-F238E27FC236}">
                <a16:creationId xmlns:a16="http://schemas.microsoft.com/office/drawing/2014/main" id="{EBDAACE5-BB4E-3D49-B6B1-0704BD524148}"/>
              </a:ext>
            </a:extLst>
          </p:cNvPr>
          <p:cNvSpPr/>
          <p:nvPr/>
        </p:nvSpPr>
        <p:spPr>
          <a:xfrm>
            <a:off x="3672751" y="2317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42">
            <a:extLst>
              <a:ext uri="{FF2B5EF4-FFF2-40B4-BE49-F238E27FC236}">
                <a16:creationId xmlns:a16="http://schemas.microsoft.com/office/drawing/2014/main" id="{5C4A110F-F803-6342-B65D-6A1ECBC1CD9E}"/>
              </a:ext>
            </a:extLst>
          </p:cNvPr>
          <p:cNvSpPr/>
          <p:nvPr/>
        </p:nvSpPr>
        <p:spPr>
          <a:xfrm>
            <a:off x="2280098" y="248250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43">
            <a:extLst>
              <a:ext uri="{FF2B5EF4-FFF2-40B4-BE49-F238E27FC236}">
                <a16:creationId xmlns:a16="http://schemas.microsoft.com/office/drawing/2014/main" id="{E94FA075-A808-9B46-9265-E5E01D093EC7}"/>
              </a:ext>
            </a:extLst>
          </p:cNvPr>
          <p:cNvSpPr/>
          <p:nvPr/>
        </p:nvSpPr>
        <p:spPr>
          <a:xfrm>
            <a:off x="3044077" y="2390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44">
            <a:extLst>
              <a:ext uri="{FF2B5EF4-FFF2-40B4-BE49-F238E27FC236}">
                <a16:creationId xmlns:a16="http://schemas.microsoft.com/office/drawing/2014/main" id="{167E2BBD-4FB9-F048-92DD-FCEFC493145C}"/>
              </a:ext>
            </a:extLst>
          </p:cNvPr>
          <p:cNvSpPr/>
          <p:nvPr/>
        </p:nvSpPr>
        <p:spPr>
          <a:xfrm>
            <a:off x="3080643" y="2149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45">
            <a:extLst>
              <a:ext uri="{FF2B5EF4-FFF2-40B4-BE49-F238E27FC236}">
                <a16:creationId xmlns:a16="http://schemas.microsoft.com/office/drawing/2014/main" id="{7A190FC2-1A6F-9E4E-877C-651372A95389}"/>
              </a:ext>
            </a:extLst>
          </p:cNvPr>
          <p:cNvSpPr/>
          <p:nvPr/>
        </p:nvSpPr>
        <p:spPr>
          <a:xfrm>
            <a:off x="3241812"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Flowchart: Connector 46">
            <a:extLst>
              <a:ext uri="{FF2B5EF4-FFF2-40B4-BE49-F238E27FC236}">
                <a16:creationId xmlns:a16="http://schemas.microsoft.com/office/drawing/2014/main" id="{92C392B6-B2B2-2441-B094-FDD3FE1C9BA0}"/>
              </a:ext>
            </a:extLst>
          </p:cNvPr>
          <p:cNvSpPr/>
          <p:nvPr/>
        </p:nvSpPr>
        <p:spPr>
          <a:xfrm>
            <a:off x="3125650" y="26800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Flowchart: Connector 47">
            <a:extLst>
              <a:ext uri="{FF2B5EF4-FFF2-40B4-BE49-F238E27FC236}">
                <a16:creationId xmlns:a16="http://schemas.microsoft.com/office/drawing/2014/main" id="{EF6533E7-77AF-8C4A-93E0-E2623995D96E}"/>
              </a:ext>
            </a:extLst>
          </p:cNvPr>
          <p:cNvSpPr/>
          <p:nvPr/>
        </p:nvSpPr>
        <p:spPr>
          <a:xfrm>
            <a:off x="3984414" y="189473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70">
            <a:extLst>
              <a:ext uri="{FF2B5EF4-FFF2-40B4-BE49-F238E27FC236}">
                <a16:creationId xmlns:a16="http://schemas.microsoft.com/office/drawing/2014/main" id="{E48048D8-3510-C84B-8079-8489222395AB}"/>
              </a:ext>
            </a:extLst>
          </p:cNvPr>
          <p:cNvSpPr/>
          <p:nvPr/>
        </p:nvSpPr>
        <p:spPr>
          <a:xfrm>
            <a:off x="2905398" y="1664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1">
            <a:extLst>
              <a:ext uri="{FF2B5EF4-FFF2-40B4-BE49-F238E27FC236}">
                <a16:creationId xmlns:a16="http://schemas.microsoft.com/office/drawing/2014/main" id="{31101BEC-1F17-2047-A95B-601C4E07A220}"/>
              </a:ext>
            </a:extLst>
          </p:cNvPr>
          <p:cNvSpPr/>
          <p:nvPr/>
        </p:nvSpPr>
        <p:spPr>
          <a:xfrm>
            <a:off x="3359530" y="1811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2">
            <a:extLst>
              <a:ext uri="{FF2B5EF4-FFF2-40B4-BE49-F238E27FC236}">
                <a16:creationId xmlns:a16="http://schemas.microsoft.com/office/drawing/2014/main" id="{2E18023B-4F31-964A-B40D-C776343B42B1}"/>
              </a:ext>
            </a:extLst>
          </p:cNvPr>
          <p:cNvSpPr/>
          <p:nvPr/>
        </p:nvSpPr>
        <p:spPr>
          <a:xfrm>
            <a:off x="4613134" y="153731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68" name="Straight Connector 67">
            <a:extLst>
              <a:ext uri="{FF2B5EF4-FFF2-40B4-BE49-F238E27FC236}">
                <a16:creationId xmlns:a16="http://schemas.microsoft.com/office/drawing/2014/main" id="{29C7756B-AD05-8643-9658-15415F9A1106}"/>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5E9B749-CA6E-BD4E-AB0D-75B333307DE0}"/>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0" name="Flowchart: Connector 75">
            <a:extLst>
              <a:ext uri="{FF2B5EF4-FFF2-40B4-BE49-F238E27FC236}">
                <a16:creationId xmlns:a16="http://schemas.microsoft.com/office/drawing/2014/main" id="{951CC84E-A8DF-A44B-B2D0-45086D72BBFF}"/>
              </a:ext>
            </a:extLst>
          </p:cNvPr>
          <p:cNvSpPr/>
          <p:nvPr/>
        </p:nvSpPr>
        <p:spPr>
          <a:xfrm>
            <a:off x="4093265" y="2375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0" name="Flowchart: Connector 76">
            <a:extLst>
              <a:ext uri="{FF2B5EF4-FFF2-40B4-BE49-F238E27FC236}">
                <a16:creationId xmlns:a16="http://schemas.microsoft.com/office/drawing/2014/main" id="{483F8BE1-FDE8-1B4C-BBEE-EC45ADC999D2}"/>
              </a:ext>
            </a:extLst>
          </p:cNvPr>
          <p:cNvSpPr/>
          <p:nvPr/>
        </p:nvSpPr>
        <p:spPr>
          <a:xfrm>
            <a:off x="3977471" y="2622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1" name="Flowchart: Connector 77">
            <a:extLst>
              <a:ext uri="{FF2B5EF4-FFF2-40B4-BE49-F238E27FC236}">
                <a16:creationId xmlns:a16="http://schemas.microsoft.com/office/drawing/2014/main" id="{02C43A29-4179-EA4D-9D46-D0DE87978CB0}"/>
              </a:ext>
            </a:extLst>
          </p:cNvPr>
          <p:cNvSpPr/>
          <p:nvPr/>
        </p:nvSpPr>
        <p:spPr>
          <a:xfrm>
            <a:off x="3745884" y="2910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78">
            <a:extLst>
              <a:ext uri="{FF2B5EF4-FFF2-40B4-BE49-F238E27FC236}">
                <a16:creationId xmlns:a16="http://schemas.microsoft.com/office/drawing/2014/main" id="{8AC3B64D-4F5E-F949-8FA3-28C779323AC6}"/>
              </a:ext>
            </a:extLst>
          </p:cNvPr>
          <p:cNvSpPr/>
          <p:nvPr/>
        </p:nvSpPr>
        <p:spPr>
          <a:xfrm>
            <a:off x="4364890" y="296763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6">
            <a:extLst>
              <a:ext uri="{FF2B5EF4-FFF2-40B4-BE49-F238E27FC236}">
                <a16:creationId xmlns:a16="http://schemas.microsoft.com/office/drawing/2014/main" id="{F9A6CF31-1396-A445-B4C6-F6E0C2946068}"/>
              </a:ext>
            </a:extLst>
          </p:cNvPr>
          <p:cNvSpPr/>
          <p:nvPr/>
        </p:nvSpPr>
        <p:spPr>
          <a:xfrm>
            <a:off x="2432458" y="263486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7">
            <a:extLst>
              <a:ext uri="{FF2B5EF4-FFF2-40B4-BE49-F238E27FC236}">
                <a16:creationId xmlns:a16="http://schemas.microsoft.com/office/drawing/2014/main" id="{EA15DBE1-9FD5-224E-A657-481A17E4146B}"/>
              </a:ext>
            </a:extLst>
          </p:cNvPr>
          <p:cNvSpPr/>
          <p:nvPr/>
        </p:nvSpPr>
        <p:spPr>
          <a:xfrm>
            <a:off x="2837416" y="2571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8">
            <a:extLst>
              <a:ext uri="{FF2B5EF4-FFF2-40B4-BE49-F238E27FC236}">
                <a16:creationId xmlns:a16="http://schemas.microsoft.com/office/drawing/2014/main" id="{0BD125F7-51A1-4047-8229-D4BC61F6F119}"/>
              </a:ext>
            </a:extLst>
          </p:cNvPr>
          <p:cNvSpPr/>
          <p:nvPr/>
        </p:nvSpPr>
        <p:spPr>
          <a:xfrm>
            <a:off x="3105716" y="291348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9">
            <a:extLst>
              <a:ext uri="{FF2B5EF4-FFF2-40B4-BE49-F238E27FC236}">
                <a16:creationId xmlns:a16="http://schemas.microsoft.com/office/drawing/2014/main" id="{0DDC7D64-8EA9-474B-AF3D-3A533338E14D}"/>
              </a:ext>
            </a:extLst>
          </p:cNvPr>
          <p:cNvSpPr/>
          <p:nvPr/>
        </p:nvSpPr>
        <p:spPr>
          <a:xfrm>
            <a:off x="2986876" y="20089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90">
            <a:extLst>
              <a:ext uri="{FF2B5EF4-FFF2-40B4-BE49-F238E27FC236}">
                <a16:creationId xmlns:a16="http://schemas.microsoft.com/office/drawing/2014/main" id="{02AA4BE8-ADF1-D847-A32E-398BC1342750}"/>
              </a:ext>
            </a:extLst>
          </p:cNvPr>
          <p:cNvSpPr/>
          <p:nvPr/>
        </p:nvSpPr>
        <p:spPr>
          <a:xfrm>
            <a:off x="2669886" y="3132688"/>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89" name="Group 88">
            <a:extLst>
              <a:ext uri="{FF2B5EF4-FFF2-40B4-BE49-F238E27FC236}">
                <a16:creationId xmlns:a16="http://schemas.microsoft.com/office/drawing/2014/main" id="{45CD3DF8-8823-FD4F-889B-C4EEB07FB176}"/>
              </a:ext>
            </a:extLst>
          </p:cNvPr>
          <p:cNvGrpSpPr/>
          <p:nvPr/>
        </p:nvGrpSpPr>
        <p:grpSpPr>
          <a:xfrm>
            <a:off x="999950" y="3683518"/>
            <a:ext cx="4731480" cy="690591"/>
            <a:chOff x="7940345" y="3743743"/>
            <a:chExt cx="3373647" cy="690771"/>
          </a:xfrm>
        </p:grpSpPr>
        <p:sp>
          <p:nvSpPr>
            <p:cNvPr id="90" name="TextBox 89">
              <a:extLst>
                <a:ext uri="{FF2B5EF4-FFF2-40B4-BE49-F238E27FC236}">
                  <a16:creationId xmlns:a16="http://schemas.microsoft.com/office/drawing/2014/main" id="{51E3315D-4483-5048-A801-B60675BD85F6}"/>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91" name="Left Bracket 90">
              <a:extLst>
                <a:ext uri="{FF2B5EF4-FFF2-40B4-BE49-F238E27FC236}">
                  <a16:creationId xmlns:a16="http://schemas.microsoft.com/office/drawing/2014/main" id="{77A4C2C8-A3FE-2249-AFAA-43367888AEF3}"/>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92" name="Rounded Rectangle 91">
            <a:extLst>
              <a:ext uri="{FF2B5EF4-FFF2-40B4-BE49-F238E27FC236}">
                <a16:creationId xmlns:a16="http://schemas.microsoft.com/office/drawing/2014/main" id="{78778834-52F2-7A4E-A1FF-750328BF23EA}"/>
              </a:ext>
            </a:extLst>
          </p:cNvPr>
          <p:cNvSpPr/>
          <p:nvPr/>
        </p:nvSpPr>
        <p:spPr>
          <a:xfrm rot="16200000">
            <a:off x="7375632"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93" name="Rounded Rectangle 92">
            <a:extLst>
              <a:ext uri="{FF2B5EF4-FFF2-40B4-BE49-F238E27FC236}">
                <a16:creationId xmlns:a16="http://schemas.microsoft.com/office/drawing/2014/main" id="{1807E341-2F9F-044A-B171-803445332E58}"/>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94" name="Rounded Rectangle 93">
            <a:extLst>
              <a:ext uri="{FF2B5EF4-FFF2-40B4-BE49-F238E27FC236}">
                <a16:creationId xmlns:a16="http://schemas.microsoft.com/office/drawing/2014/main" id="{DA29850B-993D-1841-AAFB-533511BEF8EA}"/>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95" name="Straight Connector 94">
            <a:extLst>
              <a:ext uri="{FF2B5EF4-FFF2-40B4-BE49-F238E27FC236}">
                <a16:creationId xmlns:a16="http://schemas.microsoft.com/office/drawing/2014/main" id="{8DF255AA-8562-6242-9BB0-B3DFF7F63EA3}"/>
              </a:ext>
            </a:extLst>
          </p:cNvPr>
          <p:cNvCxnSpPr>
            <a:cxnSpLocks/>
            <a:endCxn id="92" idx="3"/>
          </p:cNvCxnSpPr>
          <p:nvPr/>
        </p:nvCxnSpPr>
        <p:spPr>
          <a:xfrm flipH="1">
            <a:off x="8078886" y="2592205"/>
            <a:ext cx="665452" cy="76793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7C08860-39A9-9941-97DC-CEAAC4537F48}"/>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5FDEFA7-D1A1-534F-87EF-E936C1A17498}"/>
              </a:ext>
            </a:extLst>
          </p:cNvPr>
          <p:cNvCxnSpPr>
            <a:endCxn id="94"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9" name="Rounded Rectangular Callout 98">
            <a:extLst>
              <a:ext uri="{FF2B5EF4-FFF2-40B4-BE49-F238E27FC236}">
                <a16:creationId xmlns:a16="http://schemas.microsoft.com/office/drawing/2014/main" id="{8F4EE093-6FC6-054F-AAB8-7879D08A8488}"/>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100" name="Rounded Rectangle 99">
            <a:extLst>
              <a:ext uri="{FF2B5EF4-FFF2-40B4-BE49-F238E27FC236}">
                <a16:creationId xmlns:a16="http://schemas.microsoft.com/office/drawing/2014/main" id="{EF1379BC-D4D2-5140-B089-3BEC2140FDC1}"/>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71" name="Content Placeholder 1">
            <a:extLst>
              <a:ext uri="{FF2B5EF4-FFF2-40B4-BE49-F238E27FC236}">
                <a16:creationId xmlns:a16="http://schemas.microsoft.com/office/drawing/2014/main" id="{D9B814E3-230C-C743-B1B9-781B2EC47369}"/>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72" name="Rectangle 71">
            <a:extLst>
              <a:ext uri="{FF2B5EF4-FFF2-40B4-BE49-F238E27FC236}">
                <a16:creationId xmlns:a16="http://schemas.microsoft.com/office/drawing/2014/main" id="{EBA23BFC-C28D-1045-A4E6-9E6540A5F69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73" name="Rectangle 72">
            <a:extLst>
              <a:ext uri="{FF2B5EF4-FFF2-40B4-BE49-F238E27FC236}">
                <a16:creationId xmlns:a16="http://schemas.microsoft.com/office/drawing/2014/main" id="{18F13A3F-9C99-8745-AD98-3F1856AC08CE}"/>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52702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A87430-7EF4-5048-BE3B-4B725AC9A51D}"/>
              </a:ext>
            </a:extLst>
          </p:cNvPr>
          <p:cNvGrpSpPr/>
          <p:nvPr/>
        </p:nvGrpSpPr>
        <p:grpSpPr>
          <a:xfrm>
            <a:off x="644420" y="1191261"/>
            <a:ext cx="11020754" cy="4731478"/>
            <a:chOff x="867120" y="1178561"/>
            <a:chExt cx="11020754" cy="4731478"/>
          </a:xfrm>
        </p:grpSpPr>
        <p:grpSp>
          <p:nvGrpSpPr>
            <p:cNvPr id="7" name="Group 6">
              <a:extLst>
                <a:ext uri="{FF2B5EF4-FFF2-40B4-BE49-F238E27FC236}">
                  <a16:creationId xmlns:a16="http://schemas.microsoft.com/office/drawing/2014/main" id="{15117EB0-EE96-D34A-8BC7-CCD9DA9FC5B9}"/>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4" name="Text Placeholder 2">
                <a:extLst>
                  <a:ext uri="{FF2B5EF4-FFF2-40B4-BE49-F238E27FC236}">
                    <a16:creationId xmlns:a16="http://schemas.microsoft.com/office/drawing/2014/main" id="{08A5A7D9-9CEE-8946-A5C8-44D7E36B91B5}"/>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Learning on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Deep Walk</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Graph Neural Networks (GNNs)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Graph Convolution Networks (GCNs)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GCNs with DGL</a:t>
                </a:r>
              </a:p>
            </p:txBody>
          </p:sp>
          <p:sp>
            <p:nvSpPr>
              <p:cNvPr id="15" name="Rectangle 14">
                <a:extLst>
                  <a:ext uri="{FF2B5EF4-FFF2-40B4-BE49-F238E27FC236}">
                    <a16:creationId xmlns:a16="http://schemas.microsoft.com/office/drawing/2014/main" id="{7435A74D-A1A0-DF41-A317-486FD6AA286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8" name="Group 7">
              <a:extLst>
                <a:ext uri="{FF2B5EF4-FFF2-40B4-BE49-F238E27FC236}">
                  <a16:creationId xmlns:a16="http://schemas.microsoft.com/office/drawing/2014/main" id="{0F37D205-B021-B34E-AF0D-8D596261204A}"/>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7440886E-E6FF-B94F-BAF7-22CC71D08BC6}"/>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 to Graph Theory &amp; Network Analysis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 to ML</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ML Application on Real World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DGL at a Glance</a:t>
                </a:r>
              </a:p>
            </p:txBody>
          </p:sp>
          <p:sp>
            <p:nvSpPr>
              <p:cNvPr id="13" name="Rectangle 12">
                <a:extLst>
                  <a:ext uri="{FF2B5EF4-FFF2-40B4-BE49-F238E27FC236}">
                    <a16:creationId xmlns:a16="http://schemas.microsoft.com/office/drawing/2014/main" id="{30D19F7D-C320-2D40-97E1-DE70044A265E}"/>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9" name="Group 8">
              <a:extLst>
                <a:ext uri="{FF2B5EF4-FFF2-40B4-BE49-F238E27FC236}">
                  <a16:creationId xmlns:a16="http://schemas.microsoft.com/office/drawing/2014/main" id="{B19B4F9D-47CD-6C44-9F79-8B95D65FC331}"/>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A464F8E6-50BF-3F47-A424-4B896511AA37}"/>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Advanced GNN architectures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Learning on large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Heterogenous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Case Study : Recommender System with GCNs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83E13597-C3F2-B74D-992E-E9323CF51AA5}"/>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6" name="Title 1">
            <a:extLst>
              <a:ext uri="{FF2B5EF4-FFF2-40B4-BE49-F238E27FC236}">
                <a16:creationId xmlns:a16="http://schemas.microsoft.com/office/drawing/2014/main" id="{4F2575E1-6342-9A43-AB6A-8F8D8A2B8A20}"/>
              </a:ext>
            </a:extLst>
          </p:cNvPr>
          <p:cNvSpPr>
            <a:spLocks noGrp="1"/>
          </p:cNvSpPr>
          <p:nvPr>
            <p:ph type="title"/>
          </p:nvPr>
        </p:nvSpPr>
        <p:spPr>
          <a:xfrm>
            <a:off x="583143" y="229253"/>
            <a:ext cx="4773861" cy="992183"/>
          </a:xfrm>
        </p:spPr>
        <p:txBody>
          <a:bodyPr/>
          <a:lstStyle/>
          <a:p>
            <a:pPr algn="l"/>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46709571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7FBE-EA81-CE49-8905-A5F98E6C2855}"/>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Unsupervised Learning: Clustering</a:t>
            </a:r>
          </a:p>
        </p:txBody>
      </p:sp>
      <p:cxnSp>
        <p:nvCxnSpPr>
          <p:cNvPr id="47" name="Straight Connector 46">
            <a:extLst>
              <a:ext uri="{FF2B5EF4-FFF2-40B4-BE49-F238E27FC236}">
                <a16:creationId xmlns:a16="http://schemas.microsoft.com/office/drawing/2014/main" id="{31EDA765-9B02-7E4A-9CFA-DECEDB016A23}"/>
              </a:ext>
            </a:extLst>
          </p:cNvPr>
          <p:cNvCxnSpPr/>
          <p:nvPr/>
        </p:nvCxnSpPr>
        <p:spPr>
          <a:xfrm flipV="1">
            <a:off x="895529" y="1537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9E3288C-C4D2-A24E-93C3-1EB3FC6B72AC}"/>
              </a:ext>
            </a:extLst>
          </p:cNvPr>
          <p:cNvCxnSpPr/>
          <p:nvPr/>
        </p:nvCxnSpPr>
        <p:spPr>
          <a:xfrm>
            <a:off x="895530" y="3316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8153DAC3-02E0-8C43-935B-C7BD6EA43436}"/>
              </a:ext>
            </a:extLst>
          </p:cNvPr>
          <p:cNvGrpSpPr/>
          <p:nvPr/>
        </p:nvGrpSpPr>
        <p:grpSpPr>
          <a:xfrm>
            <a:off x="999950" y="3683518"/>
            <a:ext cx="4731480" cy="690591"/>
            <a:chOff x="7940345" y="3743743"/>
            <a:chExt cx="3373647" cy="690771"/>
          </a:xfrm>
        </p:grpSpPr>
        <p:sp>
          <p:nvSpPr>
            <p:cNvPr id="50" name="TextBox 49">
              <a:extLst>
                <a:ext uri="{FF2B5EF4-FFF2-40B4-BE49-F238E27FC236}">
                  <a16:creationId xmlns:a16="http://schemas.microsoft.com/office/drawing/2014/main" id="{0D9D17BA-4784-DF48-A4A7-6A96F5FD2791}"/>
                </a:ext>
              </a:extLst>
            </p:cNvPr>
            <p:cNvSpPr txBox="1"/>
            <p:nvPr/>
          </p:nvSpPr>
          <p:spPr>
            <a:xfrm>
              <a:off x="9148321" y="3743743"/>
              <a:ext cx="946515" cy="400110"/>
            </a:xfrm>
            <a:prstGeom prst="rect">
              <a:avLst/>
            </a:prstGeom>
            <a:noFill/>
          </p:spPr>
          <p:txBody>
            <a:bodyPr wrap="square" rtlCol="0">
              <a:spAutoFit/>
            </a:bodyPr>
            <a:lstStyle/>
            <a:p>
              <a:pPr defTabSz="914126">
                <a:defRPr/>
              </a:pPr>
              <a:r>
                <a:rPr lang="en-US" sz="1999"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Features</a:t>
              </a:r>
            </a:p>
          </p:txBody>
        </p:sp>
        <p:sp>
          <p:nvSpPr>
            <p:cNvPr id="51" name="Left Bracket 50">
              <a:extLst>
                <a:ext uri="{FF2B5EF4-FFF2-40B4-BE49-F238E27FC236}">
                  <a16:creationId xmlns:a16="http://schemas.microsoft.com/office/drawing/2014/main" id="{9476D585-B1E1-B249-9A9B-37BF7395CE8D}"/>
                </a:ext>
              </a:extLst>
            </p:cNvPr>
            <p:cNvSpPr/>
            <p:nvPr/>
          </p:nvSpPr>
          <p:spPr>
            <a:xfrm rot="5400000">
              <a:off x="9490009" y="2610530"/>
              <a:ext cx="274320" cy="3373647"/>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26">
                <a:defRPr/>
              </a:pPr>
              <a:endParaRPr lang="en-US" sz="1799">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52" name="Group 51">
            <a:extLst>
              <a:ext uri="{FF2B5EF4-FFF2-40B4-BE49-F238E27FC236}">
                <a16:creationId xmlns:a16="http://schemas.microsoft.com/office/drawing/2014/main" id="{0381E022-3207-8A41-A498-51A4D580D6DB}"/>
              </a:ext>
            </a:extLst>
          </p:cNvPr>
          <p:cNvGrpSpPr/>
          <p:nvPr/>
        </p:nvGrpSpPr>
        <p:grpSpPr>
          <a:xfrm>
            <a:off x="2669886" y="1664864"/>
            <a:ext cx="762777" cy="1321752"/>
            <a:chOff x="2668994" y="1537372"/>
            <a:chExt cx="762976" cy="1322096"/>
          </a:xfrm>
        </p:grpSpPr>
        <p:sp>
          <p:nvSpPr>
            <p:cNvPr id="53" name="Flowchart: Connector 36">
              <a:extLst>
                <a:ext uri="{FF2B5EF4-FFF2-40B4-BE49-F238E27FC236}">
                  <a16:creationId xmlns:a16="http://schemas.microsoft.com/office/drawing/2014/main" id="{36BB721C-2A49-334C-B4A9-8F96244EF19A}"/>
                </a:ext>
              </a:extLst>
            </p:cNvPr>
            <p:cNvSpPr/>
            <p:nvPr/>
          </p:nvSpPr>
          <p:spPr>
            <a:xfrm>
              <a:off x="2668994" y="2160008"/>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43">
              <a:extLst>
                <a:ext uri="{FF2B5EF4-FFF2-40B4-BE49-F238E27FC236}">
                  <a16:creationId xmlns:a16="http://schemas.microsoft.com/office/drawing/2014/main" id="{DEFBB102-500F-2C4A-9F28-E44EFF1910D5}"/>
                </a:ext>
              </a:extLst>
            </p:cNvPr>
            <p:cNvSpPr/>
            <p:nvPr/>
          </p:nvSpPr>
          <p:spPr>
            <a:xfrm>
              <a:off x="3043282" y="226340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5" name="Flowchart: Connector 44">
              <a:extLst>
                <a:ext uri="{FF2B5EF4-FFF2-40B4-BE49-F238E27FC236}">
                  <a16:creationId xmlns:a16="http://schemas.microsoft.com/office/drawing/2014/main" id="{2C9AB3DE-6FFF-234A-9CF5-0DA5D6BF4F59}"/>
                </a:ext>
              </a:extLst>
            </p:cNvPr>
            <p:cNvSpPr/>
            <p:nvPr/>
          </p:nvSpPr>
          <p:spPr>
            <a:xfrm>
              <a:off x="3079858" y="202201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Flowchart: Connector 45">
              <a:extLst>
                <a:ext uri="{FF2B5EF4-FFF2-40B4-BE49-F238E27FC236}">
                  <a16:creationId xmlns:a16="http://schemas.microsoft.com/office/drawing/2014/main" id="{93D302F0-584A-424D-8670-A2DB7A7D6637}"/>
                </a:ext>
              </a:extLst>
            </p:cNvPr>
            <p:cNvSpPr/>
            <p:nvPr/>
          </p:nvSpPr>
          <p:spPr>
            <a:xfrm>
              <a:off x="3241069"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Flowchart: Connector 46">
              <a:extLst>
                <a:ext uri="{FF2B5EF4-FFF2-40B4-BE49-F238E27FC236}">
                  <a16:creationId xmlns:a16="http://schemas.microsoft.com/office/drawing/2014/main" id="{32412DF9-C8C8-BC4E-828A-95E55C6C7BFF}"/>
                </a:ext>
              </a:extLst>
            </p:cNvPr>
            <p:cNvSpPr/>
            <p:nvPr/>
          </p:nvSpPr>
          <p:spPr>
            <a:xfrm>
              <a:off x="3124877" y="2552785"/>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Flowchart: Connector 70">
              <a:extLst>
                <a:ext uri="{FF2B5EF4-FFF2-40B4-BE49-F238E27FC236}">
                  <a16:creationId xmlns:a16="http://schemas.microsoft.com/office/drawing/2014/main" id="{D8E31DEB-3188-1E4B-95F0-4011F185355D}"/>
                </a:ext>
              </a:extLst>
            </p:cNvPr>
            <p:cNvSpPr/>
            <p:nvPr/>
          </p:nvSpPr>
          <p:spPr>
            <a:xfrm>
              <a:off x="2904567" y="1537372"/>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Flowchart: Connector 71">
              <a:extLst>
                <a:ext uri="{FF2B5EF4-FFF2-40B4-BE49-F238E27FC236}">
                  <a16:creationId xmlns:a16="http://schemas.microsoft.com/office/drawing/2014/main" id="{3B65D86B-161F-AC45-A652-7B25D6F75CA0}"/>
                </a:ext>
              </a:extLst>
            </p:cNvPr>
            <p:cNvSpPr/>
            <p:nvPr/>
          </p:nvSpPr>
          <p:spPr>
            <a:xfrm>
              <a:off x="3358818" y="1683950"/>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Flowchart: Connector 87">
              <a:extLst>
                <a:ext uri="{FF2B5EF4-FFF2-40B4-BE49-F238E27FC236}">
                  <a16:creationId xmlns:a16="http://schemas.microsoft.com/office/drawing/2014/main" id="{1A71F1E2-88AC-4B41-AC8F-438F397178A8}"/>
                </a:ext>
              </a:extLst>
            </p:cNvPr>
            <p:cNvSpPr/>
            <p:nvPr/>
          </p:nvSpPr>
          <p:spPr>
            <a:xfrm>
              <a:off x="2836568" y="2444617"/>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Flowchart: Connector 88">
              <a:extLst>
                <a:ext uri="{FF2B5EF4-FFF2-40B4-BE49-F238E27FC236}">
                  <a16:creationId xmlns:a16="http://schemas.microsoft.com/office/drawing/2014/main" id="{85663BD1-C4F1-614B-8D77-440F3D8B75D1}"/>
                </a:ext>
              </a:extLst>
            </p:cNvPr>
            <p:cNvSpPr/>
            <p:nvPr/>
          </p:nvSpPr>
          <p:spPr>
            <a:xfrm>
              <a:off x="3104938" y="2786316"/>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Flowchart: Connector 89">
              <a:extLst>
                <a:ext uri="{FF2B5EF4-FFF2-40B4-BE49-F238E27FC236}">
                  <a16:creationId xmlns:a16="http://schemas.microsoft.com/office/drawing/2014/main" id="{FE05E81E-BFFE-CD43-82FE-E2F5830F0FB8}"/>
                </a:ext>
              </a:extLst>
            </p:cNvPr>
            <p:cNvSpPr/>
            <p:nvPr/>
          </p:nvSpPr>
          <p:spPr>
            <a:xfrm>
              <a:off x="2986067" y="1881501"/>
              <a:ext cx="73152" cy="73152"/>
            </a:xfrm>
            <a:prstGeom prst="flowChartConnector">
              <a:avLst/>
            </a:prstGeom>
            <a:solidFill>
              <a:srgbClr val="00AD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63" name="Group 62">
            <a:extLst>
              <a:ext uri="{FF2B5EF4-FFF2-40B4-BE49-F238E27FC236}">
                <a16:creationId xmlns:a16="http://schemas.microsoft.com/office/drawing/2014/main" id="{123D4092-0AC8-714E-85BE-B3385A3F8684}"/>
              </a:ext>
            </a:extLst>
          </p:cNvPr>
          <p:cNvGrpSpPr/>
          <p:nvPr/>
        </p:nvGrpSpPr>
        <p:grpSpPr>
          <a:xfrm>
            <a:off x="3672751" y="1537315"/>
            <a:ext cx="1013516" cy="1503457"/>
            <a:chOff x="3672120" y="1409787"/>
            <a:chExt cx="1013780" cy="1503849"/>
          </a:xfrm>
        </p:grpSpPr>
        <p:sp>
          <p:nvSpPr>
            <p:cNvPr id="64" name="Flowchart: Connector 41">
              <a:extLst>
                <a:ext uri="{FF2B5EF4-FFF2-40B4-BE49-F238E27FC236}">
                  <a16:creationId xmlns:a16="http://schemas.microsoft.com/office/drawing/2014/main" id="{8018BE49-CE84-A64A-9BFD-20A5E50C68E8}"/>
                </a:ext>
              </a:extLst>
            </p:cNvPr>
            <p:cNvSpPr/>
            <p:nvPr/>
          </p:nvSpPr>
          <p:spPr>
            <a:xfrm>
              <a:off x="3672120" y="21902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7">
              <a:extLst>
                <a:ext uri="{FF2B5EF4-FFF2-40B4-BE49-F238E27FC236}">
                  <a16:creationId xmlns:a16="http://schemas.microsoft.com/office/drawing/2014/main" id="{6E32608E-DBDE-4F45-B8FE-9EEE841A475E}"/>
                </a:ext>
              </a:extLst>
            </p:cNvPr>
            <p:cNvSpPr/>
            <p:nvPr/>
          </p:nvSpPr>
          <p:spPr>
            <a:xfrm>
              <a:off x="3983864" y="176730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Flowchart: Connector 72">
              <a:extLst>
                <a:ext uri="{FF2B5EF4-FFF2-40B4-BE49-F238E27FC236}">
                  <a16:creationId xmlns:a16="http://schemas.microsoft.com/office/drawing/2014/main" id="{F7317943-F214-EA4F-B3C6-DD5FBA2AC36B}"/>
                </a:ext>
              </a:extLst>
            </p:cNvPr>
            <p:cNvSpPr/>
            <p:nvPr/>
          </p:nvSpPr>
          <p:spPr>
            <a:xfrm>
              <a:off x="4612748" y="1409787"/>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75">
              <a:extLst>
                <a:ext uri="{FF2B5EF4-FFF2-40B4-BE49-F238E27FC236}">
                  <a16:creationId xmlns:a16="http://schemas.microsoft.com/office/drawing/2014/main" id="{DF451408-70DA-8546-BF53-3BC85263751C}"/>
                </a:ext>
              </a:extLst>
            </p:cNvPr>
            <p:cNvSpPr/>
            <p:nvPr/>
          </p:nvSpPr>
          <p:spPr>
            <a:xfrm>
              <a:off x="4092744" y="2248570"/>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76">
              <a:extLst>
                <a:ext uri="{FF2B5EF4-FFF2-40B4-BE49-F238E27FC236}">
                  <a16:creationId xmlns:a16="http://schemas.microsoft.com/office/drawing/2014/main" id="{607E9829-A074-8844-9F6C-293090BEF264}"/>
                </a:ext>
              </a:extLst>
            </p:cNvPr>
            <p:cNvSpPr/>
            <p:nvPr/>
          </p:nvSpPr>
          <p:spPr>
            <a:xfrm>
              <a:off x="3976920" y="2495053"/>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77">
              <a:extLst>
                <a:ext uri="{FF2B5EF4-FFF2-40B4-BE49-F238E27FC236}">
                  <a16:creationId xmlns:a16="http://schemas.microsoft.com/office/drawing/2014/main" id="{FAAFCF8E-C789-E248-960A-2AFB8A348506}"/>
                </a:ext>
              </a:extLst>
            </p:cNvPr>
            <p:cNvSpPr/>
            <p:nvPr/>
          </p:nvSpPr>
          <p:spPr>
            <a:xfrm>
              <a:off x="3745272" y="2783385"/>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78">
              <a:extLst>
                <a:ext uri="{FF2B5EF4-FFF2-40B4-BE49-F238E27FC236}">
                  <a16:creationId xmlns:a16="http://schemas.microsoft.com/office/drawing/2014/main" id="{B926FE41-A473-C247-B33C-8791EB64FC50}"/>
                </a:ext>
              </a:extLst>
            </p:cNvPr>
            <p:cNvSpPr/>
            <p:nvPr/>
          </p:nvSpPr>
          <p:spPr>
            <a:xfrm>
              <a:off x="4364440" y="2840484"/>
              <a:ext cx="73152" cy="73152"/>
            </a:xfrm>
            <a:prstGeom prst="flowChartConnector">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grpSp>
        <p:nvGrpSpPr>
          <p:cNvPr id="80" name="Group 79">
            <a:extLst>
              <a:ext uri="{FF2B5EF4-FFF2-40B4-BE49-F238E27FC236}">
                <a16:creationId xmlns:a16="http://schemas.microsoft.com/office/drawing/2014/main" id="{6346176E-4D0B-7E46-886E-A1971D7F57CA}"/>
              </a:ext>
            </a:extLst>
          </p:cNvPr>
          <p:cNvGrpSpPr/>
          <p:nvPr/>
        </p:nvGrpSpPr>
        <p:grpSpPr>
          <a:xfrm>
            <a:off x="1151438" y="1894733"/>
            <a:ext cx="1591581" cy="1311088"/>
            <a:chOff x="1150150" y="1767300"/>
            <a:chExt cx="1591996" cy="1311430"/>
          </a:xfrm>
        </p:grpSpPr>
        <p:sp>
          <p:nvSpPr>
            <p:cNvPr id="81" name="Flowchart: Connector 28">
              <a:extLst>
                <a:ext uri="{FF2B5EF4-FFF2-40B4-BE49-F238E27FC236}">
                  <a16:creationId xmlns:a16="http://schemas.microsoft.com/office/drawing/2014/main" id="{B411F2DF-A846-C340-BCBF-B191F34B7B4A}"/>
                </a:ext>
              </a:extLst>
            </p:cNvPr>
            <p:cNvSpPr/>
            <p:nvPr/>
          </p:nvSpPr>
          <p:spPr>
            <a:xfrm>
              <a:off x="1150150" y="1767300"/>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29">
              <a:extLst>
                <a:ext uri="{FF2B5EF4-FFF2-40B4-BE49-F238E27FC236}">
                  <a16:creationId xmlns:a16="http://schemas.microsoft.com/office/drawing/2014/main" id="{1368FEF8-910E-0349-AED7-D334A655A1AA}"/>
                </a:ext>
              </a:extLst>
            </p:cNvPr>
            <p:cNvSpPr/>
            <p:nvPr/>
          </p:nvSpPr>
          <p:spPr>
            <a:xfrm>
              <a:off x="1218894" y="2142875"/>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30">
              <a:extLst>
                <a:ext uri="{FF2B5EF4-FFF2-40B4-BE49-F238E27FC236}">
                  <a16:creationId xmlns:a16="http://schemas.microsoft.com/office/drawing/2014/main" id="{B1561644-B660-E941-8D82-F8C3426A8BB1}"/>
                </a:ext>
              </a:extLst>
            </p:cNvPr>
            <p:cNvSpPr/>
            <p:nvPr/>
          </p:nvSpPr>
          <p:spPr>
            <a:xfrm>
              <a:off x="1447748" y="239180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31">
              <a:extLst>
                <a:ext uri="{FF2B5EF4-FFF2-40B4-BE49-F238E27FC236}">
                  <a16:creationId xmlns:a16="http://schemas.microsoft.com/office/drawing/2014/main" id="{5506B918-C4E4-694E-8CD8-2F6A19E34150}"/>
                </a:ext>
              </a:extLst>
            </p:cNvPr>
            <p:cNvSpPr/>
            <p:nvPr/>
          </p:nvSpPr>
          <p:spPr>
            <a:xfrm>
              <a:off x="1720504" y="281538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32">
              <a:extLst>
                <a:ext uri="{FF2B5EF4-FFF2-40B4-BE49-F238E27FC236}">
                  <a16:creationId xmlns:a16="http://schemas.microsoft.com/office/drawing/2014/main" id="{693282C1-1D4E-E440-A7D7-C317138B354D}"/>
                </a:ext>
              </a:extLst>
            </p:cNvPr>
            <p:cNvSpPr/>
            <p:nvPr/>
          </p:nvSpPr>
          <p:spPr>
            <a:xfrm>
              <a:off x="1776652" y="2367252"/>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33">
              <a:extLst>
                <a:ext uri="{FF2B5EF4-FFF2-40B4-BE49-F238E27FC236}">
                  <a16:creationId xmlns:a16="http://schemas.microsoft.com/office/drawing/2014/main" id="{099240DB-247E-5E4F-A3A9-7820FA8B2686}"/>
                </a:ext>
              </a:extLst>
            </p:cNvPr>
            <p:cNvSpPr/>
            <p:nvPr/>
          </p:nvSpPr>
          <p:spPr>
            <a:xfrm>
              <a:off x="2147625" y="2590799"/>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34">
              <a:extLst>
                <a:ext uri="{FF2B5EF4-FFF2-40B4-BE49-F238E27FC236}">
                  <a16:creationId xmlns:a16="http://schemas.microsoft.com/office/drawing/2014/main" id="{C2267957-AA69-DE41-AD29-7B01B4F9F244}"/>
                </a:ext>
              </a:extLst>
            </p:cNvPr>
            <p:cNvSpPr/>
            <p:nvPr/>
          </p:nvSpPr>
          <p:spPr>
            <a:xfrm>
              <a:off x="2422346" y="264734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35">
              <a:extLst>
                <a:ext uri="{FF2B5EF4-FFF2-40B4-BE49-F238E27FC236}">
                  <a16:creationId xmlns:a16="http://schemas.microsoft.com/office/drawing/2014/main" id="{951447E0-CB82-AD43-AA4C-B12E72823824}"/>
                </a:ext>
              </a:extLst>
            </p:cNvPr>
            <p:cNvSpPr/>
            <p:nvPr/>
          </p:nvSpPr>
          <p:spPr>
            <a:xfrm>
              <a:off x="1552428" y="2066143"/>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Flowchart: Connector 38">
              <a:extLst>
                <a:ext uri="{FF2B5EF4-FFF2-40B4-BE49-F238E27FC236}">
                  <a16:creationId xmlns:a16="http://schemas.microsoft.com/office/drawing/2014/main" id="{4C6702B1-FC15-D24D-8F1D-CCF3958FFF82}"/>
                </a:ext>
              </a:extLst>
            </p:cNvPr>
            <p:cNvSpPr/>
            <p:nvPr/>
          </p:nvSpPr>
          <p:spPr>
            <a:xfrm>
              <a:off x="1826544" y="2513624"/>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Flowchart: Connector 40">
              <a:extLst>
                <a:ext uri="{FF2B5EF4-FFF2-40B4-BE49-F238E27FC236}">
                  <a16:creationId xmlns:a16="http://schemas.microsoft.com/office/drawing/2014/main" id="{CE3CDC06-A56A-5443-9758-47FC43F85EE4}"/>
                </a:ext>
              </a:extLst>
            </p:cNvPr>
            <p:cNvSpPr/>
            <p:nvPr/>
          </p:nvSpPr>
          <p:spPr>
            <a:xfrm>
              <a:off x="1986874" y="2083341"/>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Flowchart: Connector 42">
              <a:extLst>
                <a:ext uri="{FF2B5EF4-FFF2-40B4-BE49-F238E27FC236}">
                  <a16:creationId xmlns:a16="http://schemas.microsoft.com/office/drawing/2014/main" id="{616B663E-0E44-9D41-9873-91F924B890EC}"/>
                </a:ext>
              </a:extLst>
            </p:cNvPr>
            <p:cNvSpPr/>
            <p:nvPr/>
          </p:nvSpPr>
          <p:spPr>
            <a:xfrm>
              <a:off x="2279104" y="23552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Flowchart: Connector 86">
              <a:extLst>
                <a:ext uri="{FF2B5EF4-FFF2-40B4-BE49-F238E27FC236}">
                  <a16:creationId xmlns:a16="http://schemas.microsoft.com/office/drawing/2014/main" id="{8BF71B45-9955-094F-AB5C-917ACECFFF92}"/>
                </a:ext>
              </a:extLst>
            </p:cNvPr>
            <p:cNvSpPr/>
            <p:nvPr/>
          </p:nvSpPr>
          <p:spPr>
            <a:xfrm>
              <a:off x="2431504" y="2507626"/>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Flowchart: Connector 90">
              <a:extLst>
                <a:ext uri="{FF2B5EF4-FFF2-40B4-BE49-F238E27FC236}">
                  <a16:creationId xmlns:a16="http://schemas.microsoft.com/office/drawing/2014/main" id="{4944A958-525D-5141-8C25-A4017CFE4EF2}"/>
                </a:ext>
              </a:extLst>
            </p:cNvPr>
            <p:cNvSpPr/>
            <p:nvPr/>
          </p:nvSpPr>
          <p:spPr>
            <a:xfrm>
              <a:off x="2668994" y="3005578"/>
              <a:ext cx="73152" cy="73152"/>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71" name="Rounded Rectangle 70">
            <a:extLst>
              <a:ext uri="{FF2B5EF4-FFF2-40B4-BE49-F238E27FC236}">
                <a16:creationId xmlns:a16="http://schemas.microsoft.com/office/drawing/2014/main" id="{DEF87430-4A8A-BE43-9818-935612F9EE21}"/>
              </a:ext>
            </a:extLst>
          </p:cNvPr>
          <p:cNvSpPr/>
          <p:nvPr/>
        </p:nvSpPr>
        <p:spPr>
          <a:xfrm rot="16200000">
            <a:off x="7375632" y="3818966"/>
            <a:ext cx="1406507" cy="48884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K-Means</a:t>
            </a:r>
          </a:p>
        </p:txBody>
      </p:sp>
      <p:sp>
        <p:nvSpPr>
          <p:cNvPr id="72" name="Rounded Rectangle 71">
            <a:extLst>
              <a:ext uri="{FF2B5EF4-FFF2-40B4-BE49-F238E27FC236}">
                <a16:creationId xmlns:a16="http://schemas.microsoft.com/office/drawing/2014/main" id="{1420E615-2007-8D42-AF2A-833C160E0F4C}"/>
              </a:ext>
            </a:extLst>
          </p:cNvPr>
          <p:cNvSpPr/>
          <p:nvPr/>
        </p:nvSpPr>
        <p:spPr>
          <a:xfrm rot="16200000">
            <a:off x="8054527" y="3818966"/>
            <a:ext cx="1406507" cy="488845"/>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PCA</a:t>
            </a:r>
          </a:p>
        </p:txBody>
      </p:sp>
      <p:sp>
        <p:nvSpPr>
          <p:cNvPr id="73" name="Rounded Rectangle 72">
            <a:extLst>
              <a:ext uri="{FF2B5EF4-FFF2-40B4-BE49-F238E27FC236}">
                <a16:creationId xmlns:a16="http://schemas.microsoft.com/office/drawing/2014/main" id="{4D15AC3F-4938-224E-8F4A-D2EBE7B8BC27}"/>
              </a:ext>
            </a:extLst>
          </p:cNvPr>
          <p:cNvSpPr/>
          <p:nvPr/>
        </p:nvSpPr>
        <p:spPr>
          <a:xfrm rot="16200000">
            <a:off x="8761746" y="3752748"/>
            <a:ext cx="1406508" cy="621282"/>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Collaborative Filtering</a:t>
            </a:r>
          </a:p>
        </p:txBody>
      </p:sp>
      <p:cxnSp>
        <p:nvCxnSpPr>
          <p:cNvPr id="74" name="Straight Connector 73">
            <a:extLst>
              <a:ext uri="{FF2B5EF4-FFF2-40B4-BE49-F238E27FC236}">
                <a16:creationId xmlns:a16="http://schemas.microsoft.com/office/drawing/2014/main" id="{9C0A5F67-C9C1-B746-ABC8-38CA8AB4C68F}"/>
              </a:ext>
            </a:extLst>
          </p:cNvPr>
          <p:cNvCxnSpPr>
            <a:cxnSpLocks/>
            <a:endCxn id="71" idx="3"/>
          </p:cNvCxnSpPr>
          <p:nvPr/>
        </p:nvCxnSpPr>
        <p:spPr>
          <a:xfrm flipH="1">
            <a:off x="8078886" y="2592205"/>
            <a:ext cx="665452" cy="7679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1E806A-6FC8-DF42-B381-1268EB692AB7}"/>
              </a:ext>
            </a:extLst>
          </p:cNvPr>
          <p:cNvCxnSpPr/>
          <p:nvPr/>
        </p:nvCxnSpPr>
        <p:spPr>
          <a:xfrm flipH="1">
            <a:off x="8744338" y="2624704"/>
            <a:ext cx="2580" cy="73543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5B2A7CD-DB2A-8949-A9C7-7F77B3750D1B}"/>
              </a:ext>
            </a:extLst>
          </p:cNvPr>
          <p:cNvCxnSpPr>
            <a:endCxn id="73" idx="3"/>
          </p:cNvCxnSpPr>
          <p:nvPr/>
        </p:nvCxnSpPr>
        <p:spPr>
          <a:xfrm>
            <a:off x="8757779" y="2624704"/>
            <a:ext cx="707222" cy="73543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7" name="Rounded Rectangular Callout 76">
            <a:extLst>
              <a:ext uri="{FF2B5EF4-FFF2-40B4-BE49-F238E27FC236}">
                <a16:creationId xmlns:a16="http://schemas.microsoft.com/office/drawing/2014/main" id="{9150D41B-F7C9-AA4C-89E8-7C9FDA493984}"/>
              </a:ext>
            </a:extLst>
          </p:cNvPr>
          <p:cNvSpPr/>
          <p:nvPr/>
        </p:nvSpPr>
        <p:spPr>
          <a:xfrm>
            <a:off x="10726642" y="2489201"/>
            <a:ext cx="1174480" cy="2349499"/>
          </a:xfrm>
          <a:prstGeom prst="wedgeRoundRectCallout">
            <a:avLst>
              <a:gd name="adj1" fmla="val -78451"/>
              <a:gd name="adj2" fmla="val -59849"/>
              <a:gd name="adj3" fmla="val 16667"/>
            </a:avLst>
          </a:prstGeom>
          <a:noFill/>
          <a:ln w="25400">
            <a:solidFill>
              <a:srgbClr val="FFA7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Data is provided without labels</a:t>
            </a:r>
          </a:p>
          <a:p>
            <a:pPr algn="ctr"/>
            <a:endPar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sz="16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Model finds patterns in data</a:t>
            </a:r>
          </a:p>
        </p:txBody>
      </p:sp>
      <p:sp>
        <p:nvSpPr>
          <p:cNvPr id="78" name="Rounded Rectangle 77">
            <a:extLst>
              <a:ext uri="{FF2B5EF4-FFF2-40B4-BE49-F238E27FC236}">
                <a16:creationId xmlns:a16="http://schemas.microsoft.com/office/drawing/2014/main" id="{11AAF207-76AB-374E-AB7F-FC597ABE2BDD}"/>
              </a:ext>
            </a:extLst>
          </p:cNvPr>
          <p:cNvSpPr/>
          <p:nvPr/>
        </p:nvSpPr>
        <p:spPr>
          <a:xfrm>
            <a:off x="7262833" y="1586584"/>
            <a:ext cx="3094086" cy="1030893"/>
          </a:xfrm>
          <a:prstGeom prst="round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999"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Unsupervised Learning</a:t>
            </a:r>
          </a:p>
        </p:txBody>
      </p:sp>
      <p:graphicFrame>
        <p:nvGraphicFramePr>
          <p:cNvPr id="95" name="Content Placeholder 1">
            <a:extLst>
              <a:ext uri="{FF2B5EF4-FFF2-40B4-BE49-F238E27FC236}">
                <a16:creationId xmlns:a16="http://schemas.microsoft.com/office/drawing/2014/main" id="{D8B90C8B-6BBA-0A4B-8070-10F8335021A3}"/>
              </a:ext>
            </a:extLst>
          </p:cNvPr>
          <p:cNvGraphicFramePr>
            <a:graphicFrameLocks/>
          </p:cNvGraphicFramePr>
          <p:nvPr/>
        </p:nvGraphicFramePr>
        <p:xfrm>
          <a:off x="821749" y="4453329"/>
          <a:ext cx="5106275" cy="1554480"/>
        </p:xfrm>
        <a:graphic>
          <a:graphicData uri="http://schemas.openxmlformats.org/drawingml/2006/table">
            <a:tbl>
              <a:tblPr firstRow="1" bandRow="1">
                <a:tableStyleId>{5C22544A-7EE6-4342-B048-85BDC9FD1C3A}</a:tableStyleId>
              </a:tblPr>
              <a:tblGrid>
                <a:gridCol w="1351617">
                  <a:extLst>
                    <a:ext uri="{9D8B030D-6E8A-4147-A177-3AD203B41FA5}">
                      <a16:colId xmlns:a16="http://schemas.microsoft.com/office/drawing/2014/main" val="4130866576"/>
                    </a:ext>
                  </a:extLst>
                </a:gridCol>
                <a:gridCol w="1469571">
                  <a:extLst>
                    <a:ext uri="{9D8B030D-6E8A-4147-A177-3AD203B41FA5}">
                      <a16:colId xmlns:a16="http://schemas.microsoft.com/office/drawing/2014/main" val="2682145629"/>
                    </a:ext>
                  </a:extLst>
                </a:gridCol>
                <a:gridCol w="2285087">
                  <a:extLst>
                    <a:ext uri="{9D8B030D-6E8A-4147-A177-3AD203B41FA5}">
                      <a16:colId xmlns:a16="http://schemas.microsoft.com/office/drawing/2014/main" val="2873927588"/>
                    </a:ext>
                  </a:extLst>
                </a:gridCol>
              </a:tblGrid>
              <a:tr h="0">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Age</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Music</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800" b="0" i="0" dirty="0">
                          <a:latin typeface="Amazon Ember Light" panose="020B0403020204020204" pitchFamily="34" charset="0"/>
                          <a:ea typeface="Amazon Ember Light" panose="020B0403020204020204" pitchFamily="34" charset="0"/>
                          <a:cs typeface="Amazon Ember Light" panose="020B0403020204020204" pitchFamily="34" charset="0"/>
                        </a:rPr>
                        <a:t>Books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192264851"/>
                  </a:ext>
                </a:extLst>
              </a:tr>
              <a:tr h="354184">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Classical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Practical Magic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290331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Jazz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The Great Gatsby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5868569"/>
                  </a:ext>
                </a:extLst>
              </a:tr>
              <a:tr h="354184">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27881"/>
                  </a:ext>
                </a:extLst>
              </a:tr>
            </a:tbl>
          </a:graphicData>
        </a:graphic>
      </p:graphicFrame>
      <p:sp>
        <p:nvSpPr>
          <p:cNvPr id="96" name="Rectangle 95">
            <a:extLst>
              <a:ext uri="{FF2B5EF4-FFF2-40B4-BE49-F238E27FC236}">
                <a16:creationId xmlns:a16="http://schemas.microsoft.com/office/drawing/2014/main" id="{46BF872E-3A9D-3D43-B560-A88CE175371B}"/>
              </a:ext>
            </a:extLst>
          </p:cNvPr>
          <p:cNvSpPr/>
          <p:nvPr/>
        </p:nvSpPr>
        <p:spPr>
          <a:xfrm>
            <a:off x="4726273" y="2915144"/>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1</a:t>
            </a:r>
          </a:p>
        </p:txBody>
      </p:sp>
      <p:sp>
        <p:nvSpPr>
          <p:cNvPr id="97" name="Rectangle 96">
            <a:extLst>
              <a:ext uri="{FF2B5EF4-FFF2-40B4-BE49-F238E27FC236}">
                <a16:creationId xmlns:a16="http://schemas.microsoft.com/office/drawing/2014/main" id="{072B9894-B396-5F47-B0DD-498451A68298}"/>
              </a:ext>
            </a:extLst>
          </p:cNvPr>
          <p:cNvSpPr/>
          <p:nvPr/>
        </p:nvSpPr>
        <p:spPr>
          <a:xfrm rot="16200000">
            <a:off x="124004" y="2169730"/>
            <a:ext cx="1173719" cy="369332"/>
          </a:xfrm>
          <a:prstGeom prst="rect">
            <a:avLst/>
          </a:prstGeom>
        </p:spPr>
        <p:txBody>
          <a:bodyPr wrap="none">
            <a:spAutoFit/>
          </a:bodyPr>
          <a:lstStyle/>
          <a:p>
            <a:pPr defTabSz="914126">
              <a:defRPr/>
            </a:pPr>
            <a:r>
              <a:rPr lang="en-US" dirty="0">
                <a:solidFill>
                  <a:srgbClr val="262626"/>
                </a:solidFill>
                <a:latin typeface="Amazon Ember Light" panose="020B0403020204020204" pitchFamily="34" charset="0"/>
                <a:ea typeface="Amazon Ember Light" panose="020B0403020204020204" pitchFamily="34" charset="0"/>
                <a:cs typeface="Amazon Ember Light" panose="020B0403020204020204" pitchFamily="34" charset="0"/>
              </a:rPr>
              <a:t>Feature 2</a:t>
            </a:r>
          </a:p>
        </p:txBody>
      </p:sp>
    </p:spTree>
    <p:extLst>
      <p:ext uri="{BB962C8B-B14F-4D97-AF65-F5344CB8AC3E}">
        <p14:creationId xmlns:p14="http://schemas.microsoft.com/office/powerpoint/2010/main" val="28106778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p>
        </p:txBody>
      </p:sp>
      <p:sp>
        <p:nvSpPr>
          <p:cNvPr id="32" name="Rectangle 31">
            <a:extLst>
              <a:ext uri="{FF2B5EF4-FFF2-40B4-BE49-F238E27FC236}">
                <a16:creationId xmlns:a16="http://schemas.microsoft.com/office/drawing/2014/main" id="{4BD93DFD-9BF2-3349-8415-4E995C39ECAA}"/>
              </a:ext>
            </a:extLst>
          </p:cNvPr>
          <p:cNvSpPr/>
          <p:nvPr/>
        </p:nvSpPr>
        <p:spPr>
          <a:xfrm>
            <a:off x="562844" y="4197537"/>
            <a:ext cx="11252246" cy="1815882"/>
          </a:xfrm>
          <a:prstGeom prst="rect">
            <a:avLst/>
          </a:prstGeom>
        </p:spPr>
        <p:txBody>
          <a:bodyPr wrap="square">
            <a:spAutoFit/>
          </a:bodyPr>
          <a:lstStyle/>
          <a:p>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The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test set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not available to the model for learning</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it is only used to ensure that the model generalizes well on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new “unseen” data</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t>
            </a: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8" name="Group 17">
            <a:extLst>
              <a:ext uri="{FF2B5EF4-FFF2-40B4-BE49-F238E27FC236}">
                <a16:creationId xmlns:a16="http://schemas.microsoft.com/office/drawing/2014/main" id="{F773F53D-C402-E740-AEFC-2F28EEF4553E}"/>
              </a:ext>
            </a:extLst>
          </p:cNvPr>
          <p:cNvGrpSpPr/>
          <p:nvPr/>
        </p:nvGrpSpPr>
        <p:grpSpPr>
          <a:xfrm>
            <a:off x="811173" y="1184729"/>
            <a:ext cx="10569654" cy="2829764"/>
            <a:chOff x="772115" y="1189809"/>
            <a:chExt cx="10569654" cy="2829764"/>
          </a:xfrm>
        </p:grpSpPr>
        <p:graphicFrame>
          <p:nvGraphicFramePr>
            <p:cNvPr id="19" name="Diagram 18">
              <a:extLst>
                <a:ext uri="{FF2B5EF4-FFF2-40B4-BE49-F238E27FC236}">
                  <a16:creationId xmlns:a16="http://schemas.microsoft.com/office/drawing/2014/main" id="{1DBF3B76-41B7-5E43-9BC4-F0AF6C972288}"/>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Horizontal Scroll 19">
              <a:extLst>
                <a:ext uri="{FF2B5EF4-FFF2-40B4-BE49-F238E27FC236}">
                  <a16:creationId xmlns:a16="http://schemas.microsoft.com/office/drawing/2014/main" id="{00D3E0F6-F46E-B941-A300-8121BE17644A}"/>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21" name="Horizontal Scroll 20">
              <a:extLst>
                <a:ext uri="{FF2B5EF4-FFF2-40B4-BE49-F238E27FC236}">
                  <a16:creationId xmlns:a16="http://schemas.microsoft.com/office/drawing/2014/main" id="{A8696BDC-23EE-E748-B52E-9465A4F3FC16}"/>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22" name="Right Brace 21">
              <a:extLst>
                <a:ext uri="{FF2B5EF4-FFF2-40B4-BE49-F238E27FC236}">
                  <a16:creationId xmlns:a16="http://schemas.microsoft.com/office/drawing/2014/main" id="{B7421E50-5BE9-2A43-AD3A-376EF0F7AFDE}"/>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23" name="Straight Arrow Connector 22">
              <a:extLst>
                <a:ext uri="{FF2B5EF4-FFF2-40B4-BE49-F238E27FC236}">
                  <a16:creationId xmlns:a16="http://schemas.microsoft.com/office/drawing/2014/main" id="{56A171B7-BF01-9D46-8A4F-6FA84F247780}"/>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A4C8C93-4E3F-0E4A-AEF4-7A2031B6207A}"/>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Curved Right Arrow 24">
              <a:extLst>
                <a:ext uri="{FF2B5EF4-FFF2-40B4-BE49-F238E27FC236}">
                  <a16:creationId xmlns:a16="http://schemas.microsoft.com/office/drawing/2014/main" id="{A688CCAC-B658-3647-82E0-B60B06C86B5A}"/>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6" name="Curved Left Arrow 25">
              <a:extLst>
                <a:ext uri="{FF2B5EF4-FFF2-40B4-BE49-F238E27FC236}">
                  <a16:creationId xmlns:a16="http://schemas.microsoft.com/office/drawing/2014/main" id="{F032A06B-A764-A44A-98F3-2E12CACCC29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TextBox 26">
              <a:extLst>
                <a:ext uri="{FF2B5EF4-FFF2-40B4-BE49-F238E27FC236}">
                  <a16:creationId xmlns:a16="http://schemas.microsoft.com/office/drawing/2014/main" id="{F4016011-A907-674D-A6F5-88F37C93C84E}"/>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28" name="TextBox 27">
              <a:extLst>
                <a:ext uri="{FF2B5EF4-FFF2-40B4-BE49-F238E27FC236}">
                  <a16:creationId xmlns:a16="http://schemas.microsoft.com/office/drawing/2014/main" id="{148D482B-3D3B-3F4F-9811-2E45FFC6EFF1}"/>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146584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Training – Validation – Test Sets </a:t>
            </a:r>
            <a:endParaRPr lang="en-US" b="1" dirty="0"/>
          </a:p>
        </p:txBody>
      </p:sp>
      <p:pic>
        <p:nvPicPr>
          <p:cNvPr id="6" name="Picture 5">
            <a:extLst>
              <a:ext uri="{FF2B5EF4-FFF2-40B4-BE49-F238E27FC236}">
                <a16:creationId xmlns:a16="http://schemas.microsoft.com/office/drawing/2014/main" id="{55D598E4-C31E-8B45-B5CD-23E6BBCCB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150" y="3941221"/>
            <a:ext cx="2968989" cy="2204961"/>
          </a:xfrm>
          <a:prstGeom prst="rect">
            <a:avLst/>
          </a:prstGeom>
        </p:spPr>
      </p:pic>
      <p:sp>
        <p:nvSpPr>
          <p:cNvPr id="18" name="TextBox 17">
            <a:extLst>
              <a:ext uri="{FF2B5EF4-FFF2-40B4-BE49-F238E27FC236}">
                <a16:creationId xmlns:a16="http://schemas.microsoft.com/office/drawing/2014/main" id="{88473F19-5F08-9C46-8E14-3E619EE49C8B}"/>
              </a:ext>
            </a:extLst>
          </p:cNvPr>
          <p:cNvSpPr txBox="1"/>
          <p:nvPr/>
        </p:nvSpPr>
        <p:spPr>
          <a:xfrm>
            <a:off x="5488986" y="4469093"/>
            <a:ext cx="1602279"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19" name="TextBox 18">
            <a:extLst>
              <a:ext uri="{FF2B5EF4-FFF2-40B4-BE49-F238E27FC236}">
                <a16:creationId xmlns:a16="http://schemas.microsoft.com/office/drawing/2014/main" id="{659B96DB-A7ED-534F-99B2-18BADD24503A}"/>
              </a:ext>
            </a:extLst>
          </p:cNvPr>
          <p:cNvSpPr txBox="1"/>
          <p:nvPr/>
        </p:nvSpPr>
        <p:spPr>
          <a:xfrm>
            <a:off x="5457647" y="5712652"/>
            <a:ext cx="1633618" cy="338554"/>
          </a:xfrm>
          <a:prstGeom prst="rect">
            <a:avLst/>
          </a:prstGeom>
          <a:solidFill>
            <a:schemeClr val="accent1"/>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Test Set</a:t>
            </a:r>
          </a:p>
        </p:txBody>
      </p:sp>
      <p:cxnSp>
        <p:nvCxnSpPr>
          <p:cNvPr id="20" name="Straight Connector 19">
            <a:extLst>
              <a:ext uri="{FF2B5EF4-FFF2-40B4-BE49-F238E27FC236}">
                <a16:creationId xmlns:a16="http://schemas.microsoft.com/office/drawing/2014/main" id="{E89418D2-1488-314F-984E-F1BBF2B76DDA}"/>
              </a:ext>
            </a:extLst>
          </p:cNvPr>
          <p:cNvCxnSpPr>
            <a:cxnSpLocks/>
            <a:endCxn id="18" idx="1"/>
          </p:cNvCxnSpPr>
          <p:nvPr/>
        </p:nvCxnSpPr>
        <p:spPr>
          <a:xfrm>
            <a:off x="4637483" y="4115297"/>
            <a:ext cx="851503" cy="5230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9E45A5-9AE3-F246-A872-41594E7449A8}"/>
              </a:ext>
            </a:extLst>
          </p:cNvPr>
          <p:cNvCxnSpPr>
            <a:cxnSpLocks/>
            <a:stCxn id="18" idx="1"/>
          </p:cNvCxnSpPr>
          <p:nvPr/>
        </p:nvCxnSpPr>
        <p:spPr>
          <a:xfrm flipH="1">
            <a:off x="4657125" y="4638370"/>
            <a:ext cx="831861" cy="5204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807F597-2683-6E41-8793-506FD99E599D}"/>
              </a:ext>
            </a:extLst>
          </p:cNvPr>
          <p:cNvCxnSpPr>
            <a:cxnSpLocks/>
            <a:endCxn id="28" idx="1"/>
          </p:cNvCxnSpPr>
          <p:nvPr/>
        </p:nvCxnSpPr>
        <p:spPr>
          <a:xfrm>
            <a:off x="4637483" y="5179750"/>
            <a:ext cx="841682" cy="2291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FE209FB-5E9E-8C47-BCD3-CFEBE0C40690}"/>
              </a:ext>
            </a:extLst>
          </p:cNvPr>
          <p:cNvCxnSpPr>
            <a:cxnSpLocks/>
            <a:endCxn id="28" idx="1"/>
          </p:cNvCxnSpPr>
          <p:nvPr/>
        </p:nvCxnSpPr>
        <p:spPr>
          <a:xfrm flipV="1">
            <a:off x="4676767" y="5408923"/>
            <a:ext cx="802398" cy="33855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3371CEB-ED4E-BF43-9DBF-E4CA9C34A437}"/>
              </a:ext>
            </a:extLst>
          </p:cNvPr>
          <p:cNvCxnSpPr>
            <a:cxnSpLocks/>
            <a:endCxn id="19" idx="1"/>
          </p:cNvCxnSpPr>
          <p:nvPr/>
        </p:nvCxnSpPr>
        <p:spPr>
          <a:xfrm>
            <a:off x="4666946" y="5779678"/>
            <a:ext cx="790701" cy="10225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7BA385B-5718-FC4D-A7B3-8951280633BF}"/>
              </a:ext>
            </a:extLst>
          </p:cNvPr>
          <p:cNvCxnSpPr>
            <a:cxnSpLocks/>
            <a:endCxn id="19" idx="1"/>
          </p:cNvCxnSpPr>
          <p:nvPr/>
        </p:nvCxnSpPr>
        <p:spPr>
          <a:xfrm flipV="1">
            <a:off x="4676767" y="5881929"/>
            <a:ext cx="780880" cy="21934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0492007-127C-5E43-82ED-B4C644775DC0}"/>
              </a:ext>
            </a:extLst>
          </p:cNvPr>
          <p:cNvSpPr/>
          <p:nvPr/>
        </p:nvSpPr>
        <p:spPr>
          <a:xfrm>
            <a:off x="1424972" y="4103274"/>
            <a:ext cx="3222333" cy="1067216"/>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7" name="Rectangle 26">
            <a:extLst>
              <a:ext uri="{FF2B5EF4-FFF2-40B4-BE49-F238E27FC236}">
                <a16:creationId xmlns:a16="http://schemas.microsoft.com/office/drawing/2014/main" id="{84523261-D011-2447-9D8D-B81A75E78E96}"/>
              </a:ext>
            </a:extLst>
          </p:cNvPr>
          <p:cNvSpPr/>
          <p:nvPr/>
        </p:nvSpPr>
        <p:spPr>
          <a:xfrm>
            <a:off x="1424971" y="5762719"/>
            <a:ext cx="3241975" cy="338554"/>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8" name="TextBox 27">
            <a:extLst>
              <a:ext uri="{FF2B5EF4-FFF2-40B4-BE49-F238E27FC236}">
                <a16:creationId xmlns:a16="http://schemas.microsoft.com/office/drawing/2014/main" id="{27E4DC84-36D3-F942-A01E-5B9FD96A0902}"/>
              </a:ext>
            </a:extLst>
          </p:cNvPr>
          <p:cNvSpPr txBox="1"/>
          <p:nvPr/>
        </p:nvSpPr>
        <p:spPr>
          <a:xfrm>
            <a:off x="5479165" y="5239646"/>
            <a:ext cx="1612100" cy="338554"/>
          </a:xfrm>
          <a:prstGeom prst="rect">
            <a:avLst/>
          </a:prstGeom>
          <a:solidFill>
            <a:schemeClr val="accent3"/>
          </a:solidFill>
          <a:ln w="12700">
            <a:noFill/>
          </a:ln>
        </p:spPr>
        <p:txBody>
          <a:bodyPr wrap="square" rtlCol="0">
            <a:spAutoFit/>
          </a:bodyPr>
          <a:lstStyle/>
          <a:p>
            <a:pPr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p>
        </p:txBody>
      </p:sp>
      <p:sp>
        <p:nvSpPr>
          <p:cNvPr id="29" name="Rectangle 28">
            <a:extLst>
              <a:ext uri="{FF2B5EF4-FFF2-40B4-BE49-F238E27FC236}">
                <a16:creationId xmlns:a16="http://schemas.microsoft.com/office/drawing/2014/main" id="{ECAA5120-F684-5F4F-A177-841FDC636736}"/>
              </a:ext>
            </a:extLst>
          </p:cNvPr>
          <p:cNvSpPr/>
          <p:nvPr/>
        </p:nvSpPr>
        <p:spPr>
          <a:xfrm>
            <a:off x="1424971" y="5170490"/>
            <a:ext cx="3222333" cy="582969"/>
          </a:xfrm>
          <a:prstGeom prst="rect">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 name="TextBox 29">
            <a:extLst>
              <a:ext uri="{FF2B5EF4-FFF2-40B4-BE49-F238E27FC236}">
                <a16:creationId xmlns:a16="http://schemas.microsoft.com/office/drawing/2014/main" id="{3CC1ECDC-DF96-9C42-8FC6-2ED4A5708C26}"/>
              </a:ext>
            </a:extLst>
          </p:cNvPr>
          <p:cNvSpPr txBox="1"/>
          <p:nvPr/>
        </p:nvSpPr>
        <p:spPr>
          <a:xfrm>
            <a:off x="8001316" y="4314100"/>
            <a:ext cx="3733484" cy="1569660"/>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It is good practice to shuffle the dataset before the split to avoid bias in the resulting sets.</a:t>
            </a:r>
          </a:p>
        </p:txBody>
      </p:sp>
      <p:grpSp>
        <p:nvGrpSpPr>
          <p:cNvPr id="53" name="Group 52">
            <a:extLst>
              <a:ext uri="{FF2B5EF4-FFF2-40B4-BE49-F238E27FC236}">
                <a16:creationId xmlns:a16="http://schemas.microsoft.com/office/drawing/2014/main" id="{2A371458-582D-C242-922F-111CF3B5A527}"/>
              </a:ext>
            </a:extLst>
          </p:cNvPr>
          <p:cNvGrpSpPr/>
          <p:nvPr/>
        </p:nvGrpSpPr>
        <p:grpSpPr>
          <a:xfrm>
            <a:off x="811173" y="1184729"/>
            <a:ext cx="10569654" cy="2829764"/>
            <a:chOff x="772115" y="1189809"/>
            <a:chExt cx="10569654" cy="2829764"/>
          </a:xfrm>
        </p:grpSpPr>
        <p:graphicFrame>
          <p:nvGraphicFramePr>
            <p:cNvPr id="54" name="Diagram 53">
              <a:extLst>
                <a:ext uri="{FF2B5EF4-FFF2-40B4-BE49-F238E27FC236}">
                  <a16:creationId xmlns:a16="http://schemas.microsoft.com/office/drawing/2014/main" id="{C6A132E5-6468-5649-A99D-58371FCC76B2}"/>
                </a:ext>
              </a:extLst>
            </p:cNvPr>
            <p:cNvGraphicFramePr/>
            <p:nvPr/>
          </p:nvGraphicFramePr>
          <p:xfrm>
            <a:off x="772115" y="1189809"/>
            <a:ext cx="7032167" cy="28297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5" name="Horizontal Scroll 54">
              <a:extLst>
                <a:ext uri="{FF2B5EF4-FFF2-40B4-BE49-F238E27FC236}">
                  <a16:creationId xmlns:a16="http://schemas.microsoft.com/office/drawing/2014/main" id="{9CB237B3-FF38-8F42-8A9E-6ACB5D536F8D}"/>
                </a:ext>
              </a:extLst>
            </p:cNvPr>
            <p:cNvSpPr/>
            <p:nvPr/>
          </p:nvSpPr>
          <p:spPr>
            <a:xfrm>
              <a:off x="8437336" y="1734327"/>
              <a:ext cx="2899356" cy="814654"/>
            </a:xfrm>
            <a:prstGeom prst="horizontalScroll">
              <a:avLst/>
            </a:prstGeom>
            <a:solidFill>
              <a:schemeClr val="accent3"/>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 tune and validate the model (multiple times!)</a:t>
              </a:r>
            </a:p>
          </p:txBody>
        </p:sp>
        <p:sp>
          <p:nvSpPr>
            <p:cNvPr id="56" name="Horizontal Scroll 55">
              <a:extLst>
                <a:ext uri="{FF2B5EF4-FFF2-40B4-BE49-F238E27FC236}">
                  <a16:creationId xmlns:a16="http://schemas.microsoft.com/office/drawing/2014/main" id="{AC000CB5-8F2D-874F-A2F7-EAE1D3B7C837}"/>
                </a:ext>
              </a:extLst>
            </p:cNvPr>
            <p:cNvSpPr/>
            <p:nvPr/>
          </p:nvSpPr>
          <p:spPr>
            <a:xfrm>
              <a:off x="8442416" y="2913150"/>
              <a:ext cx="2899353" cy="814654"/>
            </a:xfrm>
            <a:prstGeom prst="horizontalScroll">
              <a:avLst/>
            </a:prstGeom>
            <a:solidFill>
              <a:schemeClr val="accent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(Final) Test the model</a:t>
              </a:r>
            </a:p>
          </p:txBody>
        </p:sp>
        <p:sp>
          <p:nvSpPr>
            <p:cNvPr id="57" name="Right Brace 56">
              <a:extLst>
                <a:ext uri="{FF2B5EF4-FFF2-40B4-BE49-F238E27FC236}">
                  <a16:creationId xmlns:a16="http://schemas.microsoft.com/office/drawing/2014/main" id="{DDA041F2-3CA1-474F-BD86-882D1F9CAB9D}"/>
                </a:ext>
              </a:extLst>
            </p:cNvPr>
            <p:cNvSpPr/>
            <p:nvPr/>
          </p:nvSpPr>
          <p:spPr>
            <a:xfrm>
              <a:off x="8002485" y="1782205"/>
              <a:ext cx="214312" cy="874866"/>
            </a:xfrm>
            <a:prstGeom prst="righ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58" name="Straight Arrow Connector 57">
              <a:extLst>
                <a:ext uri="{FF2B5EF4-FFF2-40B4-BE49-F238E27FC236}">
                  <a16:creationId xmlns:a16="http://schemas.microsoft.com/office/drawing/2014/main" id="{FF8F18AE-E0B9-F042-B86A-B30BDA01CB35}"/>
                </a:ext>
              </a:extLst>
            </p:cNvPr>
            <p:cNvCxnSpPr>
              <a:cxnSpLocks/>
            </p:cNvCxnSpPr>
            <p:nvPr/>
          </p:nvCxnSpPr>
          <p:spPr>
            <a:xfrm>
              <a:off x="7872423" y="3377564"/>
              <a:ext cx="474436" cy="0"/>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AFEA29-EC0D-9846-B64F-0D0907A7D1B9}"/>
                </a:ext>
              </a:extLst>
            </p:cNvPr>
            <p:cNvCxnSpPr>
              <a:cxnSpLocks/>
            </p:cNvCxnSpPr>
            <p:nvPr/>
          </p:nvCxnSpPr>
          <p:spPr>
            <a:xfrm>
              <a:off x="9311456" y="2602139"/>
              <a:ext cx="0" cy="311011"/>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0" name="Curved Right Arrow 59">
              <a:extLst>
                <a:ext uri="{FF2B5EF4-FFF2-40B4-BE49-F238E27FC236}">
                  <a16:creationId xmlns:a16="http://schemas.microsoft.com/office/drawing/2014/main" id="{39473C0C-3AA2-794D-8A08-C6CC62ADD721}"/>
                </a:ext>
              </a:extLst>
            </p:cNvPr>
            <p:cNvSpPr/>
            <p:nvPr/>
          </p:nvSpPr>
          <p:spPr>
            <a:xfrm>
              <a:off x="8877790" y="1328691"/>
              <a:ext cx="396223" cy="442477"/>
            </a:xfrm>
            <a:prstGeom prst="curvedRigh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Curved Left Arrow 60">
              <a:extLst>
                <a:ext uri="{FF2B5EF4-FFF2-40B4-BE49-F238E27FC236}">
                  <a16:creationId xmlns:a16="http://schemas.microsoft.com/office/drawing/2014/main" id="{0CDF72DF-1283-C84A-AA4A-8DD8E87A0AC6}"/>
                </a:ext>
              </a:extLst>
            </p:cNvPr>
            <p:cNvSpPr/>
            <p:nvPr/>
          </p:nvSpPr>
          <p:spPr>
            <a:xfrm flipV="1">
              <a:off x="9294971" y="1286730"/>
              <a:ext cx="391011" cy="450951"/>
            </a:xfrm>
            <a:prstGeom prst="curvedLeftArrow">
              <a:avLst/>
            </a:prstGeom>
            <a:solidFill>
              <a:schemeClr val="accent3"/>
            </a:solidFill>
            <a:ln>
              <a:solidFill>
                <a:schemeClr val="bg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TextBox 61">
              <a:extLst>
                <a:ext uri="{FF2B5EF4-FFF2-40B4-BE49-F238E27FC236}">
                  <a16:creationId xmlns:a16="http://schemas.microsoft.com/office/drawing/2014/main" id="{D4E25F3D-C327-4C47-A7A4-7E61C239DACA}"/>
                </a:ext>
              </a:extLst>
            </p:cNvPr>
            <p:cNvSpPr txBox="1"/>
            <p:nvPr/>
          </p:nvSpPr>
          <p:spPr>
            <a:xfrm>
              <a:off x="9783651" y="1290592"/>
              <a:ext cx="1286719" cy="400110"/>
            </a:xfrm>
            <a:prstGeom prst="rect">
              <a:avLst/>
            </a:prstGeom>
            <a:noFill/>
          </p:spPr>
          <p:txBody>
            <a:bodyPr wrap="square" rtlCol="0">
              <a:spAutoFit/>
            </a:bodyPr>
            <a:lstStyle/>
            <a:p>
              <a:pPr>
                <a:spcBef>
                  <a:spcPts val="600"/>
                </a:spcBef>
                <a:spcAft>
                  <a:spcPts val="600"/>
                </a:spcAft>
              </a:pP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p>
          </p:txBody>
        </p:sp>
        <p:sp>
          <p:nvSpPr>
            <p:cNvPr id="63" name="TextBox 62">
              <a:extLst>
                <a:ext uri="{FF2B5EF4-FFF2-40B4-BE49-F238E27FC236}">
                  <a16:creationId xmlns:a16="http://schemas.microsoft.com/office/drawing/2014/main" id="{5DB164BC-3DCA-FF49-9FD5-A126DB631B8D}"/>
                </a:ext>
              </a:extLst>
            </p:cNvPr>
            <p:cNvSpPr txBox="1"/>
            <p:nvPr/>
          </p:nvSpPr>
          <p:spPr>
            <a:xfrm>
              <a:off x="9762756" y="2557590"/>
              <a:ext cx="1286719" cy="400110"/>
            </a:xfrm>
            <a:prstGeom prst="rect">
              <a:avLst/>
            </a:prstGeom>
            <a:noFill/>
          </p:spPr>
          <p:txBody>
            <a:bodyPr wrap="square" rtlCol="0">
              <a:spAutoFit/>
            </a:bodyPr>
            <a:lstStyle/>
            <a:p>
              <a:pPr>
                <a:spcBef>
                  <a:spcPts val="600"/>
                </a:spcBef>
                <a:spcAft>
                  <a:spcPts val="600"/>
                </a:spcAft>
              </a:pPr>
              <a:r>
                <a:rPr lang="en-US" sz="2000" b="1" dirty="0">
                  <a:solidFill>
                    <a:srgbClr val="0090C3"/>
                  </a:solidFill>
                  <a:latin typeface="Amazon Ember Light" panose="020B0403020204020204" pitchFamily="34" charset="0"/>
                  <a:ea typeface="Amazon Ember Light" panose="020B0403020204020204" pitchFamily="34" charset="0"/>
                  <a:cs typeface="Amazon Ember Light" panose="020B0403020204020204" pitchFamily="34" charset="0"/>
                </a:rPr>
                <a:t>Testing</a:t>
              </a:r>
            </a:p>
          </p:txBody>
        </p:sp>
      </p:grpSp>
    </p:spTree>
    <p:extLst>
      <p:ext uri="{BB962C8B-B14F-4D97-AF65-F5344CB8AC3E}">
        <p14:creationId xmlns:p14="http://schemas.microsoft.com/office/powerpoint/2010/main" val="3192829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14DDB-3053-C94D-AF24-3C98C8DF966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K-fold Cross Validation ( K = 5)</a:t>
            </a:r>
          </a:p>
        </p:txBody>
      </p:sp>
      <p:sp>
        <p:nvSpPr>
          <p:cNvPr id="42" name="Text Placeholder 2">
            <a:extLst>
              <a:ext uri="{FF2B5EF4-FFF2-40B4-BE49-F238E27FC236}">
                <a16:creationId xmlns:a16="http://schemas.microsoft.com/office/drawing/2014/main" id="{5E4E7B7A-4EAD-9A49-BD55-B96B2B566A12}"/>
              </a:ext>
            </a:extLst>
          </p:cNvPr>
          <p:cNvSpPr txBox="1">
            <a:spLocks/>
          </p:cNvSpPr>
          <p:nvPr/>
        </p:nvSpPr>
        <p:spPr>
          <a:xfrm>
            <a:off x="5575300" y="1310105"/>
            <a:ext cx="6004928" cy="4599628"/>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6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2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71" name="TextBox 170">
            <a:extLst>
              <a:ext uri="{FF2B5EF4-FFF2-40B4-BE49-F238E27FC236}">
                <a16:creationId xmlns:a16="http://schemas.microsoft.com/office/drawing/2014/main" id="{EB034D6E-30FE-F144-A7EB-E2A9A440C2F4}"/>
              </a:ext>
            </a:extLst>
          </p:cNvPr>
          <p:cNvSpPr txBox="1"/>
          <p:nvPr/>
        </p:nvSpPr>
        <p:spPr>
          <a:xfrm>
            <a:off x="5754679" y="1399966"/>
            <a:ext cx="6248528" cy="4647426"/>
          </a:xfrm>
          <a:prstGeom prst="rect">
            <a:avLst/>
          </a:prstGeom>
          <a:noFill/>
        </p:spPr>
        <p:txBody>
          <a:bodyPr wrap="square" rtlCol="0">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K-fold Cross-Validation (CV)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is a validation technique to see how well a trained model generalizes to an independent validation set. </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Use </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K different holdout samples </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to validate the model, each time training with the remainder samples:</a:t>
            </a:r>
            <a:endParaRPr lang="en-US" sz="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Split the training dataset into K independent folds.</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Repeat the following K times:</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Set aside K</a:t>
            </a:r>
            <a:r>
              <a:rPr lang="en-US" sz="2000" baseline="30000" dirty="0">
                <a:latin typeface="Amazon Ember Light" panose="020B0403020204020204" pitchFamily="34" charset="0"/>
                <a:ea typeface="Amazon Ember Light" panose="020B0403020204020204" pitchFamily="34" charset="0"/>
                <a:cs typeface="Amazon Ember Light" panose="020B0403020204020204" pitchFamily="34" charset="0"/>
              </a:rPr>
              <a:t>th</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 fold of the data for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a:t>
            </a: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Train the model on the other folds, the </a:t>
            </a:r>
            <a:r>
              <a:rPr lang="en-US" sz="20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1140319" lvl="2" indent="-342900">
              <a:buFont typeface="Wingdings" pitchFamily="2" charset="2"/>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Test the model on the </a:t>
            </a:r>
            <a:r>
              <a:rPr lang="en-US" sz="2000" b="1"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validation set</a:t>
            </a:r>
            <a:r>
              <a:rPr lang="en-US" sz="2000" b="1" dirty="0">
                <a:latin typeface="Amazon Ember Light" panose="020B0403020204020204" pitchFamily="34" charset="0"/>
                <a:ea typeface="Amazon Ember Light" panose="020B0403020204020204" pitchFamily="34" charset="0"/>
                <a:cs typeface="Amazon Ember Light" panose="020B0403020204020204" pitchFamily="34" charset="0"/>
              </a:rPr>
              <a:t>.</a:t>
            </a:r>
          </a:p>
          <a:p>
            <a:pPr marL="342900" indent="-342900">
              <a:buFont typeface="Arial" panose="020B0604020202020204" pitchFamily="34" charset="0"/>
              <a:buChar char="•"/>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the model performance metrics. </a:t>
            </a:r>
          </a:p>
        </p:txBody>
      </p:sp>
      <p:grpSp>
        <p:nvGrpSpPr>
          <p:cNvPr id="20" name="Group 19">
            <a:extLst>
              <a:ext uri="{FF2B5EF4-FFF2-40B4-BE49-F238E27FC236}">
                <a16:creationId xmlns:a16="http://schemas.microsoft.com/office/drawing/2014/main" id="{D743627B-596F-C04D-BE9D-D8E2FD99D5D4}"/>
              </a:ext>
            </a:extLst>
          </p:cNvPr>
          <p:cNvGrpSpPr/>
          <p:nvPr/>
        </p:nvGrpSpPr>
        <p:grpSpPr>
          <a:xfrm>
            <a:off x="611772" y="1710212"/>
            <a:ext cx="5262010" cy="3840637"/>
            <a:chOff x="493552" y="1813783"/>
            <a:chExt cx="5262010" cy="3840637"/>
          </a:xfrm>
        </p:grpSpPr>
        <p:sp>
          <p:nvSpPr>
            <p:cNvPr id="306" name="TextBox 305">
              <a:extLst>
                <a:ext uri="{FF2B5EF4-FFF2-40B4-BE49-F238E27FC236}">
                  <a16:creationId xmlns:a16="http://schemas.microsoft.com/office/drawing/2014/main" id="{2D268E53-07A5-5940-AAFC-8D07C8955FEC}"/>
                </a:ext>
              </a:extLst>
            </p:cNvPr>
            <p:cNvSpPr txBox="1"/>
            <p:nvPr/>
          </p:nvSpPr>
          <p:spPr>
            <a:xfrm>
              <a:off x="4483721"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5</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9" name="Group 18">
              <a:extLst>
                <a:ext uri="{FF2B5EF4-FFF2-40B4-BE49-F238E27FC236}">
                  <a16:creationId xmlns:a16="http://schemas.microsoft.com/office/drawing/2014/main" id="{5C268A4B-FAD0-894E-9558-EDFEC21701BB}"/>
                </a:ext>
              </a:extLst>
            </p:cNvPr>
            <p:cNvGrpSpPr/>
            <p:nvPr/>
          </p:nvGrpSpPr>
          <p:grpSpPr>
            <a:xfrm>
              <a:off x="493552" y="1813783"/>
              <a:ext cx="5031847" cy="3840637"/>
              <a:chOff x="493552" y="1813783"/>
              <a:chExt cx="5031847" cy="3840637"/>
            </a:xfrm>
          </p:grpSpPr>
          <p:sp>
            <p:nvSpPr>
              <p:cNvPr id="440" name="Rounded Rectangle 439">
                <a:extLst>
                  <a:ext uri="{FF2B5EF4-FFF2-40B4-BE49-F238E27FC236}">
                    <a16:creationId xmlns:a16="http://schemas.microsoft.com/office/drawing/2014/main" id="{8A7C2C38-1243-F544-B35C-DB979C0167F0}"/>
                  </a:ext>
                </a:extLst>
              </p:cNvPr>
              <p:cNvSpPr/>
              <p:nvPr/>
            </p:nvSpPr>
            <p:spPr>
              <a:xfrm>
                <a:off x="4348171" y="260463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2" name="Rounded Rectangle 4">
                <a:extLst>
                  <a:ext uri="{FF2B5EF4-FFF2-40B4-BE49-F238E27FC236}">
                    <a16:creationId xmlns:a16="http://schemas.microsoft.com/office/drawing/2014/main" id="{14998C1C-4FA0-6648-8264-0CF0AA9034A0}"/>
                  </a:ext>
                </a:extLst>
              </p:cNvPr>
              <p:cNvSpPr txBox="1"/>
              <p:nvPr/>
            </p:nvSpPr>
            <p:spPr>
              <a:xfrm>
                <a:off x="4353076"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1" name="Rounded Rectangle 440">
                <a:extLst>
                  <a:ext uri="{FF2B5EF4-FFF2-40B4-BE49-F238E27FC236}">
                    <a16:creationId xmlns:a16="http://schemas.microsoft.com/office/drawing/2014/main" id="{36C7C632-74C1-504A-AE49-386ADDEED416}"/>
                  </a:ext>
                </a:extLst>
              </p:cNvPr>
              <p:cNvSpPr/>
              <p:nvPr/>
            </p:nvSpPr>
            <p:spPr>
              <a:xfrm>
                <a:off x="4355503" y="2178515"/>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3" name="Rounded Rectangle 4">
                <a:extLst>
                  <a:ext uri="{FF2B5EF4-FFF2-40B4-BE49-F238E27FC236}">
                    <a16:creationId xmlns:a16="http://schemas.microsoft.com/office/drawing/2014/main" id="{EE288103-3E29-9D4B-81C1-AA075430D45A}"/>
                  </a:ext>
                </a:extLst>
              </p:cNvPr>
              <p:cNvSpPr txBox="1"/>
              <p:nvPr/>
            </p:nvSpPr>
            <p:spPr>
              <a:xfrm>
                <a:off x="4345528"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8" name="Rounded Rectangle 417">
                <a:extLst>
                  <a:ext uri="{FF2B5EF4-FFF2-40B4-BE49-F238E27FC236}">
                    <a16:creationId xmlns:a16="http://schemas.microsoft.com/office/drawing/2014/main" id="{CB18C706-25B4-3944-B188-B42D7E1120E4}"/>
                  </a:ext>
                </a:extLst>
              </p:cNvPr>
              <p:cNvSpPr/>
              <p:nvPr/>
            </p:nvSpPr>
            <p:spPr>
              <a:xfrm>
                <a:off x="3546900" y="2604630"/>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9" name="Rounded Rectangle 418">
                <a:extLst>
                  <a:ext uri="{FF2B5EF4-FFF2-40B4-BE49-F238E27FC236}">
                    <a16:creationId xmlns:a16="http://schemas.microsoft.com/office/drawing/2014/main" id="{3F50089E-CDF3-D74F-B04E-CE707A9C5086}"/>
                  </a:ext>
                </a:extLst>
              </p:cNvPr>
              <p:cNvSpPr/>
              <p:nvPr/>
            </p:nvSpPr>
            <p:spPr>
              <a:xfrm>
                <a:off x="3554232" y="2178515"/>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0" name="Rounded Rectangle 4">
                <a:extLst>
                  <a:ext uri="{FF2B5EF4-FFF2-40B4-BE49-F238E27FC236}">
                    <a16:creationId xmlns:a16="http://schemas.microsoft.com/office/drawing/2014/main" id="{D1DEB0E4-9DC7-904C-98E9-BF651E498A89}"/>
                  </a:ext>
                </a:extLst>
              </p:cNvPr>
              <p:cNvSpPr txBox="1"/>
              <p:nvPr/>
            </p:nvSpPr>
            <p:spPr>
              <a:xfrm>
                <a:off x="3551805" y="260463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21" name="Rounded Rectangle 4">
                <a:extLst>
                  <a:ext uri="{FF2B5EF4-FFF2-40B4-BE49-F238E27FC236}">
                    <a16:creationId xmlns:a16="http://schemas.microsoft.com/office/drawing/2014/main" id="{9C348FAC-ACD0-6A44-88BA-EF442C4F3D7A}"/>
                  </a:ext>
                </a:extLst>
              </p:cNvPr>
              <p:cNvSpPr txBox="1"/>
              <p:nvPr/>
            </p:nvSpPr>
            <p:spPr>
              <a:xfrm>
                <a:off x="3544257" y="2178515"/>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2" name="Rounded Rectangle 421">
                <a:extLst>
                  <a:ext uri="{FF2B5EF4-FFF2-40B4-BE49-F238E27FC236}">
                    <a16:creationId xmlns:a16="http://schemas.microsoft.com/office/drawing/2014/main" id="{8CB7DE0B-D0CA-B74A-940D-96E6F7B74C5E}"/>
                  </a:ext>
                </a:extLst>
              </p:cNvPr>
              <p:cNvSpPr/>
              <p:nvPr/>
            </p:nvSpPr>
            <p:spPr>
              <a:xfrm>
                <a:off x="2736828"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3" name="Rounded Rectangle 4">
                <a:extLst>
                  <a:ext uri="{FF2B5EF4-FFF2-40B4-BE49-F238E27FC236}">
                    <a16:creationId xmlns:a16="http://schemas.microsoft.com/office/drawing/2014/main" id="{0E5B2926-936B-714B-B338-4D5E51C48862}"/>
                  </a:ext>
                </a:extLst>
              </p:cNvPr>
              <p:cNvSpPr txBox="1"/>
              <p:nvPr/>
            </p:nvSpPr>
            <p:spPr>
              <a:xfrm>
                <a:off x="2741733"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4" name="Rounded Rectangle 423">
                <a:extLst>
                  <a:ext uri="{FF2B5EF4-FFF2-40B4-BE49-F238E27FC236}">
                    <a16:creationId xmlns:a16="http://schemas.microsoft.com/office/drawing/2014/main" id="{0D6BC902-4E2F-4445-AF5B-C2B47EAB29D2}"/>
                  </a:ext>
                </a:extLst>
              </p:cNvPr>
              <p:cNvSpPr/>
              <p:nvPr/>
            </p:nvSpPr>
            <p:spPr>
              <a:xfrm>
                <a:off x="2735990"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5" name="Rounded Rectangle 4">
                <a:extLst>
                  <a:ext uri="{FF2B5EF4-FFF2-40B4-BE49-F238E27FC236}">
                    <a16:creationId xmlns:a16="http://schemas.microsoft.com/office/drawing/2014/main" id="{8E78584F-6832-9940-B885-488A4A320917}"/>
                  </a:ext>
                </a:extLst>
              </p:cNvPr>
              <p:cNvSpPr txBox="1"/>
              <p:nvPr/>
            </p:nvSpPr>
            <p:spPr>
              <a:xfrm>
                <a:off x="2740895"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6" name="Rounded Rectangle 425">
                <a:extLst>
                  <a:ext uri="{FF2B5EF4-FFF2-40B4-BE49-F238E27FC236}">
                    <a16:creationId xmlns:a16="http://schemas.microsoft.com/office/drawing/2014/main" id="{2BC17BAB-66BB-7A4B-8A91-EBDE067ED42A}"/>
                  </a:ext>
                </a:extLst>
              </p:cNvPr>
              <p:cNvSpPr/>
              <p:nvPr/>
            </p:nvSpPr>
            <p:spPr>
              <a:xfrm>
                <a:off x="2731923" y="3845046"/>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7" name="Rounded Rectangle 4">
                <a:extLst>
                  <a:ext uri="{FF2B5EF4-FFF2-40B4-BE49-F238E27FC236}">
                    <a16:creationId xmlns:a16="http://schemas.microsoft.com/office/drawing/2014/main" id="{64C38750-643C-F34C-A118-BE4F01554DDF}"/>
                  </a:ext>
                </a:extLst>
              </p:cNvPr>
              <p:cNvSpPr txBox="1"/>
              <p:nvPr/>
            </p:nvSpPr>
            <p:spPr>
              <a:xfrm>
                <a:off x="2736828" y="3845046"/>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28" name="Rounded Rectangle 427">
                <a:extLst>
                  <a:ext uri="{FF2B5EF4-FFF2-40B4-BE49-F238E27FC236}">
                    <a16:creationId xmlns:a16="http://schemas.microsoft.com/office/drawing/2014/main" id="{FC72B7E0-0F17-B047-B0CD-A6EEFF868CEF}"/>
                  </a:ext>
                </a:extLst>
              </p:cNvPr>
              <p:cNvSpPr/>
              <p:nvPr/>
            </p:nvSpPr>
            <p:spPr>
              <a:xfrm>
                <a:off x="2734375" y="3431631"/>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29" name="Rounded Rectangle 4">
                <a:extLst>
                  <a:ext uri="{FF2B5EF4-FFF2-40B4-BE49-F238E27FC236}">
                    <a16:creationId xmlns:a16="http://schemas.microsoft.com/office/drawing/2014/main" id="{51F619A9-723E-B14B-93BB-A15801D86BD9}"/>
                  </a:ext>
                </a:extLst>
              </p:cNvPr>
              <p:cNvSpPr txBox="1"/>
              <p:nvPr/>
            </p:nvSpPr>
            <p:spPr>
              <a:xfrm>
                <a:off x="2739280" y="3431631"/>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2" name="Rounded Rectangle 431">
                <a:extLst>
                  <a:ext uri="{FF2B5EF4-FFF2-40B4-BE49-F238E27FC236}">
                    <a16:creationId xmlns:a16="http://schemas.microsoft.com/office/drawing/2014/main" id="{97A2091F-C3DD-704D-B33E-EA8671596191}"/>
                  </a:ext>
                </a:extLst>
              </p:cNvPr>
              <p:cNvSpPr/>
              <p:nvPr/>
            </p:nvSpPr>
            <p:spPr>
              <a:xfrm>
                <a:off x="3544257"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3" name="Rounded Rectangle 4">
                <a:extLst>
                  <a:ext uri="{FF2B5EF4-FFF2-40B4-BE49-F238E27FC236}">
                    <a16:creationId xmlns:a16="http://schemas.microsoft.com/office/drawing/2014/main" id="{A4979FBB-DF03-B24A-9D7A-E0BBE51F20DB}"/>
                  </a:ext>
                </a:extLst>
              </p:cNvPr>
              <p:cNvSpPr txBox="1"/>
              <p:nvPr/>
            </p:nvSpPr>
            <p:spPr>
              <a:xfrm>
                <a:off x="3549162"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4" name="Rounded Rectangle 433">
                <a:extLst>
                  <a:ext uri="{FF2B5EF4-FFF2-40B4-BE49-F238E27FC236}">
                    <a16:creationId xmlns:a16="http://schemas.microsoft.com/office/drawing/2014/main" id="{3F9BCB21-4FA0-3441-B604-5497E3E37356}"/>
                  </a:ext>
                </a:extLst>
              </p:cNvPr>
              <p:cNvSpPr/>
              <p:nvPr/>
            </p:nvSpPr>
            <p:spPr>
              <a:xfrm>
                <a:off x="3543419"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5" name="Rounded Rectangle 4">
                <a:extLst>
                  <a:ext uri="{FF2B5EF4-FFF2-40B4-BE49-F238E27FC236}">
                    <a16:creationId xmlns:a16="http://schemas.microsoft.com/office/drawing/2014/main" id="{3F57B480-A75F-1A49-9A28-AE3250D081BA}"/>
                  </a:ext>
                </a:extLst>
              </p:cNvPr>
              <p:cNvSpPr txBox="1"/>
              <p:nvPr/>
            </p:nvSpPr>
            <p:spPr>
              <a:xfrm>
                <a:off x="3548324"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6" name="Rounded Rectangle 435">
                <a:extLst>
                  <a:ext uri="{FF2B5EF4-FFF2-40B4-BE49-F238E27FC236}">
                    <a16:creationId xmlns:a16="http://schemas.microsoft.com/office/drawing/2014/main" id="{E18C41B3-32E4-9643-9B6E-F0DF13119854}"/>
                  </a:ext>
                </a:extLst>
              </p:cNvPr>
              <p:cNvSpPr/>
              <p:nvPr/>
            </p:nvSpPr>
            <p:spPr>
              <a:xfrm>
                <a:off x="3541804"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7" name="Rounded Rectangle 4">
                <a:extLst>
                  <a:ext uri="{FF2B5EF4-FFF2-40B4-BE49-F238E27FC236}">
                    <a16:creationId xmlns:a16="http://schemas.microsoft.com/office/drawing/2014/main" id="{2B7F67A8-F7E5-A742-AFCF-EFA67B41347B}"/>
                  </a:ext>
                </a:extLst>
              </p:cNvPr>
              <p:cNvSpPr txBox="1"/>
              <p:nvPr/>
            </p:nvSpPr>
            <p:spPr>
              <a:xfrm>
                <a:off x="3546709"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2" name="Rounded Rectangle 411">
                <a:extLst>
                  <a:ext uri="{FF2B5EF4-FFF2-40B4-BE49-F238E27FC236}">
                    <a16:creationId xmlns:a16="http://schemas.microsoft.com/office/drawing/2014/main" id="{D096703C-DD66-F949-BBAD-0435613AAD29}"/>
                  </a:ext>
                </a:extLst>
              </p:cNvPr>
              <p:cNvSpPr/>
              <p:nvPr/>
            </p:nvSpPr>
            <p:spPr>
              <a:xfrm>
                <a:off x="1925118" y="3419639"/>
                <a:ext cx="708704" cy="413824"/>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6" name="Rounded Rectangle 415">
                <a:extLst>
                  <a:ext uri="{FF2B5EF4-FFF2-40B4-BE49-F238E27FC236}">
                    <a16:creationId xmlns:a16="http://schemas.microsoft.com/office/drawing/2014/main" id="{67F8A92E-376D-AA4A-86AD-B4D90B5CB281}"/>
                  </a:ext>
                </a:extLst>
              </p:cNvPr>
              <p:cNvSpPr/>
              <p:nvPr/>
            </p:nvSpPr>
            <p:spPr>
              <a:xfrm>
                <a:off x="1935093" y="3833463"/>
                <a:ext cx="698729" cy="426115"/>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3" name="Rounded Rectangle 4">
                <a:extLst>
                  <a:ext uri="{FF2B5EF4-FFF2-40B4-BE49-F238E27FC236}">
                    <a16:creationId xmlns:a16="http://schemas.microsoft.com/office/drawing/2014/main" id="{C373AA5A-95E1-A247-A5C7-8485DF1C30F9}"/>
                  </a:ext>
                </a:extLst>
              </p:cNvPr>
              <p:cNvSpPr txBox="1"/>
              <p:nvPr/>
            </p:nvSpPr>
            <p:spPr>
              <a:xfrm>
                <a:off x="1930023"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17" name="Rounded Rectangle 4">
                <a:extLst>
                  <a:ext uri="{FF2B5EF4-FFF2-40B4-BE49-F238E27FC236}">
                    <a16:creationId xmlns:a16="http://schemas.microsoft.com/office/drawing/2014/main" id="{6B068A55-5BD9-644F-90D5-28D2AF0B1C03}"/>
                  </a:ext>
                </a:extLst>
              </p:cNvPr>
              <p:cNvSpPr txBox="1"/>
              <p:nvPr/>
            </p:nvSpPr>
            <p:spPr>
              <a:xfrm>
                <a:off x="1925118"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36" name="Rounded Rectangle 235">
                <a:extLst>
                  <a:ext uri="{FF2B5EF4-FFF2-40B4-BE49-F238E27FC236}">
                    <a16:creationId xmlns:a16="http://schemas.microsoft.com/office/drawing/2014/main" id="{0C9C6983-B018-9A4A-BECF-2AB278A59934}"/>
                  </a:ext>
                </a:extLst>
              </p:cNvPr>
              <p:cNvSpPr/>
              <p:nvPr/>
            </p:nvSpPr>
            <p:spPr>
              <a:xfrm>
                <a:off x="1128822"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7" name="Rounded Rectangle 4">
                <a:extLst>
                  <a:ext uri="{FF2B5EF4-FFF2-40B4-BE49-F238E27FC236}">
                    <a16:creationId xmlns:a16="http://schemas.microsoft.com/office/drawing/2014/main" id="{61A916DF-5704-C848-9ED5-EEB7BB653D4A}"/>
                  </a:ext>
                </a:extLst>
              </p:cNvPr>
              <p:cNvSpPr txBox="1"/>
              <p:nvPr/>
            </p:nvSpPr>
            <p:spPr>
              <a:xfrm>
                <a:off x="1133727"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0" name="Rounded Rectangle 329">
                <a:extLst>
                  <a:ext uri="{FF2B5EF4-FFF2-40B4-BE49-F238E27FC236}">
                    <a16:creationId xmlns:a16="http://schemas.microsoft.com/office/drawing/2014/main" id="{4C055F5C-94A5-6644-9198-101C41C85546}"/>
                  </a:ext>
                </a:extLst>
              </p:cNvPr>
              <p:cNvSpPr/>
              <p:nvPr/>
            </p:nvSpPr>
            <p:spPr>
              <a:xfrm>
                <a:off x="1127984"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1" name="Rounded Rectangle 4">
                <a:extLst>
                  <a:ext uri="{FF2B5EF4-FFF2-40B4-BE49-F238E27FC236}">
                    <a16:creationId xmlns:a16="http://schemas.microsoft.com/office/drawing/2014/main" id="{C4882F6D-1047-8942-9881-B38A999DDF31}"/>
                  </a:ext>
                </a:extLst>
              </p:cNvPr>
              <p:cNvSpPr txBox="1"/>
              <p:nvPr/>
            </p:nvSpPr>
            <p:spPr>
              <a:xfrm>
                <a:off x="1132889"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6" name="Rounded Rectangle 335">
                <a:extLst>
                  <a:ext uri="{FF2B5EF4-FFF2-40B4-BE49-F238E27FC236}">
                    <a16:creationId xmlns:a16="http://schemas.microsoft.com/office/drawing/2014/main" id="{D6DCE1BA-28E1-D744-B886-F270888AF2A0}"/>
                  </a:ext>
                </a:extLst>
              </p:cNvPr>
              <p:cNvSpPr/>
              <p:nvPr/>
            </p:nvSpPr>
            <p:spPr>
              <a:xfrm>
                <a:off x="1123917" y="3419639"/>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7" name="Rounded Rectangle 4">
                <a:extLst>
                  <a:ext uri="{FF2B5EF4-FFF2-40B4-BE49-F238E27FC236}">
                    <a16:creationId xmlns:a16="http://schemas.microsoft.com/office/drawing/2014/main" id="{1CD82084-EE9C-D24D-A677-81271695E400}"/>
                  </a:ext>
                </a:extLst>
              </p:cNvPr>
              <p:cNvSpPr txBox="1"/>
              <p:nvPr/>
            </p:nvSpPr>
            <p:spPr>
              <a:xfrm>
                <a:off x="1128822" y="3419639"/>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333" name="Rounded Rectangle 332">
                <a:extLst>
                  <a:ext uri="{FF2B5EF4-FFF2-40B4-BE49-F238E27FC236}">
                    <a16:creationId xmlns:a16="http://schemas.microsoft.com/office/drawing/2014/main" id="{9DECBF0E-E1ED-4B49-8085-46B6A9CC74F6}"/>
                  </a:ext>
                </a:extLst>
              </p:cNvPr>
              <p:cNvSpPr/>
              <p:nvPr/>
            </p:nvSpPr>
            <p:spPr>
              <a:xfrm>
                <a:off x="1126369"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4" name="Rounded Rectangle 4">
                <a:extLst>
                  <a:ext uri="{FF2B5EF4-FFF2-40B4-BE49-F238E27FC236}">
                    <a16:creationId xmlns:a16="http://schemas.microsoft.com/office/drawing/2014/main" id="{CC14B0A3-E76E-3E4C-8EE9-6F281F90AA48}"/>
                  </a:ext>
                </a:extLst>
              </p:cNvPr>
              <p:cNvSpPr txBox="1"/>
              <p:nvPr/>
            </p:nvSpPr>
            <p:spPr>
              <a:xfrm>
                <a:off x="1131274"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251" name="Rounded Rectangle 250">
                <a:extLst>
                  <a:ext uri="{FF2B5EF4-FFF2-40B4-BE49-F238E27FC236}">
                    <a16:creationId xmlns:a16="http://schemas.microsoft.com/office/drawing/2014/main" id="{AB3193A4-C5BE-C349-80D5-FACEB2AC675F}"/>
                  </a:ext>
                </a:extLst>
              </p:cNvPr>
              <p:cNvSpPr/>
              <p:nvPr/>
            </p:nvSpPr>
            <p:spPr>
              <a:xfrm>
                <a:off x="1133892" y="3833463"/>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52" name="Rounded Rectangle 4">
                <a:extLst>
                  <a:ext uri="{FF2B5EF4-FFF2-40B4-BE49-F238E27FC236}">
                    <a16:creationId xmlns:a16="http://schemas.microsoft.com/office/drawing/2014/main" id="{E734EB8A-FAFC-6E41-AEE9-60F148D88788}"/>
                  </a:ext>
                </a:extLst>
              </p:cNvPr>
              <p:cNvSpPr txBox="1"/>
              <p:nvPr/>
            </p:nvSpPr>
            <p:spPr>
              <a:xfrm>
                <a:off x="1123917" y="3833463"/>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150" name="Rounded Rectangle 149">
                <a:extLst>
                  <a:ext uri="{FF2B5EF4-FFF2-40B4-BE49-F238E27FC236}">
                    <a16:creationId xmlns:a16="http://schemas.microsoft.com/office/drawing/2014/main" id="{F0DEA22A-5BC0-AE4B-8113-715E54F9C01C}"/>
                  </a:ext>
                </a:extLst>
              </p:cNvPr>
              <p:cNvSpPr/>
              <p:nvPr/>
            </p:nvSpPr>
            <p:spPr>
              <a:xfrm rot="16200000">
                <a:off x="-338779" y="3013424"/>
                <a:ext cx="2078485"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1" name="Rounded Rectangle 4">
                <a:extLst>
                  <a:ext uri="{FF2B5EF4-FFF2-40B4-BE49-F238E27FC236}">
                    <a16:creationId xmlns:a16="http://schemas.microsoft.com/office/drawing/2014/main" id="{14F496AD-07D0-2042-A94E-AD5AC3FF12A0}"/>
                  </a:ext>
                </a:extLst>
              </p:cNvPr>
              <p:cNvSpPr txBox="1"/>
              <p:nvPr/>
            </p:nvSpPr>
            <p:spPr>
              <a:xfrm rot="16200000">
                <a:off x="-368545" y="2993275"/>
                <a:ext cx="2138019" cy="39458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Set</a:t>
                </a:r>
              </a:p>
            </p:txBody>
          </p:sp>
          <p:sp>
            <p:nvSpPr>
              <p:cNvPr id="307" name="TextBox 306">
                <a:extLst>
                  <a:ext uri="{FF2B5EF4-FFF2-40B4-BE49-F238E27FC236}">
                    <a16:creationId xmlns:a16="http://schemas.microsoft.com/office/drawing/2014/main" id="{3924B6F4-D13A-3B49-A8C5-114B10C6EA2A}"/>
                  </a:ext>
                </a:extLst>
              </p:cNvPr>
              <p:cNvSpPr txBox="1"/>
              <p:nvPr/>
            </p:nvSpPr>
            <p:spPr>
              <a:xfrm>
                <a:off x="2876637" y="1817127"/>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3</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rd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8" name="TextBox 307">
                <a:extLst>
                  <a:ext uri="{FF2B5EF4-FFF2-40B4-BE49-F238E27FC236}">
                    <a16:creationId xmlns:a16="http://schemas.microsoft.com/office/drawing/2014/main" id="{E1821357-8E77-5443-95A5-405482171F1F}"/>
                  </a:ext>
                </a:extLst>
              </p:cNvPr>
              <p:cNvSpPr txBox="1"/>
              <p:nvPr/>
            </p:nvSpPr>
            <p:spPr>
              <a:xfrm>
                <a:off x="3690732" y="1829079"/>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4</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th</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09" name="TextBox 308">
                <a:extLst>
                  <a:ext uri="{FF2B5EF4-FFF2-40B4-BE49-F238E27FC236}">
                    <a16:creationId xmlns:a16="http://schemas.microsoft.com/office/drawing/2014/main" id="{6C28D581-A01A-D540-9EE5-95CE352C13EA}"/>
                  </a:ext>
                </a:extLst>
              </p:cNvPr>
              <p:cNvSpPr txBox="1"/>
              <p:nvPr/>
            </p:nvSpPr>
            <p:spPr>
              <a:xfrm>
                <a:off x="1289197" y="1813783"/>
                <a:ext cx="1271841"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1</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st</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0" name="TextBox 309">
                <a:extLst>
                  <a:ext uri="{FF2B5EF4-FFF2-40B4-BE49-F238E27FC236}">
                    <a16:creationId xmlns:a16="http://schemas.microsoft.com/office/drawing/2014/main" id="{A8745685-708D-FD42-8CAB-5C26041FC79D}"/>
                  </a:ext>
                </a:extLst>
              </p:cNvPr>
              <p:cNvSpPr txBox="1"/>
              <p:nvPr/>
            </p:nvSpPr>
            <p:spPr>
              <a:xfrm>
                <a:off x="2042943" y="1813783"/>
                <a:ext cx="1333217" cy="307777"/>
              </a:xfrm>
              <a:prstGeom prst="rect">
                <a:avLst/>
              </a:prstGeom>
              <a:noFill/>
            </p:spPr>
            <p:txBody>
              <a:bodyPr wrap="square" rtlCol="0">
                <a:spAutoFit/>
              </a:bodyPr>
              <a:lstStyle/>
              <a:p>
                <a:r>
                  <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sz="1400" baseline="300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rPr>
                  <a:t>nd</a:t>
                </a:r>
                <a:endParaRPr lang="en-US" sz="1400" dirty="0">
                  <a:solidFill>
                    <a:schemeClr val="tx1">
                      <a:lumMod val="50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8" name="Rounded Rectangle 407">
                <a:extLst>
                  <a:ext uri="{FF2B5EF4-FFF2-40B4-BE49-F238E27FC236}">
                    <a16:creationId xmlns:a16="http://schemas.microsoft.com/office/drawing/2014/main" id="{23299FBA-F0CE-8A42-BB0E-34D32B7DBD8A}"/>
                  </a:ext>
                </a:extLst>
              </p:cNvPr>
              <p:cNvSpPr/>
              <p:nvPr/>
            </p:nvSpPr>
            <p:spPr>
              <a:xfrm>
                <a:off x="1930023" y="217988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09" name="Rounded Rectangle 4">
                <a:extLst>
                  <a:ext uri="{FF2B5EF4-FFF2-40B4-BE49-F238E27FC236}">
                    <a16:creationId xmlns:a16="http://schemas.microsoft.com/office/drawing/2014/main" id="{369BBA5E-2796-6740-BEE9-C753FBC95200}"/>
                  </a:ext>
                </a:extLst>
              </p:cNvPr>
              <p:cNvSpPr txBox="1"/>
              <p:nvPr/>
            </p:nvSpPr>
            <p:spPr>
              <a:xfrm>
                <a:off x="1934928" y="217988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0" name="Rounded Rectangle 409">
                <a:extLst>
                  <a:ext uri="{FF2B5EF4-FFF2-40B4-BE49-F238E27FC236}">
                    <a16:creationId xmlns:a16="http://schemas.microsoft.com/office/drawing/2014/main" id="{CFBE915A-814F-104F-BF7E-35C9C3D4A472}"/>
                  </a:ext>
                </a:extLst>
              </p:cNvPr>
              <p:cNvSpPr/>
              <p:nvPr/>
            </p:nvSpPr>
            <p:spPr>
              <a:xfrm>
                <a:off x="1929185" y="2593712"/>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1" name="Rounded Rectangle 4">
                <a:extLst>
                  <a:ext uri="{FF2B5EF4-FFF2-40B4-BE49-F238E27FC236}">
                    <a16:creationId xmlns:a16="http://schemas.microsoft.com/office/drawing/2014/main" id="{A365DD3E-159D-8F4B-8299-2B737F2FBCF9}"/>
                  </a:ext>
                </a:extLst>
              </p:cNvPr>
              <p:cNvSpPr txBox="1"/>
              <p:nvPr/>
            </p:nvSpPr>
            <p:spPr>
              <a:xfrm>
                <a:off x="1934090" y="2593712"/>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14" name="Rounded Rectangle 413">
                <a:extLst>
                  <a:ext uri="{FF2B5EF4-FFF2-40B4-BE49-F238E27FC236}">
                    <a16:creationId xmlns:a16="http://schemas.microsoft.com/office/drawing/2014/main" id="{EC5BD524-913B-5E44-9E89-39233573B718}"/>
                  </a:ext>
                </a:extLst>
              </p:cNvPr>
              <p:cNvSpPr/>
              <p:nvPr/>
            </p:nvSpPr>
            <p:spPr>
              <a:xfrm>
                <a:off x="1927570" y="300622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15" name="Rounded Rectangle 4">
                <a:extLst>
                  <a:ext uri="{FF2B5EF4-FFF2-40B4-BE49-F238E27FC236}">
                    <a16:creationId xmlns:a16="http://schemas.microsoft.com/office/drawing/2014/main" id="{6F0DEC98-D3DC-B846-A22F-3F224BECBB49}"/>
                  </a:ext>
                </a:extLst>
              </p:cNvPr>
              <p:cNvSpPr txBox="1"/>
              <p:nvPr/>
            </p:nvSpPr>
            <p:spPr>
              <a:xfrm>
                <a:off x="1932475" y="300622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38" name="Rounded Rectangle 437">
                <a:extLst>
                  <a:ext uri="{FF2B5EF4-FFF2-40B4-BE49-F238E27FC236}">
                    <a16:creationId xmlns:a16="http://schemas.microsoft.com/office/drawing/2014/main" id="{D0EB0895-F8D7-9644-80E2-4B5E8DEA0B38}"/>
                  </a:ext>
                </a:extLst>
              </p:cNvPr>
              <p:cNvSpPr/>
              <p:nvPr/>
            </p:nvSpPr>
            <p:spPr>
              <a:xfrm>
                <a:off x="2739904" y="3001186"/>
                <a:ext cx="698729" cy="426115"/>
              </a:xfrm>
              <a:prstGeom prst="roundRect">
                <a:avLst>
                  <a:gd name="adj" fmla="val 10000"/>
                </a:avLst>
              </a:prstGeom>
              <a:solidFill>
                <a:schemeClr val="accent6"/>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39" name="Rounded Rectangle 4">
                <a:extLst>
                  <a:ext uri="{FF2B5EF4-FFF2-40B4-BE49-F238E27FC236}">
                    <a16:creationId xmlns:a16="http://schemas.microsoft.com/office/drawing/2014/main" id="{4520A185-244C-7B49-A5F7-E526D52863E1}"/>
                  </a:ext>
                </a:extLst>
              </p:cNvPr>
              <p:cNvSpPr txBox="1"/>
              <p:nvPr/>
            </p:nvSpPr>
            <p:spPr>
              <a:xfrm>
                <a:off x="2729929" y="3001186"/>
                <a:ext cx="708704" cy="42611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Validation </a:t>
                </a:r>
              </a:p>
            </p:txBody>
          </p:sp>
          <p:sp>
            <p:nvSpPr>
              <p:cNvPr id="444" name="Rounded Rectangle 443">
                <a:extLst>
                  <a:ext uri="{FF2B5EF4-FFF2-40B4-BE49-F238E27FC236}">
                    <a16:creationId xmlns:a16="http://schemas.microsoft.com/office/drawing/2014/main" id="{82764C83-B3F8-E04B-89DF-0E1F263E80C5}"/>
                  </a:ext>
                </a:extLst>
              </p:cNvPr>
              <p:cNvSpPr/>
              <p:nvPr/>
            </p:nvSpPr>
            <p:spPr>
              <a:xfrm>
                <a:off x="4345528" y="3018454"/>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5" name="Rounded Rectangle 4">
                <a:extLst>
                  <a:ext uri="{FF2B5EF4-FFF2-40B4-BE49-F238E27FC236}">
                    <a16:creationId xmlns:a16="http://schemas.microsoft.com/office/drawing/2014/main" id="{B064938B-BB18-6B49-A356-DB719E31E34F}"/>
                  </a:ext>
                </a:extLst>
              </p:cNvPr>
              <p:cNvSpPr txBox="1"/>
              <p:nvPr/>
            </p:nvSpPr>
            <p:spPr>
              <a:xfrm>
                <a:off x="4350433" y="3018454"/>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6" name="Rounded Rectangle 445">
                <a:extLst>
                  <a:ext uri="{FF2B5EF4-FFF2-40B4-BE49-F238E27FC236}">
                    <a16:creationId xmlns:a16="http://schemas.microsoft.com/office/drawing/2014/main" id="{17B8A810-DD02-7E43-95DE-B38A554D39FC}"/>
                  </a:ext>
                </a:extLst>
              </p:cNvPr>
              <p:cNvSpPr/>
              <p:nvPr/>
            </p:nvSpPr>
            <p:spPr>
              <a:xfrm>
                <a:off x="4344690" y="3432278"/>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7" name="Rounded Rectangle 4">
                <a:extLst>
                  <a:ext uri="{FF2B5EF4-FFF2-40B4-BE49-F238E27FC236}">
                    <a16:creationId xmlns:a16="http://schemas.microsoft.com/office/drawing/2014/main" id="{2269C342-A4D3-3048-8CC3-474949D1C151}"/>
                  </a:ext>
                </a:extLst>
              </p:cNvPr>
              <p:cNvSpPr txBox="1"/>
              <p:nvPr/>
            </p:nvSpPr>
            <p:spPr>
              <a:xfrm>
                <a:off x="4349595" y="3432278"/>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48" name="Rounded Rectangle 447">
                <a:extLst>
                  <a:ext uri="{FF2B5EF4-FFF2-40B4-BE49-F238E27FC236}">
                    <a16:creationId xmlns:a16="http://schemas.microsoft.com/office/drawing/2014/main" id="{04992413-10FA-6544-AEB7-E0E4879CB6D5}"/>
                  </a:ext>
                </a:extLst>
              </p:cNvPr>
              <p:cNvSpPr/>
              <p:nvPr/>
            </p:nvSpPr>
            <p:spPr>
              <a:xfrm>
                <a:off x="4343075" y="3844790"/>
                <a:ext cx="708704" cy="413824"/>
              </a:xfrm>
              <a:prstGeom prst="roundRect">
                <a:avLst>
                  <a:gd name="adj" fmla="val 10000"/>
                </a:avLst>
              </a:prstGeom>
              <a:solidFill>
                <a:schemeClr val="accent3"/>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49" name="Rounded Rectangle 4">
                <a:extLst>
                  <a:ext uri="{FF2B5EF4-FFF2-40B4-BE49-F238E27FC236}">
                    <a16:creationId xmlns:a16="http://schemas.microsoft.com/office/drawing/2014/main" id="{F47BD24B-836F-8A49-9FA4-3AD7A208A020}"/>
                  </a:ext>
                </a:extLst>
              </p:cNvPr>
              <p:cNvSpPr txBox="1"/>
              <p:nvPr/>
            </p:nvSpPr>
            <p:spPr>
              <a:xfrm>
                <a:off x="4347980" y="3844790"/>
                <a:ext cx="703799" cy="41382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200" b="1" i="0" kern="1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Training </a:t>
                </a:r>
              </a:p>
            </p:txBody>
          </p:sp>
          <p:sp>
            <p:nvSpPr>
              <p:cNvPr id="450" name="Right Brace 449">
                <a:extLst>
                  <a:ext uri="{FF2B5EF4-FFF2-40B4-BE49-F238E27FC236}">
                    <a16:creationId xmlns:a16="http://schemas.microsoft.com/office/drawing/2014/main" id="{0D125987-5A20-6249-A20D-AA3A72509224}"/>
                  </a:ext>
                </a:extLst>
              </p:cNvPr>
              <p:cNvSpPr/>
              <p:nvPr/>
            </p:nvSpPr>
            <p:spPr>
              <a:xfrm rot="5400000">
                <a:off x="3000424" y="3345397"/>
                <a:ext cx="214312" cy="3559223"/>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3" name="Picture 12">
                <a:extLst>
                  <a:ext uri="{FF2B5EF4-FFF2-40B4-BE49-F238E27FC236}">
                    <a16:creationId xmlns:a16="http://schemas.microsoft.com/office/drawing/2014/main" id="{FFCE8B0A-3899-7849-A165-AD89578BF0CC}"/>
                  </a:ext>
                </a:extLst>
              </p:cNvPr>
              <p:cNvPicPr>
                <a:picLocks noChangeAspect="1"/>
              </p:cNvPicPr>
              <p:nvPr/>
            </p:nvPicPr>
            <p:blipFill>
              <a:blip r:embed="rId3"/>
              <a:stretch>
                <a:fillRect/>
              </a:stretch>
            </p:blipFill>
            <p:spPr>
              <a:xfrm>
                <a:off x="1199364" y="4730358"/>
                <a:ext cx="621454" cy="163263"/>
              </a:xfrm>
              <a:prstGeom prst="rect">
                <a:avLst/>
              </a:prstGeom>
            </p:spPr>
          </p:pic>
          <p:pic>
            <p:nvPicPr>
              <p:cNvPr id="14" name="Picture 13">
                <a:extLst>
                  <a:ext uri="{FF2B5EF4-FFF2-40B4-BE49-F238E27FC236}">
                    <a16:creationId xmlns:a16="http://schemas.microsoft.com/office/drawing/2014/main" id="{D5D77609-241D-F64F-B878-48AB4D15CDFD}"/>
                  </a:ext>
                </a:extLst>
              </p:cNvPr>
              <p:cNvPicPr>
                <a:picLocks noChangeAspect="1"/>
              </p:cNvPicPr>
              <p:nvPr/>
            </p:nvPicPr>
            <p:blipFill>
              <a:blip r:embed="rId4"/>
              <a:stretch>
                <a:fillRect/>
              </a:stretch>
            </p:blipFill>
            <p:spPr>
              <a:xfrm>
                <a:off x="1991412" y="4732973"/>
                <a:ext cx="626721" cy="163263"/>
              </a:xfrm>
              <a:prstGeom prst="rect">
                <a:avLst/>
              </a:prstGeom>
            </p:spPr>
          </p:pic>
          <p:pic>
            <p:nvPicPr>
              <p:cNvPr id="15" name="Picture 14">
                <a:extLst>
                  <a:ext uri="{FF2B5EF4-FFF2-40B4-BE49-F238E27FC236}">
                    <a16:creationId xmlns:a16="http://schemas.microsoft.com/office/drawing/2014/main" id="{671437AE-826D-CA4B-96C9-40E3A9599264}"/>
                  </a:ext>
                </a:extLst>
              </p:cNvPr>
              <p:cNvPicPr>
                <a:picLocks noChangeAspect="1"/>
              </p:cNvPicPr>
              <p:nvPr/>
            </p:nvPicPr>
            <p:blipFill>
              <a:blip r:embed="rId5"/>
              <a:stretch>
                <a:fillRect/>
              </a:stretch>
            </p:blipFill>
            <p:spPr>
              <a:xfrm>
                <a:off x="2796223" y="4733652"/>
                <a:ext cx="626721" cy="163263"/>
              </a:xfrm>
              <a:prstGeom prst="rect">
                <a:avLst/>
              </a:prstGeom>
            </p:spPr>
          </p:pic>
          <p:pic>
            <p:nvPicPr>
              <p:cNvPr id="16" name="Picture 15">
                <a:extLst>
                  <a:ext uri="{FF2B5EF4-FFF2-40B4-BE49-F238E27FC236}">
                    <a16:creationId xmlns:a16="http://schemas.microsoft.com/office/drawing/2014/main" id="{4D4963DF-F6EA-1B40-9EBF-0E4508CA6035}"/>
                  </a:ext>
                </a:extLst>
              </p:cNvPr>
              <p:cNvPicPr>
                <a:picLocks noChangeAspect="1"/>
              </p:cNvPicPr>
              <p:nvPr/>
            </p:nvPicPr>
            <p:blipFill>
              <a:blip r:embed="rId6"/>
              <a:stretch>
                <a:fillRect/>
              </a:stretch>
            </p:blipFill>
            <p:spPr>
              <a:xfrm>
                <a:off x="3627111" y="4730358"/>
                <a:ext cx="626721" cy="163263"/>
              </a:xfrm>
              <a:prstGeom prst="rect">
                <a:avLst/>
              </a:prstGeom>
            </p:spPr>
          </p:pic>
          <p:pic>
            <p:nvPicPr>
              <p:cNvPr id="17" name="Picture 16">
                <a:extLst>
                  <a:ext uri="{FF2B5EF4-FFF2-40B4-BE49-F238E27FC236}">
                    <a16:creationId xmlns:a16="http://schemas.microsoft.com/office/drawing/2014/main" id="{4D8A4B14-B10A-C141-B9CA-D1A735077CD5}"/>
                  </a:ext>
                </a:extLst>
              </p:cNvPr>
              <p:cNvPicPr>
                <a:picLocks noChangeAspect="1"/>
              </p:cNvPicPr>
              <p:nvPr/>
            </p:nvPicPr>
            <p:blipFill>
              <a:blip r:embed="rId7"/>
              <a:stretch>
                <a:fillRect/>
              </a:stretch>
            </p:blipFill>
            <p:spPr>
              <a:xfrm>
                <a:off x="4416809" y="4730357"/>
                <a:ext cx="626721" cy="163263"/>
              </a:xfrm>
              <a:prstGeom prst="rect">
                <a:avLst/>
              </a:prstGeom>
            </p:spPr>
          </p:pic>
          <p:sp>
            <p:nvSpPr>
              <p:cNvPr id="18" name="Rectangle 17">
                <a:extLst>
                  <a:ext uri="{FF2B5EF4-FFF2-40B4-BE49-F238E27FC236}">
                    <a16:creationId xmlns:a16="http://schemas.microsoft.com/office/drawing/2014/main" id="{5310E16C-D68E-A74B-8611-317B29D720EA}"/>
                  </a:ext>
                </a:extLst>
              </p:cNvPr>
              <p:cNvSpPr/>
              <p:nvPr/>
            </p:nvSpPr>
            <p:spPr>
              <a:xfrm>
                <a:off x="640728" y="5315866"/>
                <a:ext cx="4884671" cy="338554"/>
              </a:xfrm>
              <a:prstGeom prst="rect">
                <a:avLst/>
              </a:prstGeom>
            </p:spPr>
            <p:txBody>
              <a:bodyPr wrap="none">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Average or combine validation performance metrics </a:t>
                </a:r>
              </a:p>
            </p:txBody>
          </p:sp>
          <p:cxnSp>
            <p:nvCxnSpPr>
              <p:cNvPr id="457" name="Straight Arrow Connector 456">
                <a:extLst>
                  <a:ext uri="{FF2B5EF4-FFF2-40B4-BE49-F238E27FC236}">
                    <a16:creationId xmlns:a16="http://schemas.microsoft.com/office/drawing/2014/main" id="{0A10F132-4A56-B14E-B1C7-22D22611E960}"/>
                  </a:ext>
                </a:extLst>
              </p:cNvPr>
              <p:cNvCxnSpPr>
                <a:cxnSpLocks/>
              </p:cNvCxnSpPr>
              <p:nvPr/>
            </p:nvCxnSpPr>
            <p:spPr>
              <a:xfrm>
                <a:off x="147651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1D39B78E-2E9B-CE4A-AA74-00193CC3F08F}"/>
                  </a:ext>
                </a:extLst>
              </p:cNvPr>
              <p:cNvCxnSpPr>
                <a:cxnSpLocks/>
              </p:cNvCxnSpPr>
              <p:nvPr/>
            </p:nvCxnSpPr>
            <p:spPr>
              <a:xfrm>
                <a:off x="22829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59" name="Straight Arrow Connector 458">
                <a:extLst>
                  <a:ext uri="{FF2B5EF4-FFF2-40B4-BE49-F238E27FC236}">
                    <a16:creationId xmlns:a16="http://schemas.microsoft.com/office/drawing/2014/main" id="{4C2A88FF-36A5-4249-9564-8FDFD7E23672}"/>
                  </a:ext>
                </a:extLst>
              </p:cNvPr>
              <p:cNvCxnSpPr>
                <a:cxnSpLocks/>
              </p:cNvCxnSpPr>
              <p:nvPr/>
            </p:nvCxnSpPr>
            <p:spPr>
              <a:xfrm>
                <a:off x="308306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189D97AF-089D-2C4A-B351-36334149F8C1}"/>
                  </a:ext>
                </a:extLst>
              </p:cNvPr>
              <p:cNvCxnSpPr>
                <a:cxnSpLocks/>
              </p:cNvCxnSpPr>
              <p:nvPr/>
            </p:nvCxnSpPr>
            <p:spPr>
              <a:xfrm>
                <a:off x="3908564" y="4349659"/>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1" name="Straight Arrow Connector 460">
                <a:extLst>
                  <a:ext uri="{FF2B5EF4-FFF2-40B4-BE49-F238E27FC236}">
                    <a16:creationId xmlns:a16="http://schemas.microsoft.com/office/drawing/2014/main" id="{78E08F3B-2F57-DD46-81CD-3C9FF96FB94C}"/>
                  </a:ext>
                </a:extLst>
              </p:cNvPr>
              <p:cNvCxnSpPr>
                <a:cxnSpLocks/>
              </p:cNvCxnSpPr>
              <p:nvPr/>
            </p:nvCxnSpPr>
            <p:spPr>
              <a:xfrm>
                <a:off x="4702314" y="4343448"/>
                <a:ext cx="0" cy="311011"/>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75340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Underfitting</a:t>
            </a:r>
          </a:p>
        </p:txBody>
      </p:sp>
      <p:sp>
        <p:nvSpPr>
          <p:cNvPr id="61" name="Text Placeholder 2">
            <a:extLst>
              <a:ext uri="{FF2B5EF4-FFF2-40B4-BE49-F238E27FC236}">
                <a16:creationId xmlns:a16="http://schemas.microsoft.com/office/drawing/2014/main" id="{17AF4F10-EAFE-744E-AE1C-6C30B9DD75CB}"/>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Underfitting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Model is not good enough to describe the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endParaRPr lang="en-US" dirty="0">
              <a:solidFill>
                <a:srgbClr val="00B050"/>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Rectangle 61">
            <a:extLst>
              <a:ext uri="{FF2B5EF4-FFF2-40B4-BE49-F238E27FC236}">
                <a16:creationId xmlns:a16="http://schemas.microsoft.com/office/drawing/2014/main" id="{35A533D3-F806-EA40-9483-D3AA8504EBB9}"/>
              </a:ext>
            </a:extLst>
          </p:cNvPr>
          <p:cNvSpPr/>
          <p:nvPr/>
        </p:nvSpPr>
        <p:spPr>
          <a:xfrm>
            <a:off x="5200509" y="2824016"/>
            <a:ext cx="6803156"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simple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to capture important patterns of training data.</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poorly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3" name="Group 62">
            <a:extLst>
              <a:ext uri="{FF2B5EF4-FFF2-40B4-BE49-F238E27FC236}">
                <a16:creationId xmlns:a16="http://schemas.microsoft.com/office/drawing/2014/main" id="{B8DB6AA0-6CDD-7941-B3B6-DC215B1CEC36}"/>
              </a:ext>
            </a:extLst>
          </p:cNvPr>
          <p:cNvGrpSpPr/>
          <p:nvPr/>
        </p:nvGrpSpPr>
        <p:grpSpPr>
          <a:xfrm>
            <a:off x="330675" y="3049430"/>
            <a:ext cx="4776237" cy="2833566"/>
            <a:chOff x="330675" y="3110390"/>
            <a:chExt cx="4776237" cy="2833566"/>
          </a:xfrm>
        </p:grpSpPr>
        <p:grpSp>
          <p:nvGrpSpPr>
            <p:cNvPr id="64" name="Group 63">
              <a:extLst>
                <a:ext uri="{FF2B5EF4-FFF2-40B4-BE49-F238E27FC236}">
                  <a16:creationId xmlns:a16="http://schemas.microsoft.com/office/drawing/2014/main" id="{A53DCAF7-CDE2-314A-9493-16E21F5316F3}"/>
                </a:ext>
              </a:extLst>
            </p:cNvPr>
            <p:cNvGrpSpPr/>
            <p:nvPr/>
          </p:nvGrpSpPr>
          <p:grpSpPr>
            <a:xfrm>
              <a:off x="735088" y="3829958"/>
              <a:ext cx="4320647" cy="1789854"/>
              <a:chOff x="6493683" y="3860194"/>
              <a:chExt cx="4320647" cy="1789854"/>
            </a:xfrm>
          </p:grpSpPr>
          <p:grpSp>
            <p:nvGrpSpPr>
              <p:cNvPr id="80" name="Group 79">
                <a:extLst>
                  <a:ext uri="{FF2B5EF4-FFF2-40B4-BE49-F238E27FC236}">
                    <a16:creationId xmlns:a16="http://schemas.microsoft.com/office/drawing/2014/main" id="{4F5BE975-CF8D-8C46-B27E-80699D7E0C14}"/>
                  </a:ext>
                </a:extLst>
              </p:cNvPr>
              <p:cNvGrpSpPr/>
              <p:nvPr/>
            </p:nvGrpSpPr>
            <p:grpSpPr>
              <a:xfrm>
                <a:off x="6493683" y="3860194"/>
                <a:ext cx="4320647" cy="1789854"/>
                <a:chOff x="6500798" y="1410313"/>
                <a:chExt cx="4320647" cy="1789854"/>
              </a:xfrm>
            </p:grpSpPr>
            <p:sp>
              <p:nvSpPr>
                <p:cNvPr id="87" name="5-Point Star 86">
                  <a:extLst>
                    <a:ext uri="{FF2B5EF4-FFF2-40B4-BE49-F238E27FC236}">
                      <a16:creationId xmlns:a16="http://schemas.microsoft.com/office/drawing/2014/main" id="{BBFE2296-46BF-0E46-9A83-E88A7609C4D4}"/>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5-Point Star 87">
                  <a:extLst>
                    <a:ext uri="{FF2B5EF4-FFF2-40B4-BE49-F238E27FC236}">
                      <a16:creationId xmlns:a16="http://schemas.microsoft.com/office/drawing/2014/main" id="{B83B6632-16C6-BE4D-8C69-7E5D1C856113}"/>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DEE6F216-B7E1-9742-8292-D41E61C5BAA7}"/>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25343FA8-9EC0-7642-99A4-5CC4814752AC}"/>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D8CF58D3-E0E3-4F4E-BB3F-57FADEDA3F12}"/>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2C85CB6A-F461-9649-9EBF-17C2BEABAC08}"/>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120BA798-F367-AA41-AC83-93D2B9F38035}"/>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D5F62F9-5627-0340-A511-560FAD5A5CDA}"/>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19DD9AA3-D1EF-AB40-99E8-55C8F6224EFB}"/>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AF28DE6-AC85-BF40-A8CE-491E1216E928}"/>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Flowchart: Connector 42">
                  <a:extLst>
                    <a:ext uri="{FF2B5EF4-FFF2-40B4-BE49-F238E27FC236}">
                      <a16:creationId xmlns:a16="http://schemas.microsoft.com/office/drawing/2014/main" id="{2BDC984D-9AC3-D349-9510-08B0839E2AD8}"/>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2BEA85B9-3F26-EB48-BA79-F42CA5C732BD}"/>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4">
                  <a:extLst>
                    <a:ext uri="{FF2B5EF4-FFF2-40B4-BE49-F238E27FC236}">
                      <a16:creationId xmlns:a16="http://schemas.microsoft.com/office/drawing/2014/main" id="{1C75F611-3961-4647-A02C-133CA17E7F57}"/>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5">
                  <a:extLst>
                    <a:ext uri="{FF2B5EF4-FFF2-40B4-BE49-F238E27FC236}">
                      <a16:creationId xmlns:a16="http://schemas.microsoft.com/office/drawing/2014/main" id="{37882845-882C-2E4A-A38D-826F642588DA}"/>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6">
                  <a:extLst>
                    <a:ext uri="{FF2B5EF4-FFF2-40B4-BE49-F238E27FC236}">
                      <a16:creationId xmlns:a16="http://schemas.microsoft.com/office/drawing/2014/main" id="{83B2B0E4-2C26-2A40-986C-BF8C658A9AAD}"/>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7">
                  <a:extLst>
                    <a:ext uri="{FF2B5EF4-FFF2-40B4-BE49-F238E27FC236}">
                      <a16:creationId xmlns:a16="http://schemas.microsoft.com/office/drawing/2014/main" id="{209C9A35-54AB-8248-8372-4B90F9A3027A}"/>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71">
                  <a:extLst>
                    <a:ext uri="{FF2B5EF4-FFF2-40B4-BE49-F238E27FC236}">
                      <a16:creationId xmlns:a16="http://schemas.microsoft.com/office/drawing/2014/main" id="{01DD9E22-5A6E-F240-BBAC-97287828EE3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2">
                  <a:extLst>
                    <a:ext uri="{FF2B5EF4-FFF2-40B4-BE49-F238E27FC236}">
                      <a16:creationId xmlns:a16="http://schemas.microsoft.com/office/drawing/2014/main" id="{E5C4ED90-D066-0542-9183-7E3E87B3CDFD}"/>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5" name="Straight Connector 104">
                  <a:extLst>
                    <a:ext uri="{FF2B5EF4-FFF2-40B4-BE49-F238E27FC236}">
                      <a16:creationId xmlns:a16="http://schemas.microsoft.com/office/drawing/2014/main" id="{C9D7A401-8CE5-2D46-B9BB-6DAB7D84B3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789A579-A1D0-5C44-9867-241E1B75DAD0}"/>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7" name="Flowchart: Connector 83">
                  <a:extLst>
                    <a:ext uri="{FF2B5EF4-FFF2-40B4-BE49-F238E27FC236}">
                      <a16:creationId xmlns:a16="http://schemas.microsoft.com/office/drawing/2014/main" id="{7594E59F-BDAB-434F-9AA4-686D192C60C7}"/>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8" name="Flowchart: Connector 84">
                  <a:extLst>
                    <a:ext uri="{FF2B5EF4-FFF2-40B4-BE49-F238E27FC236}">
                      <a16:creationId xmlns:a16="http://schemas.microsoft.com/office/drawing/2014/main" id="{B6C9B94B-B469-3A45-90AB-BF61EB5EA7B7}"/>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5">
                  <a:extLst>
                    <a:ext uri="{FF2B5EF4-FFF2-40B4-BE49-F238E27FC236}">
                      <a16:creationId xmlns:a16="http://schemas.microsoft.com/office/drawing/2014/main" id="{3D3CAB33-B97E-CF49-AC36-9C8B562424C7}"/>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6">
                  <a:extLst>
                    <a:ext uri="{FF2B5EF4-FFF2-40B4-BE49-F238E27FC236}">
                      <a16:creationId xmlns:a16="http://schemas.microsoft.com/office/drawing/2014/main" id="{E3CD488B-7AD4-9F48-AD52-6D0A55A27359}"/>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1" name="5-Point Star 80">
                <a:extLst>
                  <a:ext uri="{FF2B5EF4-FFF2-40B4-BE49-F238E27FC236}">
                    <a16:creationId xmlns:a16="http://schemas.microsoft.com/office/drawing/2014/main" id="{4621B51F-322F-F740-8D8F-051974C800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2" name="Flowchart: Connector 85">
                <a:extLst>
                  <a:ext uri="{FF2B5EF4-FFF2-40B4-BE49-F238E27FC236}">
                    <a16:creationId xmlns:a16="http://schemas.microsoft.com/office/drawing/2014/main" id="{642FFA01-7730-F342-B679-B311866EB6D2}"/>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03E2F0B-85AC-BC4C-B34A-2FD8F499F258}"/>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1129F67C-49B8-4F41-BAA5-12795DB2EA4B}"/>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B520F444-C14B-1343-9B50-27114DA0A65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69B71A81-F08D-9341-AD09-9CCFB3276070}"/>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5" name="5-Point Star 64">
              <a:extLst>
                <a:ext uri="{FF2B5EF4-FFF2-40B4-BE49-F238E27FC236}">
                  <a16:creationId xmlns:a16="http://schemas.microsoft.com/office/drawing/2014/main" id="{3A341E0D-B117-474F-A5AF-A131524DFA82}"/>
                </a:ext>
              </a:extLst>
            </p:cNvPr>
            <p:cNvSpPr/>
            <p:nvPr/>
          </p:nvSpPr>
          <p:spPr>
            <a:xfrm>
              <a:off x="2156128" y="43208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100F00C4-539B-DD4F-99D9-DC70E5CBADF2}"/>
                </a:ext>
              </a:extLst>
            </p:cNvPr>
            <p:cNvSpPr/>
            <p:nvPr/>
          </p:nvSpPr>
          <p:spPr>
            <a:xfrm>
              <a:off x="2881703" y="520832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5-Point Star 66">
              <a:extLst>
                <a:ext uri="{FF2B5EF4-FFF2-40B4-BE49-F238E27FC236}">
                  <a16:creationId xmlns:a16="http://schemas.microsoft.com/office/drawing/2014/main" id="{D83EE0D3-0DD4-F448-A27A-CC3C3A0E3126}"/>
                </a:ext>
              </a:extLst>
            </p:cNvPr>
            <p:cNvSpPr/>
            <p:nvPr/>
          </p:nvSpPr>
          <p:spPr>
            <a:xfrm>
              <a:off x="2788058" y="4841629"/>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57EE9F38-1B18-F04C-B588-801E94692215}"/>
                </a:ext>
              </a:extLst>
            </p:cNvPr>
            <p:cNvSpPr/>
            <p:nvPr/>
          </p:nvSpPr>
          <p:spPr>
            <a:xfrm>
              <a:off x="2355088" y="421875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F3E09C2B-88FD-454A-AA81-F1563DFBD8EE}"/>
                </a:ext>
              </a:extLst>
            </p:cNvPr>
            <p:cNvSpPr/>
            <p:nvPr/>
          </p:nvSpPr>
          <p:spPr>
            <a:xfrm>
              <a:off x="1843779" y="489549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0497822B-9F4D-C44E-AD46-AFA62AA09884}"/>
                </a:ext>
              </a:extLst>
            </p:cNvPr>
            <p:cNvSpPr/>
            <p:nvPr/>
          </p:nvSpPr>
          <p:spPr>
            <a:xfrm>
              <a:off x="1342063" y="389319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687B0249-1A48-B04B-BBFC-02AD8CB5C7F4}"/>
                </a:ext>
              </a:extLst>
            </p:cNvPr>
            <p:cNvSpPr/>
            <p:nvPr/>
          </p:nvSpPr>
          <p:spPr>
            <a:xfrm>
              <a:off x="2533007" y="489921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B0CCB101-34CF-044F-9DB8-AF5EF7E4DF77}"/>
                </a:ext>
              </a:extLst>
            </p:cNvPr>
            <p:cNvSpPr/>
            <p:nvPr/>
          </p:nvSpPr>
          <p:spPr>
            <a:xfrm>
              <a:off x="2019972" y="407976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9E83E80F-36BB-9841-861D-BC0C9C705064}"/>
                </a:ext>
              </a:extLst>
            </p:cNvPr>
            <p:cNvCxnSpPr>
              <a:cxnSpLocks/>
            </p:cNvCxnSpPr>
            <p:nvPr/>
          </p:nvCxnSpPr>
          <p:spPr>
            <a:xfrm flipH="1">
              <a:off x="2636536" y="3110390"/>
              <a:ext cx="394719" cy="2640699"/>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D28D40D-5806-F042-87A5-92CE4DFC6847}"/>
                </a:ext>
              </a:extLst>
            </p:cNvPr>
            <p:cNvSpPr txBox="1"/>
            <p:nvPr/>
          </p:nvSpPr>
          <p:spPr>
            <a:xfrm>
              <a:off x="4055067" y="3200893"/>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5" name="TextBox 74">
              <a:extLst>
                <a:ext uri="{FF2B5EF4-FFF2-40B4-BE49-F238E27FC236}">
                  <a16:creationId xmlns:a16="http://schemas.microsoft.com/office/drawing/2014/main" id="{5E0A27AF-49BF-3644-BFE9-A7B360AACFE4}"/>
                </a:ext>
              </a:extLst>
            </p:cNvPr>
            <p:cNvSpPr txBox="1"/>
            <p:nvPr/>
          </p:nvSpPr>
          <p:spPr>
            <a:xfrm>
              <a:off x="1168418" y="3196314"/>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sp>
          <p:nvSpPr>
            <p:cNvPr id="76" name="TextBox 75">
              <a:extLst>
                <a:ext uri="{FF2B5EF4-FFF2-40B4-BE49-F238E27FC236}">
                  <a16:creationId xmlns:a16="http://schemas.microsoft.com/office/drawing/2014/main" id="{CA62F1B2-72DB-0948-91B9-DE0420AE086F}"/>
                </a:ext>
              </a:extLst>
            </p:cNvPr>
            <p:cNvSpPr txBox="1"/>
            <p:nvPr/>
          </p:nvSpPr>
          <p:spPr>
            <a:xfrm>
              <a:off x="4663677" y="554384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015B2AAE-609D-D441-AB60-A9D5233D5160}"/>
                </a:ext>
              </a:extLst>
            </p:cNvPr>
            <p:cNvSpPr txBox="1"/>
            <p:nvPr/>
          </p:nvSpPr>
          <p:spPr>
            <a:xfrm>
              <a:off x="330675" y="376644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8" name="Straight Arrow Connector 77">
              <a:extLst>
                <a:ext uri="{FF2B5EF4-FFF2-40B4-BE49-F238E27FC236}">
                  <a16:creationId xmlns:a16="http://schemas.microsoft.com/office/drawing/2014/main" id="{2611423F-D80D-1A4F-8ADF-619B83FC9CB1}"/>
                </a:ext>
              </a:extLst>
            </p:cNvPr>
            <p:cNvCxnSpPr>
              <a:cxnSpLocks/>
            </p:cNvCxnSpPr>
            <p:nvPr/>
          </p:nvCxnSpPr>
          <p:spPr>
            <a:xfrm flipV="1">
              <a:off x="3432468" y="3370170"/>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166B0D-E63F-994F-8210-46A711F8913A}"/>
                </a:ext>
              </a:extLst>
            </p:cNvPr>
            <p:cNvCxnSpPr>
              <a:cxnSpLocks/>
            </p:cNvCxnSpPr>
            <p:nvPr/>
          </p:nvCxnSpPr>
          <p:spPr>
            <a:xfrm flipH="1">
              <a:off x="2142761" y="3361944"/>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5-Point Star 53">
            <a:extLst>
              <a:ext uri="{FF2B5EF4-FFF2-40B4-BE49-F238E27FC236}">
                <a16:creationId xmlns:a16="http://schemas.microsoft.com/office/drawing/2014/main" id="{8756F34A-C0FB-3049-A47C-03A72A3D2751}"/>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0234211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Overfitting</a:t>
            </a:r>
          </a:p>
        </p:txBody>
      </p:sp>
      <p:sp>
        <p:nvSpPr>
          <p:cNvPr id="61" name="Text Placeholder 2">
            <a:extLst>
              <a:ext uri="{FF2B5EF4-FFF2-40B4-BE49-F238E27FC236}">
                <a16:creationId xmlns:a16="http://schemas.microsoft.com/office/drawing/2014/main" id="{68F51379-3B3C-C843-80AD-D300076953C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Overfitting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memorizes or imitates training data, and fails to generalize well on new “unseen” data (test data).</a:t>
            </a:r>
          </a:p>
        </p:txBody>
      </p:sp>
      <p:sp>
        <p:nvSpPr>
          <p:cNvPr id="62" name="Rectangle 61">
            <a:extLst>
              <a:ext uri="{FF2B5EF4-FFF2-40B4-BE49-F238E27FC236}">
                <a16:creationId xmlns:a16="http://schemas.microsoft.com/office/drawing/2014/main" id="{C6D21975-4E13-EB41-8221-C1BEA22EA001}"/>
              </a:ext>
            </a:extLst>
          </p:cNvPr>
          <p:cNvSpPr/>
          <p:nvPr/>
        </p:nvSpPr>
        <p:spPr>
          <a:xfrm>
            <a:off x="5200509" y="2830112"/>
            <a:ext cx="6803156" cy="2246769"/>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is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too complex</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noise instead of the underlying relationship.</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well on training, but poorly on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4" name="Group 3">
            <a:extLst>
              <a:ext uri="{FF2B5EF4-FFF2-40B4-BE49-F238E27FC236}">
                <a16:creationId xmlns:a16="http://schemas.microsoft.com/office/drawing/2014/main" id="{D0B0EFF2-968E-5E43-8DDA-79FF849CD587}"/>
              </a:ext>
            </a:extLst>
          </p:cNvPr>
          <p:cNvGrpSpPr/>
          <p:nvPr/>
        </p:nvGrpSpPr>
        <p:grpSpPr>
          <a:xfrm>
            <a:off x="330675" y="2900674"/>
            <a:ext cx="4776237" cy="2982322"/>
            <a:chOff x="330675" y="2900674"/>
            <a:chExt cx="4776237" cy="2982322"/>
          </a:xfrm>
        </p:grpSpPr>
        <p:grpSp>
          <p:nvGrpSpPr>
            <p:cNvPr id="64" name="Group 63">
              <a:extLst>
                <a:ext uri="{FF2B5EF4-FFF2-40B4-BE49-F238E27FC236}">
                  <a16:creationId xmlns:a16="http://schemas.microsoft.com/office/drawing/2014/main" id="{638544D9-2265-4D49-A305-42CC44695A99}"/>
                </a:ext>
              </a:extLst>
            </p:cNvPr>
            <p:cNvGrpSpPr/>
            <p:nvPr/>
          </p:nvGrpSpPr>
          <p:grpSpPr>
            <a:xfrm>
              <a:off x="735088" y="3141450"/>
              <a:ext cx="4320647" cy="2423498"/>
              <a:chOff x="735088" y="3263370"/>
              <a:chExt cx="4320647" cy="2423498"/>
            </a:xfrm>
          </p:grpSpPr>
          <p:grpSp>
            <p:nvGrpSpPr>
              <p:cNvPr id="66" name="Group 65">
                <a:extLst>
                  <a:ext uri="{FF2B5EF4-FFF2-40B4-BE49-F238E27FC236}">
                    <a16:creationId xmlns:a16="http://schemas.microsoft.com/office/drawing/2014/main" id="{3010F376-0F78-EA42-88BC-F8BB170B1FAA}"/>
                  </a:ext>
                </a:extLst>
              </p:cNvPr>
              <p:cNvGrpSpPr/>
              <p:nvPr/>
            </p:nvGrpSpPr>
            <p:grpSpPr>
              <a:xfrm>
                <a:off x="735088" y="3897014"/>
                <a:ext cx="4320647" cy="1789854"/>
                <a:chOff x="6493683" y="3860194"/>
                <a:chExt cx="4320647" cy="1789854"/>
              </a:xfrm>
            </p:grpSpPr>
            <p:grpSp>
              <p:nvGrpSpPr>
                <p:cNvPr id="81" name="Group 80">
                  <a:extLst>
                    <a:ext uri="{FF2B5EF4-FFF2-40B4-BE49-F238E27FC236}">
                      <a16:creationId xmlns:a16="http://schemas.microsoft.com/office/drawing/2014/main" id="{E6BB14F1-9E23-CC4C-B4DA-8085B6674E31}"/>
                    </a:ext>
                  </a:extLst>
                </p:cNvPr>
                <p:cNvGrpSpPr/>
                <p:nvPr/>
              </p:nvGrpSpPr>
              <p:grpSpPr>
                <a:xfrm>
                  <a:off x="6493683" y="3860194"/>
                  <a:ext cx="4320647" cy="1789854"/>
                  <a:chOff x="6500798" y="1410313"/>
                  <a:chExt cx="4320647" cy="1789854"/>
                </a:xfrm>
              </p:grpSpPr>
              <p:sp>
                <p:nvSpPr>
                  <p:cNvPr id="88" name="5-Point Star 87">
                    <a:extLst>
                      <a:ext uri="{FF2B5EF4-FFF2-40B4-BE49-F238E27FC236}">
                        <a16:creationId xmlns:a16="http://schemas.microsoft.com/office/drawing/2014/main" id="{F3CDF35E-7C0D-4F4F-B9B2-55DAB297B751}"/>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9" name="5-Point Star 88">
                    <a:extLst>
                      <a:ext uri="{FF2B5EF4-FFF2-40B4-BE49-F238E27FC236}">
                        <a16:creationId xmlns:a16="http://schemas.microsoft.com/office/drawing/2014/main" id="{29BB27E7-D250-2149-953C-A01E66F04146}"/>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5E01E919-3C63-9349-9FF0-B81FAE685D79}"/>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12E0ABF0-A71A-8C47-9A12-C0483463DC42}"/>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DAC0AC21-55F0-854E-91CC-ACBF70270B00}"/>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0D047BAF-18BA-4B4C-BDA7-E14789E80314}"/>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B77430B6-F0A8-3D47-994C-B4FD8172A21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F6B9E293-EB2B-3C43-883F-B0013A76835F}"/>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56E36FCA-541F-BD41-8117-35943D244B6A}"/>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666805AA-568A-0043-B4DE-0EBED396665C}"/>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Flowchart: Connector 42">
                    <a:extLst>
                      <a:ext uri="{FF2B5EF4-FFF2-40B4-BE49-F238E27FC236}">
                        <a16:creationId xmlns:a16="http://schemas.microsoft.com/office/drawing/2014/main" id="{B12E636F-30D0-184B-98DA-0B21D37C8036}"/>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5-Point Star 98">
                    <a:extLst>
                      <a:ext uri="{FF2B5EF4-FFF2-40B4-BE49-F238E27FC236}">
                        <a16:creationId xmlns:a16="http://schemas.microsoft.com/office/drawing/2014/main" id="{BF5E7396-5DDC-CF4D-B1E9-A98153E74BD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Flowchart: Connector 44">
                    <a:extLst>
                      <a:ext uri="{FF2B5EF4-FFF2-40B4-BE49-F238E27FC236}">
                        <a16:creationId xmlns:a16="http://schemas.microsoft.com/office/drawing/2014/main" id="{75007D63-ED29-564D-A725-5BAB0395217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5">
                    <a:extLst>
                      <a:ext uri="{FF2B5EF4-FFF2-40B4-BE49-F238E27FC236}">
                        <a16:creationId xmlns:a16="http://schemas.microsoft.com/office/drawing/2014/main" id="{2394B1C8-DE15-EC41-9006-6BEF892258A1}"/>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6">
                    <a:extLst>
                      <a:ext uri="{FF2B5EF4-FFF2-40B4-BE49-F238E27FC236}">
                        <a16:creationId xmlns:a16="http://schemas.microsoft.com/office/drawing/2014/main" id="{2DC6272B-D809-E444-96BF-31B7343F623A}"/>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7">
                    <a:extLst>
                      <a:ext uri="{FF2B5EF4-FFF2-40B4-BE49-F238E27FC236}">
                        <a16:creationId xmlns:a16="http://schemas.microsoft.com/office/drawing/2014/main" id="{F7D3A477-B52F-8049-8663-6872DDBEF48E}"/>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71">
                    <a:extLst>
                      <a:ext uri="{FF2B5EF4-FFF2-40B4-BE49-F238E27FC236}">
                        <a16:creationId xmlns:a16="http://schemas.microsoft.com/office/drawing/2014/main" id="{823F0530-C5FA-1C4A-8807-3B94398E4CB5}"/>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2">
                    <a:extLst>
                      <a:ext uri="{FF2B5EF4-FFF2-40B4-BE49-F238E27FC236}">
                        <a16:creationId xmlns:a16="http://schemas.microsoft.com/office/drawing/2014/main" id="{644D77E4-EC50-F148-9DEB-8B9D62A58695}"/>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6" name="Straight Connector 105">
                    <a:extLst>
                      <a:ext uri="{FF2B5EF4-FFF2-40B4-BE49-F238E27FC236}">
                        <a16:creationId xmlns:a16="http://schemas.microsoft.com/office/drawing/2014/main" id="{40F76F65-FF0A-014C-B59C-2FF048953ED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95F397-45C7-4448-82B2-30A6A36F08FA}"/>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8" name="Flowchart: Connector 83">
                    <a:extLst>
                      <a:ext uri="{FF2B5EF4-FFF2-40B4-BE49-F238E27FC236}">
                        <a16:creationId xmlns:a16="http://schemas.microsoft.com/office/drawing/2014/main" id="{AF29A1CB-222A-5643-A75C-91BF5862412A}"/>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9" name="Flowchart: Connector 84">
                    <a:extLst>
                      <a:ext uri="{FF2B5EF4-FFF2-40B4-BE49-F238E27FC236}">
                        <a16:creationId xmlns:a16="http://schemas.microsoft.com/office/drawing/2014/main" id="{AFE69A3C-5C4F-4E49-9AF6-F105D40352F4}"/>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5">
                    <a:extLst>
                      <a:ext uri="{FF2B5EF4-FFF2-40B4-BE49-F238E27FC236}">
                        <a16:creationId xmlns:a16="http://schemas.microsoft.com/office/drawing/2014/main" id="{E317FE20-B291-284D-AE0E-115DA3EC703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6">
                    <a:extLst>
                      <a:ext uri="{FF2B5EF4-FFF2-40B4-BE49-F238E27FC236}">
                        <a16:creationId xmlns:a16="http://schemas.microsoft.com/office/drawing/2014/main" id="{74BF641F-C37F-E944-8180-F488F40B6F8C}"/>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2" name="5-Point Star 81">
                  <a:extLst>
                    <a:ext uri="{FF2B5EF4-FFF2-40B4-BE49-F238E27FC236}">
                      <a16:creationId xmlns:a16="http://schemas.microsoft.com/office/drawing/2014/main" id="{69E96315-9E3C-CB4D-9B31-A2F7AFB068D9}"/>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3" name="Flowchart: Connector 85">
                  <a:extLst>
                    <a:ext uri="{FF2B5EF4-FFF2-40B4-BE49-F238E27FC236}">
                      <a16:creationId xmlns:a16="http://schemas.microsoft.com/office/drawing/2014/main" id="{0A258AB2-C894-DA4E-B27F-E093429B434C}"/>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966E470-E24D-7144-871F-D48E58A9F9C6}"/>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74E34876-8AEE-1F48-A6A8-0EA3EE0B144E}"/>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728288EA-0702-F448-A74E-171EB8B2649D}"/>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DD66E141-8607-1A43-B057-03BD39B22D9B}"/>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7" name="5-Point Star 66">
                <a:extLst>
                  <a:ext uri="{FF2B5EF4-FFF2-40B4-BE49-F238E27FC236}">
                    <a16:creationId xmlns:a16="http://schemas.microsoft.com/office/drawing/2014/main" id="{A0D765E4-0F75-C743-8AA1-119D0F7B86B2}"/>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5-Point Star 67">
                <a:extLst>
                  <a:ext uri="{FF2B5EF4-FFF2-40B4-BE49-F238E27FC236}">
                    <a16:creationId xmlns:a16="http://schemas.microsoft.com/office/drawing/2014/main" id="{8C8CE911-3AD9-414B-98D2-5C163DA0467D}"/>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56DD2850-E809-0F46-A033-4F07CF6077A0}"/>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7BA624F8-90E3-9D40-B8E5-33BE036CED92}"/>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FBA17601-05DC-9743-ACBB-537AD2D5A4E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44348D6C-AB2A-1544-878B-941A4EF8F53B}"/>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8E7EDF45-7B0C-1F47-A285-32285E254617}"/>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155DC69-69B0-8949-9F6F-D982C6E0FBAF}"/>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TextBox 75">
                <a:extLst>
                  <a:ext uri="{FF2B5EF4-FFF2-40B4-BE49-F238E27FC236}">
                    <a16:creationId xmlns:a16="http://schemas.microsoft.com/office/drawing/2014/main" id="{26191883-93D1-0D4E-8D26-95DDFDD20152}"/>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7" name="TextBox 76">
                <a:extLst>
                  <a:ext uri="{FF2B5EF4-FFF2-40B4-BE49-F238E27FC236}">
                    <a16:creationId xmlns:a16="http://schemas.microsoft.com/office/drawing/2014/main" id="{65F15362-FC5A-EC43-8685-FE0171797E3C}"/>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79" name="Straight Arrow Connector 78">
                <a:extLst>
                  <a:ext uri="{FF2B5EF4-FFF2-40B4-BE49-F238E27FC236}">
                    <a16:creationId xmlns:a16="http://schemas.microsoft.com/office/drawing/2014/main" id="{8C215657-7F29-7343-9899-4886EA804E1E}"/>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2A56413-DD33-364D-8F7F-3CAC9E93DBA3}"/>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8E9A5A58-F16F-2848-A9F3-99FB7ABAD055}"/>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3" name="TextBox 112">
              <a:extLst>
                <a:ext uri="{FF2B5EF4-FFF2-40B4-BE49-F238E27FC236}">
                  <a16:creationId xmlns:a16="http://schemas.microsoft.com/office/drawing/2014/main" id="{F70543A9-7CFB-3444-A135-1EC1EC391431}"/>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C9600732-C1A5-414A-B77E-953B6B962334}"/>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91031FE-9D7F-4F47-820D-95FB6FA8B1CB}"/>
                    </a:ext>
                  </a:extLst>
                </p14:cNvPr>
                <p14:cNvContentPartPr/>
                <p14:nvPr/>
              </p14:nvContentPartPr>
              <p14:xfrm>
                <a:off x="2591160" y="2900674"/>
                <a:ext cx="758520" cy="2795400"/>
              </p14:xfrm>
            </p:contentPart>
          </mc:Choice>
          <mc:Fallback xmlns="">
            <p:pic>
              <p:nvPicPr>
                <p:cNvPr id="3" name="Ink 2">
                  <a:extLst>
                    <a:ext uri="{FF2B5EF4-FFF2-40B4-BE49-F238E27FC236}">
                      <a16:creationId xmlns:a16="http://schemas.microsoft.com/office/drawing/2014/main" id="{191031FE-9D7F-4F47-820D-95FB6FA8B1CB}"/>
                    </a:ext>
                  </a:extLst>
                </p:cNvPr>
                <p:cNvPicPr/>
                <p:nvPr/>
              </p:nvPicPr>
              <p:blipFill>
                <a:blip r:embed="rId4"/>
                <a:stretch>
                  <a:fillRect/>
                </a:stretch>
              </p:blipFill>
              <p:spPr>
                <a:xfrm>
                  <a:off x="2578560" y="2888074"/>
                  <a:ext cx="783720" cy="28206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F66327EB-1D6A-AB42-8AA2-412845F23B9C}"/>
                  </a:ext>
                </a:extLst>
              </p14:cNvPr>
              <p14:cNvContentPartPr/>
              <p14:nvPr/>
            </p14:nvContentPartPr>
            <p14:xfrm>
              <a:off x="396600" y="-416006"/>
              <a:ext cx="360" cy="360"/>
            </p14:xfrm>
          </p:contentPart>
        </mc:Choice>
        <mc:Fallback xmlns="">
          <p:pic>
            <p:nvPicPr>
              <p:cNvPr id="5" name="Ink 4">
                <a:extLst>
                  <a:ext uri="{FF2B5EF4-FFF2-40B4-BE49-F238E27FC236}">
                    <a16:creationId xmlns:a16="http://schemas.microsoft.com/office/drawing/2014/main" id="{F66327EB-1D6A-AB42-8AA2-412845F23B9C}"/>
                  </a:ext>
                </a:extLst>
              </p:cNvPr>
              <p:cNvPicPr/>
              <p:nvPr/>
            </p:nvPicPr>
            <p:blipFill>
              <a:blip r:embed="rId6"/>
              <a:stretch>
                <a:fillRect/>
              </a:stretch>
            </p:blipFill>
            <p:spPr>
              <a:xfrm>
                <a:off x="378960" y="-524006"/>
                <a:ext cx="36000" cy="216000"/>
              </a:xfrm>
              <a:prstGeom prst="rect">
                <a:avLst/>
              </a:prstGeom>
            </p:spPr>
          </p:pic>
        </mc:Fallback>
      </mc:AlternateContent>
    </p:spTree>
    <p:extLst>
      <p:ext uri="{BB962C8B-B14F-4D97-AF65-F5344CB8AC3E}">
        <p14:creationId xmlns:p14="http://schemas.microsoft.com/office/powerpoint/2010/main" val="3856337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C50D6-1412-0545-9AE6-08F8A7297D2F}"/>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Model Evaluation: Good Fit</a:t>
            </a:r>
          </a:p>
        </p:txBody>
      </p:sp>
      <p:sp>
        <p:nvSpPr>
          <p:cNvPr id="62" name="Text Placeholder 2">
            <a:extLst>
              <a:ext uri="{FF2B5EF4-FFF2-40B4-BE49-F238E27FC236}">
                <a16:creationId xmlns:a16="http://schemas.microsoft.com/office/drawing/2014/main" id="{5572D869-DC0C-304C-A14C-5324A8D5A397}"/>
              </a:ext>
            </a:extLst>
          </p:cNvPr>
          <p:cNvSpPr txBox="1">
            <a:spLocks/>
          </p:cNvSpPr>
          <p:nvPr/>
        </p:nvSpPr>
        <p:spPr>
          <a:xfrm>
            <a:off x="694208" y="1310105"/>
            <a:ext cx="10883004" cy="459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Appropriate fitting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Model captures the general relationship between the input data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x</a:t>
            </a:r>
            <a:r>
              <a:rPr lang="en-US"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and output y: {Class 1, Class 2}. </a:t>
            </a:r>
          </a:p>
        </p:txBody>
      </p:sp>
      <p:sp>
        <p:nvSpPr>
          <p:cNvPr id="63" name="Rectangle 62">
            <a:extLst>
              <a:ext uri="{FF2B5EF4-FFF2-40B4-BE49-F238E27FC236}">
                <a16:creationId xmlns:a16="http://schemas.microsoft.com/office/drawing/2014/main" id="{D3D31165-C61D-2B45-B8F0-B38B78A38254}"/>
              </a:ext>
            </a:extLst>
          </p:cNvPr>
          <p:cNvSpPr/>
          <p:nvPr/>
        </p:nvSpPr>
        <p:spPr>
          <a:xfrm>
            <a:off x="5200508" y="2824016"/>
            <a:ext cx="6848741"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not too simple, not too complex.</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picks up the underlying relationship rather than the noise in the training.</a:t>
            </a:r>
          </a:p>
          <a:p>
            <a:pPr marL="457200" indent="-457200">
              <a:buFont typeface="Arial" panose="020B0604020202020204" pitchFamily="34" charset="0"/>
              <a:buChar char="•"/>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Model will </a:t>
            </a:r>
            <a:r>
              <a:rPr lang="en-US" sz="2800" b="1" dirty="0">
                <a:latin typeface="Amazon Ember Light" panose="020B0403020204020204" pitchFamily="34" charset="0"/>
                <a:ea typeface="Amazon Ember Light" panose="020B0403020204020204" pitchFamily="34" charset="0"/>
                <a:cs typeface="Amazon Ember Light" panose="020B0403020204020204" pitchFamily="34" charset="0"/>
              </a:rPr>
              <a:t>perform good enough on training and validation </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(and/or test).</a:t>
            </a:r>
          </a:p>
        </p:txBody>
      </p:sp>
      <p:grpSp>
        <p:nvGrpSpPr>
          <p:cNvPr id="65" name="Group 64">
            <a:extLst>
              <a:ext uri="{FF2B5EF4-FFF2-40B4-BE49-F238E27FC236}">
                <a16:creationId xmlns:a16="http://schemas.microsoft.com/office/drawing/2014/main" id="{9E474127-0BC6-3E48-A5AD-17276C24870F}"/>
              </a:ext>
            </a:extLst>
          </p:cNvPr>
          <p:cNvGrpSpPr/>
          <p:nvPr/>
        </p:nvGrpSpPr>
        <p:grpSpPr>
          <a:xfrm>
            <a:off x="735088" y="3141450"/>
            <a:ext cx="4320647" cy="2584107"/>
            <a:chOff x="735088" y="3263370"/>
            <a:chExt cx="4320647" cy="2584107"/>
          </a:xfrm>
        </p:grpSpPr>
        <p:grpSp>
          <p:nvGrpSpPr>
            <p:cNvPr id="67" name="Group 66">
              <a:extLst>
                <a:ext uri="{FF2B5EF4-FFF2-40B4-BE49-F238E27FC236}">
                  <a16:creationId xmlns:a16="http://schemas.microsoft.com/office/drawing/2014/main" id="{D1B48FE7-CBA8-6941-9B74-470C5518A0F2}"/>
                </a:ext>
              </a:extLst>
            </p:cNvPr>
            <p:cNvGrpSpPr/>
            <p:nvPr/>
          </p:nvGrpSpPr>
          <p:grpSpPr>
            <a:xfrm>
              <a:off x="735088" y="3897014"/>
              <a:ext cx="4320647" cy="1789854"/>
              <a:chOff x="6493683" y="3860194"/>
              <a:chExt cx="4320647" cy="1789854"/>
            </a:xfrm>
          </p:grpSpPr>
          <p:grpSp>
            <p:nvGrpSpPr>
              <p:cNvPr id="82" name="Group 81">
                <a:extLst>
                  <a:ext uri="{FF2B5EF4-FFF2-40B4-BE49-F238E27FC236}">
                    <a16:creationId xmlns:a16="http://schemas.microsoft.com/office/drawing/2014/main" id="{34D18A15-4BF7-B34F-A34C-081C6B7F08A5}"/>
                  </a:ext>
                </a:extLst>
              </p:cNvPr>
              <p:cNvGrpSpPr/>
              <p:nvPr/>
            </p:nvGrpSpPr>
            <p:grpSpPr>
              <a:xfrm>
                <a:off x="6493683" y="3860194"/>
                <a:ext cx="4320647" cy="1789854"/>
                <a:chOff x="6500798" y="1410313"/>
                <a:chExt cx="4320647" cy="1789854"/>
              </a:xfrm>
            </p:grpSpPr>
            <p:sp>
              <p:nvSpPr>
                <p:cNvPr id="89" name="5-Point Star 88">
                  <a:extLst>
                    <a:ext uri="{FF2B5EF4-FFF2-40B4-BE49-F238E27FC236}">
                      <a16:creationId xmlns:a16="http://schemas.microsoft.com/office/drawing/2014/main" id="{4722150A-26B3-864B-AD21-10E3EDDA3E3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0" name="5-Point Star 89">
                  <a:extLst>
                    <a:ext uri="{FF2B5EF4-FFF2-40B4-BE49-F238E27FC236}">
                      <a16:creationId xmlns:a16="http://schemas.microsoft.com/office/drawing/2014/main" id="{B0773B83-DD94-1949-A49A-0D59D8593D05}"/>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1" name="5-Point Star 90">
                  <a:extLst>
                    <a:ext uri="{FF2B5EF4-FFF2-40B4-BE49-F238E27FC236}">
                      <a16:creationId xmlns:a16="http://schemas.microsoft.com/office/drawing/2014/main" id="{A73C7893-6C76-6046-8A3B-9FF527879BEA}"/>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2" name="5-Point Star 91">
                  <a:extLst>
                    <a:ext uri="{FF2B5EF4-FFF2-40B4-BE49-F238E27FC236}">
                      <a16:creationId xmlns:a16="http://schemas.microsoft.com/office/drawing/2014/main" id="{989B98D0-B102-174C-B54C-6FC6E643AD25}"/>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3" name="5-Point Star 92">
                  <a:extLst>
                    <a:ext uri="{FF2B5EF4-FFF2-40B4-BE49-F238E27FC236}">
                      <a16:creationId xmlns:a16="http://schemas.microsoft.com/office/drawing/2014/main" id="{8DD2A595-22E7-234F-829C-429138AD2166}"/>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4" name="5-Point Star 93">
                  <a:extLst>
                    <a:ext uri="{FF2B5EF4-FFF2-40B4-BE49-F238E27FC236}">
                      <a16:creationId xmlns:a16="http://schemas.microsoft.com/office/drawing/2014/main" id="{8DD36CBD-D82C-C245-9252-27A35FF4C07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5" name="5-Point Star 94">
                  <a:extLst>
                    <a:ext uri="{FF2B5EF4-FFF2-40B4-BE49-F238E27FC236}">
                      <a16:creationId xmlns:a16="http://schemas.microsoft.com/office/drawing/2014/main" id="{78656972-8C93-814F-A7A5-E688F91C8531}"/>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6" name="5-Point Star 95">
                  <a:extLst>
                    <a:ext uri="{FF2B5EF4-FFF2-40B4-BE49-F238E27FC236}">
                      <a16:creationId xmlns:a16="http://schemas.microsoft.com/office/drawing/2014/main" id="{B2255A00-6510-AC42-B9DD-0525CE4D9296}"/>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7" name="5-Point Star 96">
                  <a:extLst>
                    <a:ext uri="{FF2B5EF4-FFF2-40B4-BE49-F238E27FC236}">
                      <a16:creationId xmlns:a16="http://schemas.microsoft.com/office/drawing/2014/main" id="{C9D29778-C45E-B645-9716-45E979CFB0C0}"/>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8" name="5-Point Star 97">
                  <a:extLst>
                    <a:ext uri="{FF2B5EF4-FFF2-40B4-BE49-F238E27FC236}">
                      <a16:creationId xmlns:a16="http://schemas.microsoft.com/office/drawing/2014/main" id="{61F5E1C2-58E2-AB4D-87CF-09B980E8866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9" name="Flowchart: Connector 42">
                  <a:extLst>
                    <a:ext uri="{FF2B5EF4-FFF2-40B4-BE49-F238E27FC236}">
                      <a16:creationId xmlns:a16="http://schemas.microsoft.com/office/drawing/2014/main" id="{AE731D53-DBE5-E147-ABC9-5D5258C184BD}"/>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5-Point Star 99">
                  <a:extLst>
                    <a:ext uri="{FF2B5EF4-FFF2-40B4-BE49-F238E27FC236}">
                      <a16:creationId xmlns:a16="http://schemas.microsoft.com/office/drawing/2014/main" id="{EF34BB42-2D5B-1642-97F8-54DE100A8684}"/>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1" name="Flowchart: Connector 44">
                  <a:extLst>
                    <a:ext uri="{FF2B5EF4-FFF2-40B4-BE49-F238E27FC236}">
                      <a16:creationId xmlns:a16="http://schemas.microsoft.com/office/drawing/2014/main" id="{C85E678F-C05D-5646-8ADF-815B196A5B49}"/>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2" name="Flowchart: Connector 45">
                  <a:extLst>
                    <a:ext uri="{FF2B5EF4-FFF2-40B4-BE49-F238E27FC236}">
                      <a16:creationId xmlns:a16="http://schemas.microsoft.com/office/drawing/2014/main" id="{363B722D-C34A-C64C-8528-2A56ED7890F0}"/>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3" name="Flowchart: Connector 46">
                  <a:extLst>
                    <a:ext uri="{FF2B5EF4-FFF2-40B4-BE49-F238E27FC236}">
                      <a16:creationId xmlns:a16="http://schemas.microsoft.com/office/drawing/2014/main" id="{FE50BB12-75AF-E344-A564-01F1C960F825}"/>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4" name="Flowchart: Connector 47">
                  <a:extLst>
                    <a:ext uri="{FF2B5EF4-FFF2-40B4-BE49-F238E27FC236}">
                      <a16:creationId xmlns:a16="http://schemas.microsoft.com/office/drawing/2014/main" id="{972859D6-B1C1-E340-ACD2-9A5120039252}"/>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5" name="Flowchart: Connector 71">
                  <a:extLst>
                    <a:ext uri="{FF2B5EF4-FFF2-40B4-BE49-F238E27FC236}">
                      <a16:creationId xmlns:a16="http://schemas.microsoft.com/office/drawing/2014/main" id="{BC8A660A-BAAD-804C-8D62-16FEC282F2CB}"/>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6" name="Flowchart: Connector 72">
                  <a:extLst>
                    <a:ext uri="{FF2B5EF4-FFF2-40B4-BE49-F238E27FC236}">
                      <a16:creationId xmlns:a16="http://schemas.microsoft.com/office/drawing/2014/main" id="{85E3F6D8-823B-124D-A4A9-A4C5DA7AB8C3}"/>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107" name="Straight Connector 106">
                  <a:extLst>
                    <a:ext uri="{FF2B5EF4-FFF2-40B4-BE49-F238E27FC236}">
                      <a16:creationId xmlns:a16="http://schemas.microsoft.com/office/drawing/2014/main" id="{BB6088ED-0612-A04A-BA38-4E946DF957ED}"/>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D041606-7158-6B46-ABD3-D24C4A41A69F}"/>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109" name="Flowchart: Connector 83">
                  <a:extLst>
                    <a:ext uri="{FF2B5EF4-FFF2-40B4-BE49-F238E27FC236}">
                      <a16:creationId xmlns:a16="http://schemas.microsoft.com/office/drawing/2014/main" id="{B337FA93-FEFF-9D4F-9BD1-0A86901472B8}"/>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0" name="Flowchart: Connector 84">
                  <a:extLst>
                    <a:ext uri="{FF2B5EF4-FFF2-40B4-BE49-F238E27FC236}">
                      <a16:creationId xmlns:a16="http://schemas.microsoft.com/office/drawing/2014/main" id="{DEA790EB-5A7F-924B-8A9B-9489AA362D21}"/>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1" name="Flowchart: Connector 85">
                  <a:extLst>
                    <a:ext uri="{FF2B5EF4-FFF2-40B4-BE49-F238E27FC236}">
                      <a16:creationId xmlns:a16="http://schemas.microsoft.com/office/drawing/2014/main" id="{045862D7-0B02-894B-8F0F-71D90983AE89}"/>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2" name="Flowchart: Connector 86">
                  <a:extLst>
                    <a:ext uri="{FF2B5EF4-FFF2-40B4-BE49-F238E27FC236}">
                      <a16:creationId xmlns:a16="http://schemas.microsoft.com/office/drawing/2014/main" id="{218B6D86-5F78-C449-81BF-9807AC9196B4}"/>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83" name="5-Point Star 82">
                <a:extLst>
                  <a:ext uri="{FF2B5EF4-FFF2-40B4-BE49-F238E27FC236}">
                    <a16:creationId xmlns:a16="http://schemas.microsoft.com/office/drawing/2014/main" id="{46F65F0B-D3B9-E746-8138-B5F70A794558}"/>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4" name="Flowchart: Connector 85">
                <a:extLst>
                  <a:ext uri="{FF2B5EF4-FFF2-40B4-BE49-F238E27FC236}">
                    <a16:creationId xmlns:a16="http://schemas.microsoft.com/office/drawing/2014/main" id="{FBADA4DF-2B76-8D4E-A52A-2C52ED25BABF}"/>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5" name="Flowchart: Connector 85">
                <a:extLst>
                  <a:ext uri="{FF2B5EF4-FFF2-40B4-BE49-F238E27FC236}">
                    <a16:creationId xmlns:a16="http://schemas.microsoft.com/office/drawing/2014/main" id="{CDE8041F-A86D-364F-8083-677C880F0A4E}"/>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6" name="Flowchart: Connector 85">
                <a:extLst>
                  <a:ext uri="{FF2B5EF4-FFF2-40B4-BE49-F238E27FC236}">
                    <a16:creationId xmlns:a16="http://schemas.microsoft.com/office/drawing/2014/main" id="{A6862E76-AFD3-5240-8AFB-6015F1F00F20}"/>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7" name="Flowchart: Connector 85">
                <a:extLst>
                  <a:ext uri="{FF2B5EF4-FFF2-40B4-BE49-F238E27FC236}">
                    <a16:creationId xmlns:a16="http://schemas.microsoft.com/office/drawing/2014/main" id="{296B2B4A-F1F7-444F-A7DF-7EA0205080C4}"/>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88" name="Flowchart: Connector 85">
                <a:extLst>
                  <a:ext uri="{FF2B5EF4-FFF2-40B4-BE49-F238E27FC236}">
                    <a16:creationId xmlns:a16="http://schemas.microsoft.com/office/drawing/2014/main" id="{88AA3010-A569-074B-9561-C1D08994BF5F}"/>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68" name="5-Point Star 67">
              <a:extLst>
                <a:ext uri="{FF2B5EF4-FFF2-40B4-BE49-F238E27FC236}">
                  <a16:creationId xmlns:a16="http://schemas.microsoft.com/office/drawing/2014/main" id="{55E106BC-44D9-0A4C-8602-C4E68B1B8D3B}"/>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5-Point Star 68">
              <a:extLst>
                <a:ext uri="{FF2B5EF4-FFF2-40B4-BE49-F238E27FC236}">
                  <a16:creationId xmlns:a16="http://schemas.microsoft.com/office/drawing/2014/main" id="{EBE3D150-A6C8-1E4B-A0E5-79A4F7293492}"/>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5-Point Star 69">
              <a:extLst>
                <a:ext uri="{FF2B5EF4-FFF2-40B4-BE49-F238E27FC236}">
                  <a16:creationId xmlns:a16="http://schemas.microsoft.com/office/drawing/2014/main" id="{1F509880-A98E-5A4B-9921-89F98D1B80F4}"/>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5-Point Star 70">
              <a:extLst>
                <a:ext uri="{FF2B5EF4-FFF2-40B4-BE49-F238E27FC236}">
                  <a16:creationId xmlns:a16="http://schemas.microsoft.com/office/drawing/2014/main" id="{E2E96DC5-2ADF-4346-8737-0762B5F7C16E}"/>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5-Point Star 71">
              <a:extLst>
                <a:ext uri="{FF2B5EF4-FFF2-40B4-BE49-F238E27FC236}">
                  <a16:creationId xmlns:a16="http://schemas.microsoft.com/office/drawing/2014/main" id="{8A9246D2-9603-374B-9BC5-29187670FAAA}"/>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3" name="5-Point Star 72">
              <a:extLst>
                <a:ext uri="{FF2B5EF4-FFF2-40B4-BE49-F238E27FC236}">
                  <a16:creationId xmlns:a16="http://schemas.microsoft.com/office/drawing/2014/main" id="{BCA8C98A-1F94-004A-B3BB-4EBCB8CB197F}"/>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4" name="5-Point Star 73">
              <a:extLst>
                <a:ext uri="{FF2B5EF4-FFF2-40B4-BE49-F238E27FC236}">
                  <a16:creationId xmlns:a16="http://schemas.microsoft.com/office/drawing/2014/main" id="{3A17A01B-CBE1-924B-BFD4-F84D1928397D}"/>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5" name="5-Point Star 74">
              <a:extLst>
                <a:ext uri="{FF2B5EF4-FFF2-40B4-BE49-F238E27FC236}">
                  <a16:creationId xmlns:a16="http://schemas.microsoft.com/office/drawing/2014/main" id="{A2100D01-BFF9-5948-8694-FE3F838C5598}"/>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reeform 75">
              <a:extLst>
                <a:ext uri="{FF2B5EF4-FFF2-40B4-BE49-F238E27FC236}">
                  <a16:creationId xmlns:a16="http://schemas.microsoft.com/office/drawing/2014/main" id="{46023923-0EAE-0340-8AF0-7A0371C90AE6}"/>
                </a:ext>
              </a:extLst>
            </p:cNvPr>
            <p:cNvSpPr/>
            <p:nvPr/>
          </p:nvSpPr>
          <p:spPr>
            <a:xfrm rot="4077738">
              <a:off x="2188437" y="3946590"/>
              <a:ext cx="2449061" cy="1352714"/>
            </a:xfrm>
            <a:custGeom>
              <a:avLst/>
              <a:gdLst>
                <a:gd name="connsiteX0" fmla="*/ 0 w 4448710"/>
                <a:gd name="connsiteY0" fmla="*/ 0 h 4209318"/>
                <a:gd name="connsiteX1" fmla="*/ 1097280 w 4448710"/>
                <a:gd name="connsiteY1" fmla="*/ 4151376 h 4209318"/>
                <a:gd name="connsiteX2" fmla="*/ 4072128 w 4448710"/>
                <a:gd name="connsiteY2" fmla="*/ 2420112 h 4209318"/>
                <a:gd name="connsiteX3" fmla="*/ 4309872 w 4448710"/>
                <a:gd name="connsiteY3" fmla="*/ 2286000 h 4209318"/>
              </a:gdLst>
              <a:ahLst/>
              <a:cxnLst>
                <a:cxn ang="0">
                  <a:pos x="connsiteX0" y="connsiteY0"/>
                </a:cxn>
                <a:cxn ang="0">
                  <a:pos x="connsiteX1" y="connsiteY1"/>
                </a:cxn>
                <a:cxn ang="0">
                  <a:pos x="connsiteX2" y="connsiteY2"/>
                </a:cxn>
                <a:cxn ang="0">
                  <a:pos x="connsiteX3" y="connsiteY3"/>
                </a:cxn>
              </a:cxnLst>
              <a:rect l="l" t="t" r="r" b="b"/>
              <a:pathLst>
                <a:path w="4448710" h="4209318">
                  <a:moveTo>
                    <a:pt x="0" y="0"/>
                  </a:moveTo>
                  <a:cubicBezTo>
                    <a:pt x="209296" y="1874012"/>
                    <a:pt x="418592" y="3748024"/>
                    <a:pt x="1097280" y="4151376"/>
                  </a:cubicBezTo>
                  <a:cubicBezTo>
                    <a:pt x="1775968" y="4554728"/>
                    <a:pt x="3536696" y="2731008"/>
                    <a:pt x="4072128" y="2420112"/>
                  </a:cubicBezTo>
                  <a:cubicBezTo>
                    <a:pt x="4607560" y="2109216"/>
                    <a:pt x="4458716" y="2197608"/>
                    <a:pt x="4309872" y="2286000"/>
                  </a:cubicBez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TextBox 76">
              <a:extLst>
                <a:ext uri="{FF2B5EF4-FFF2-40B4-BE49-F238E27FC236}">
                  <a16:creationId xmlns:a16="http://schemas.microsoft.com/office/drawing/2014/main" id="{549AFFC0-804E-A94B-AD68-0021A0D745F5}"/>
                </a:ext>
              </a:extLst>
            </p:cNvPr>
            <p:cNvSpPr txBox="1"/>
            <p:nvPr/>
          </p:nvSpPr>
          <p:spPr>
            <a:xfrm>
              <a:off x="4055067" y="3267949"/>
              <a:ext cx="10006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2</a:t>
              </a:r>
            </a:p>
          </p:txBody>
        </p:sp>
        <p:sp>
          <p:nvSpPr>
            <p:cNvPr id="78" name="TextBox 77">
              <a:extLst>
                <a:ext uri="{FF2B5EF4-FFF2-40B4-BE49-F238E27FC236}">
                  <a16:creationId xmlns:a16="http://schemas.microsoft.com/office/drawing/2014/main" id="{AFE4A440-F038-1840-B922-10B83F28EFD0}"/>
                </a:ext>
              </a:extLst>
            </p:cNvPr>
            <p:cNvSpPr txBox="1"/>
            <p:nvPr/>
          </p:nvSpPr>
          <p:spPr>
            <a:xfrm>
              <a:off x="1168418" y="3263370"/>
              <a:ext cx="1020550"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Class 1</a:t>
              </a:r>
            </a:p>
          </p:txBody>
        </p:sp>
        <p:cxnSp>
          <p:nvCxnSpPr>
            <p:cNvPr id="80" name="Straight Arrow Connector 79">
              <a:extLst>
                <a:ext uri="{FF2B5EF4-FFF2-40B4-BE49-F238E27FC236}">
                  <a16:creationId xmlns:a16="http://schemas.microsoft.com/office/drawing/2014/main" id="{E9F60F30-CE01-804A-AA3E-2E0C8CC4C647}"/>
                </a:ext>
              </a:extLst>
            </p:cNvPr>
            <p:cNvCxnSpPr>
              <a:cxnSpLocks/>
            </p:cNvCxnSpPr>
            <p:nvPr/>
          </p:nvCxnSpPr>
          <p:spPr>
            <a:xfrm flipV="1">
              <a:off x="3432468" y="3437226"/>
              <a:ext cx="533863" cy="902"/>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DC83F7C-8486-0046-9298-4BFDB423B782}"/>
                </a:ext>
              </a:extLst>
            </p:cNvPr>
            <p:cNvCxnSpPr>
              <a:cxnSpLocks/>
            </p:cNvCxnSpPr>
            <p:nvPr/>
          </p:nvCxnSpPr>
          <p:spPr>
            <a:xfrm flipH="1">
              <a:off x="2142761" y="3429000"/>
              <a:ext cx="580111"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042E9650-C5A7-0949-89AD-86D6CDDE7968}"/>
              </a:ext>
            </a:extLst>
          </p:cNvPr>
          <p:cNvSpPr txBox="1"/>
          <p:nvPr/>
        </p:nvSpPr>
        <p:spPr>
          <a:xfrm>
            <a:off x="4663677" y="5482886"/>
            <a:ext cx="443235"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1</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4" name="TextBox 113">
            <a:extLst>
              <a:ext uri="{FF2B5EF4-FFF2-40B4-BE49-F238E27FC236}">
                <a16:creationId xmlns:a16="http://schemas.microsoft.com/office/drawing/2014/main" id="{9157B076-1710-4B45-B8A3-30EDCEE0DC5F}"/>
              </a:ext>
            </a:extLst>
          </p:cNvPr>
          <p:cNvSpPr txBox="1"/>
          <p:nvPr/>
        </p:nvSpPr>
        <p:spPr>
          <a:xfrm>
            <a:off x="330675" y="3705489"/>
            <a:ext cx="491867" cy="400110"/>
          </a:xfrm>
          <a:prstGeom prst="rect">
            <a:avLst/>
          </a:prstGeom>
          <a:noFill/>
        </p:spPr>
        <p:txBody>
          <a:bodyPr wrap="square" rtlCol="0">
            <a:spAutoFit/>
          </a:bodyPr>
          <a:lstStyle/>
          <a:p>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x</a:t>
            </a:r>
            <a:r>
              <a:rPr lang="en-US" sz="2000" baseline="-25000" dirty="0">
                <a:latin typeface="Amazon Ember Light" panose="020B0403020204020204" pitchFamily="34" charset="0"/>
                <a:ea typeface="Amazon Ember Light" panose="020B0403020204020204" pitchFamily="34" charset="0"/>
                <a:cs typeface="Amazon Ember Light" panose="020B0403020204020204" pitchFamily="34" charset="0"/>
              </a:rPr>
              <a:t>2</a:t>
            </a: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5-Point Star 52">
            <a:extLst>
              <a:ext uri="{FF2B5EF4-FFF2-40B4-BE49-F238E27FC236}">
                <a16:creationId xmlns:a16="http://schemas.microsoft.com/office/drawing/2014/main" id="{B9552FFB-8A8A-A746-9929-2BFB3AC7F7CD}"/>
              </a:ext>
            </a:extLst>
          </p:cNvPr>
          <p:cNvSpPr/>
          <p:nvPr/>
        </p:nvSpPr>
        <p:spPr>
          <a:xfrm>
            <a:off x="3002280" y="4500498"/>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68989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Model Evaluation</a:t>
            </a:r>
          </a:p>
        </p:txBody>
      </p:sp>
    </p:spTree>
    <p:extLst>
      <p:ext uri="{BB962C8B-B14F-4D97-AF65-F5344CB8AC3E}">
        <p14:creationId xmlns:p14="http://schemas.microsoft.com/office/powerpoint/2010/main" val="3004693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entagon 98">
            <a:extLst>
              <a:ext uri="{FF2B5EF4-FFF2-40B4-BE49-F238E27FC236}">
                <a16:creationId xmlns:a16="http://schemas.microsoft.com/office/drawing/2014/main" id="{4D8415BD-AA5B-FB47-A1B7-EB82A511706D}"/>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0" name="Pentagon 99">
            <a:extLst>
              <a:ext uri="{FF2B5EF4-FFF2-40B4-BE49-F238E27FC236}">
                <a16:creationId xmlns:a16="http://schemas.microsoft.com/office/drawing/2014/main" id="{0B862CB1-93B3-C942-AB67-3F0F134F7637}"/>
              </a:ext>
            </a:extLst>
          </p:cNvPr>
          <p:cNvSpPr/>
          <p:nvPr/>
        </p:nvSpPr>
        <p:spPr bwMode="white">
          <a:xfrm>
            <a:off x="555331" y="1711577"/>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 name="Title 1">
            <a:extLst>
              <a:ext uri="{FF2B5EF4-FFF2-40B4-BE49-F238E27FC236}">
                <a16:creationId xmlns:a16="http://schemas.microsoft.com/office/drawing/2014/main" id="{103BB298-400B-A340-99C0-DE225305059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Regression Metrics</a:t>
            </a:r>
          </a:p>
        </p:txBody>
      </p:sp>
      <p:grpSp>
        <p:nvGrpSpPr>
          <p:cNvPr id="55" name="Group 54">
            <a:extLst>
              <a:ext uri="{FF2B5EF4-FFF2-40B4-BE49-F238E27FC236}">
                <a16:creationId xmlns:a16="http://schemas.microsoft.com/office/drawing/2014/main" id="{E6C1BEAE-6472-574D-B103-3F7349640813}"/>
              </a:ext>
            </a:extLst>
          </p:cNvPr>
          <p:cNvGrpSpPr/>
          <p:nvPr/>
        </p:nvGrpSpPr>
        <p:grpSpPr>
          <a:xfrm>
            <a:off x="5775823" y="1876108"/>
            <a:ext cx="5221109" cy="1200329"/>
            <a:chOff x="5775823" y="1876108"/>
            <a:chExt cx="5221109" cy="1200329"/>
          </a:xfrm>
        </p:grpSpPr>
        <p:sp>
          <p:nvSpPr>
            <p:cNvPr id="56" name="TextBox 55">
              <a:extLst>
                <a:ext uri="{FF2B5EF4-FFF2-40B4-BE49-F238E27FC236}">
                  <a16:creationId xmlns:a16="http://schemas.microsoft.com/office/drawing/2014/main" id="{5CA8C8FE-1F62-BE49-969A-5A55E9635DF5}"/>
                </a:ext>
              </a:extLst>
            </p:cNvPr>
            <p:cNvSpPr txBox="1"/>
            <p:nvPr/>
          </p:nvSpPr>
          <p:spPr>
            <a:xfrm>
              <a:off x="5775823" y="1876108"/>
              <a:ext cx="4483668" cy="1200329"/>
            </a:xfrm>
            <a:prstGeom prst="rect">
              <a:avLst/>
            </a:prstGeom>
            <a:noFill/>
          </p:spPr>
          <p:txBody>
            <a:bodyPr wrap="square" rtlCol="0">
              <a:spAutoFit/>
            </a:body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Data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Predicted values</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Mean value of data values, </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 Number of data records</a:t>
              </a:r>
            </a:p>
          </p:txBody>
        </p:sp>
        <p:pic>
          <p:nvPicPr>
            <p:cNvPr id="58" name="Picture 57">
              <a:extLst>
                <a:ext uri="{FF2B5EF4-FFF2-40B4-BE49-F238E27FC236}">
                  <a16:creationId xmlns:a16="http://schemas.microsoft.com/office/drawing/2014/main" id="{C903B0E3-7638-804D-A512-CE2A511A0BAB}"/>
                </a:ext>
              </a:extLst>
            </p:cNvPr>
            <p:cNvPicPr>
              <a:picLocks noChangeAspect="1"/>
            </p:cNvPicPr>
            <p:nvPr/>
          </p:nvPicPr>
          <p:blipFill>
            <a:blip r:embed="rId3"/>
            <a:stretch>
              <a:fillRect/>
            </a:stretch>
          </p:blipFill>
          <p:spPr>
            <a:xfrm>
              <a:off x="9717109" y="2294875"/>
              <a:ext cx="1279823" cy="618479"/>
            </a:xfrm>
            <a:prstGeom prst="rect">
              <a:avLst/>
            </a:prstGeom>
          </p:spPr>
        </p:pic>
        <p:pic>
          <p:nvPicPr>
            <p:cNvPr id="59" name="Picture 58">
              <a:extLst>
                <a:ext uri="{FF2B5EF4-FFF2-40B4-BE49-F238E27FC236}">
                  <a16:creationId xmlns:a16="http://schemas.microsoft.com/office/drawing/2014/main" id="{A5C6E8F0-2192-B949-871D-015901FDBD71}"/>
                </a:ext>
              </a:extLst>
            </p:cNvPr>
            <p:cNvPicPr>
              <a:picLocks noChangeAspect="1"/>
            </p:cNvPicPr>
            <p:nvPr/>
          </p:nvPicPr>
          <p:blipFill>
            <a:blip r:embed="rId4"/>
            <a:stretch>
              <a:fillRect/>
            </a:stretch>
          </p:blipFill>
          <p:spPr>
            <a:xfrm>
              <a:off x="6464457" y="1878200"/>
              <a:ext cx="307085" cy="269483"/>
            </a:xfrm>
            <a:prstGeom prst="rect">
              <a:avLst/>
            </a:prstGeom>
          </p:spPr>
        </p:pic>
        <p:pic>
          <p:nvPicPr>
            <p:cNvPr id="60" name="Picture 59">
              <a:extLst>
                <a:ext uri="{FF2B5EF4-FFF2-40B4-BE49-F238E27FC236}">
                  <a16:creationId xmlns:a16="http://schemas.microsoft.com/office/drawing/2014/main" id="{9108B499-7BD4-A349-8F11-3C45B65FBD54}"/>
                </a:ext>
              </a:extLst>
            </p:cNvPr>
            <p:cNvPicPr>
              <a:picLocks noChangeAspect="1"/>
            </p:cNvPicPr>
            <p:nvPr/>
          </p:nvPicPr>
          <p:blipFill>
            <a:blip r:embed="rId5"/>
            <a:stretch>
              <a:fillRect/>
            </a:stretch>
          </p:blipFill>
          <p:spPr>
            <a:xfrm>
              <a:off x="6452349" y="2183165"/>
              <a:ext cx="307086" cy="269484"/>
            </a:xfrm>
            <a:prstGeom prst="rect">
              <a:avLst/>
            </a:prstGeom>
          </p:spPr>
        </p:pic>
        <p:pic>
          <p:nvPicPr>
            <p:cNvPr id="61" name="Picture 60">
              <a:extLst>
                <a:ext uri="{FF2B5EF4-FFF2-40B4-BE49-F238E27FC236}">
                  <a16:creationId xmlns:a16="http://schemas.microsoft.com/office/drawing/2014/main" id="{F82FE4D3-5BCB-9D41-A04F-E2EA5465F8B7}"/>
                </a:ext>
              </a:extLst>
            </p:cNvPr>
            <p:cNvPicPr>
              <a:picLocks noChangeAspect="1"/>
            </p:cNvPicPr>
            <p:nvPr/>
          </p:nvPicPr>
          <p:blipFill>
            <a:blip r:embed="rId6"/>
            <a:stretch>
              <a:fillRect/>
            </a:stretch>
          </p:blipFill>
          <p:spPr>
            <a:xfrm>
              <a:off x="6462937" y="2550329"/>
              <a:ext cx="106412" cy="183265"/>
            </a:xfrm>
            <a:prstGeom prst="rect">
              <a:avLst/>
            </a:prstGeom>
          </p:spPr>
        </p:pic>
        <p:pic>
          <p:nvPicPr>
            <p:cNvPr id="62" name="Picture 61">
              <a:extLst>
                <a:ext uri="{FF2B5EF4-FFF2-40B4-BE49-F238E27FC236}">
                  <a16:creationId xmlns:a16="http://schemas.microsoft.com/office/drawing/2014/main" id="{96D07A8C-C83B-F940-BFA8-9C5B61AAEE56}"/>
                </a:ext>
              </a:extLst>
            </p:cNvPr>
            <p:cNvPicPr>
              <a:picLocks noChangeAspect="1"/>
            </p:cNvPicPr>
            <p:nvPr/>
          </p:nvPicPr>
          <p:blipFill>
            <a:blip r:embed="rId7"/>
            <a:stretch>
              <a:fillRect/>
            </a:stretch>
          </p:blipFill>
          <p:spPr>
            <a:xfrm>
              <a:off x="6454572" y="2831274"/>
              <a:ext cx="128618" cy="115756"/>
            </a:xfrm>
            <a:prstGeom prst="rect">
              <a:avLst/>
            </a:prstGeom>
          </p:spPr>
        </p:pic>
      </p:grpSp>
      <p:graphicFrame>
        <p:nvGraphicFramePr>
          <p:cNvPr id="63" name="Table 62">
            <a:extLst>
              <a:ext uri="{FF2B5EF4-FFF2-40B4-BE49-F238E27FC236}">
                <a16:creationId xmlns:a16="http://schemas.microsoft.com/office/drawing/2014/main" id="{773D8E56-432E-3E4F-ABBE-976D3B0AF0C5}"/>
              </a:ext>
            </a:extLst>
          </p:cNvPr>
          <p:cNvGraphicFramePr>
            <a:graphicFrameLocks noGrp="1"/>
          </p:cNvGraphicFramePr>
          <p:nvPr/>
        </p:nvGraphicFramePr>
        <p:xfrm>
          <a:off x="1072139" y="1638647"/>
          <a:ext cx="5233216" cy="3812898"/>
        </p:xfrm>
        <a:graphic>
          <a:graphicData uri="http://schemas.openxmlformats.org/drawingml/2006/table">
            <a:tbl>
              <a:tblPr firstRow="1" bandRow="1">
                <a:tableStyleId>{5C22544A-7EE6-4342-B048-85BDC9FD1C3A}</a:tableStyleId>
              </a:tblPr>
              <a:tblGrid>
                <a:gridCol w="2505725">
                  <a:extLst>
                    <a:ext uri="{9D8B030D-6E8A-4147-A177-3AD203B41FA5}">
                      <a16:colId xmlns:a16="http://schemas.microsoft.com/office/drawing/2014/main" val="1725729869"/>
                    </a:ext>
                  </a:extLst>
                </a:gridCol>
                <a:gridCol w="2727491">
                  <a:extLst>
                    <a:ext uri="{9D8B030D-6E8A-4147-A177-3AD203B41FA5}">
                      <a16:colId xmlns:a16="http://schemas.microsoft.com/office/drawing/2014/main" val="3620867233"/>
                    </a:ext>
                  </a:extLst>
                </a:gridCol>
              </a:tblGrid>
              <a:tr h="557596">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Metrics</a:t>
                      </a:r>
                    </a:p>
                  </a:txBody>
                  <a:tcPr anchor="ctr">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2000" b="0" i="0" dirty="0">
                          <a:latin typeface="Amazon Ember Light" panose="020B0403020204020204" pitchFamily="34" charset="0"/>
                          <a:ea typeface="Amazon Ember Light" panose="020B0403020204020204" pitchFamily="34" charset="0"/>
                          <a:cs typeface="Amazon Ember Light" panose="020B0403020204020204" pitchFamily="34" charset="0"/>
                        </a:rPr>
                        <a:t>Equations</a:t>
                      </a:r>
                    </a:p>
                  </a:txBody>
                  <a:tcPr anchor="ctr">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729781550"/>
                  </a:ext>
                </a:extLst>
              </a:tr>
              <a:tr h="824048">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Squared Error (MSE)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4760207"/>
                  </a:ext>
                </a:extLst>
              </a:tr>
              <a:tr h="746095">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Root Mean Squared Error (RMSE)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7641130"/>
                  </a:ext>
                </a:extLst>
              </a:tr>
              <a:tr h="770759">
                <a:tc>
                  <a:txBody>
                    <a:bodyPr/>
                    <a:lstStyle/>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Mean Absolute Error (MAE)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08479"/>
                  </a:ext>
                </a:extLst>
              </a:tr>
              <a:tr h="746095">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algn="ct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 Squared (R</a:t>
                      </a:r>
                      <a:r>
                        <a:rPr lang="en-US" b="0" i="0" baseline="300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2</a:t>
                      </a:r>
                      <a:r>
                        <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a:t>
                      </a:r>
                    </a:p>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5806773"/>
                  </a:ext>
                </a:extLst>
              </a:tr>
            </a:tbl>
          </a:graphicData>
        </a:graphic>
      </p:graphicFrame>
      <p:cxnSp>
        <p:nvCxnSpPr>
          <p:cNvPr id="42" name="Straight Connector 41">
            <a:extLst>
              <a:ext uri="{FF2B5EF4-FFF2-40B4-BE49-F238E27FC236}">
                <a16:creationId xmlns:a16="http://schemas.microsoft.com/office/drawing/2014/main" id="{4264EB6A-8A7F-7A49-BD4F-73489E28CC51}"/>
              </a:ext>
            </a:extLst>
          </p:cNvPr>
          <p:cNvCxnSpPr/>
          <p:nvPr/>
        </p:nvCxnSpPr>
        <p:spPr>
          <a:xfrm flipV="1">
            <a:off x="6879905" y="3451101"/>
            <a:ext cx="0" cy="1948117"/>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A587367-4CDE-A649-AD24-BE3C6A647FF8}"/>
              </a:ext>
            </a:extLst>
          </p:cNvPr>
          <p:cNvCxnSpPr/>
          <p:nvPr/>
        </p:nvCxnSpPr>
        <p:spPr>
          <a:xfrm>
            <a:off x="6879905" y="5387752"/>
            <a:ext cx="4038540" cy="0"/>
          </a:xfrm>
          <a:prstGeom prst="line">
            <a:avLst/>
          </a:prstGeom>
          <a:solidFill>
            <a:schemeClr val="tx1"/>
          </a:solidFill>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0D6CDDE-09B0-D64A-AC1C-1B3BE36F8F70}"/>
              </a:ext>
            </a:extLst>
          </p:cNvPr>
          <p:cNvCxnSpPr/>
          <p:nvPr/>
        </p:nvCxnSpPr>
        <p:spPr>
          <a:xfrm flipV="1">
            <a:off x="6879905" y="3633807"/>
            <a:ext cx="3949266" cy="1512616"/>
          </a:xfrm>
          <a:prstGeom prst="line">
            <a:avLst/>
          </a:prstGeom>
          <a:solidFill>
            <a:schemeClr val="tx1"/>
          </a:solidFill>
          <a:ln w="38100">
            <a:solidFill>
              <a:schemeClr val="accent3"/>
            </a:solidFill>
            <a:prstDash val="solid"/>
          </a:ln>
        </p:spPr>
        <p:style>
          <a:lnRef idx="3">
            <a:schemeClr val="accent4"/>
          </a:lnRef>
          <a:fillRef idx="0">
            <a:schemeClr val="accent4"/>
          </a:fillRef>
          <a:effectRef idx="2">
            <a:schemeClr val="accent4"/>
          </a:effectRef>
          <a:fontRef idx="minor">
            <a:schemeClr val="tx1"/>
          </a:fontRef>
        </p:style>
      </p:cxnSp>
      <p:pic>
        <p:nvPicPr>
          <p:cNvPr id="77" name="Picture 76">
            <a:extLst>
              <a:ext uri="{FF2B5EF4-FFF2-40B4-BE49-F238E27FC236}">
                <a16:creationId xmlns:a16="http://schemas.microsoft.com/office/drawing/2014/main" id="{A81AA685-B970-414B-A0A1-FE6AEF7A55D3}"/>
              </a:ext>
            </a:extLst>
          </p:cNvPr>
          <p:cNvPicPr>
            <a:picLocks noChangeAspect="1"/>
          </p:cNvPicPr>
          <p:nvPr/>
        </p:nvPicPr>
        <p:blipFill>
          <a:blip r:embed="rId8"/>
          <a:stretch>
            <a:fillRect/>
          </a:stretch>
        </p:blipFill>
        <p:spPr>
          <a:xfrm>
            <a:off x="9005609" y="5503809"/>
            <a:ext cx="128915" cy="115345"/>
          </a:xfrm>
          <a:prstGeom prst="rect">
            <a:avLst/>
          </a:prstGeom>
        </p:spPr>
      </p:pic>
      <p:pic>
        <p:nvPicPr>
          <p:cNvPr id="78" name="Picture 77">
            <a:extLst>
              <a:ext uri="{FF2B5EF4-FFF2-40B4-BE49-F238E27FC236}">
                <a16:creationId xmlns:a16="http://schemas.microsoft.com/office/drawing/2014/main" id="{BFC66FCB-33A1-D340-8FAE-54F018C74039}"/>
              </a:ext>
            </a:extLst>
          </p:cNvPr>
          <p:cNvPicPr>
            <a:picLocks noChangeAspect="1"/>
          </p:cNvPicPr>
          <p:nvPr/>
        </p:nvPicPr>
        <p:blipFill>
          <a:blip r:embed="rId9"/>
          <a:stretch>
            <a:fillRect/>
          </a:stretch>
        </p:blipFill>
        <p:spPr>
          <a:xfrm>
            <a:off x="6722465" y="3358274"/>
            <a:ext cx="115344" cy="162839"/>
          </a:xfrm>
          <a:prstGeom prst="rect">
            <a:avLst/>
          </a:prstGeom>
        </p:spPr>
      </p:pic>
      <p:pic>
        <p:nvPicPr>
          <p:cNvPr id="79" name="Picture 78">
            <a:extLst>
              <a:ext uri="{FF2B5EF4-FFF2-40B4-BE49-F238E27FC236}">
                <a16:creationId xmlns:a16="http://schemas.microsoft.com/office/drawing/2014/main" id="{57EF1E58-0F19-5743-B62B-7C8D53B9A573}"/>
              </a:ext>
            </a:extLst>
          </p:cNvPr>
          <p:cNvPicPr>
            <a:picLocks noChangeAspect="1"/>
          </p:cNvPicPr>
          <p:nvPr/>
        </p:nvPicPr>
        <p:blipFill>
          <a:blip r:embed="rId10"/>
          <a:stretch>
            <a:fillRect/>
          </a:stretch>
        </p:blipFill>
        <p:spPr>
          <a:xfrm>
            <a:off x="6533091" y="3813421"/>
            <a:ext cx="308793" cy="264679"/>
          </a:xfrm>
          <a:prstGeom prst="rect">
            <a:avLst/>
          </a:prstGeom>
        </p:spPr>
      </p:pic>
      <p:pic>
        <p:nvPicPr>
          <p:cNvPr id="80" name="Picture 79">
            <a:extLst>
              <a:ext uri="{FF2B5EF4-FFF2-40B4-BE49-F238E27FC236}">
                <a16:creationId xmlns:a16="http://schemas.microsoft.com/office/drawing/2014/main" id="{65A3D616-5BA2-8843-8C4B-F388A26FB95A}"/>
              </a:ext>
            </a:extLst>
          </p:cNvPr>
          <p:cNvPicPr>
            <a:picLocks noChangeAspect="1"/>
          </p:cNvPicPr>
          <p:nvPr/>
        </p:nvPicPr>
        <p:blipFill>
          <a:blip r:embed="rId11"/>
          <a:stretch>
            <a:fillRect/>
          </a:stretch>
        </p:blipFill>
        <p:spPr>
          <a:xfrm>
            <a:off x="6535522" y="4159985"/>
            <a:ext cx="308793" cy="264679"/>
          </a:xfrm>
          <a:prstGeom prst="rect">
            <a:avLst/>
          </a:prstGeom>
        </p:spPr>
      </p:pic>
      <p:cxnSp>
        <p:nvCxnSpPr>
          <p:cNvPr id="91" name="Straight Connector 90">
            <a:extLst>
              <a:ext uri="{FF2B5EF4-FFF2-40B4-BE49-F238E27FC236}">
                <a16:creationId xmlns:a16="http://schemas.microsoft.com/office/drawing/2014/main" id="{7D89BC2C-2A2B-3E40-B7CC-56AF48BBB035}"/>
              </a:ext>
            </a:extLst>
          </p:cNvPr>
          <p:cNvCxnSpPr>
            <a:cxnSpLocks/>
          </p:cNvCxnSpPr>
          <p:nvPr/>
        </p:nvCxnSpPr>
        <p:spPr>
          <a:xfrm flipV="1">
            <a:off x="7338987" y="4980590"/>
            <a:ext cx="0" cy="151048"/>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FF3026-8B56-3141-BB24-7D0ABF6CA838}"/>
              </a:ext>
            </a:extLst>
          </p:cNvPr>
          <p:cNvCxnSpPr>
            <a:cxnSpLocks/>
          </p:cNvCxnSpPr>
          <p:nvPr/>
        </p:nvCxnSpPr>
        <p:spPr>
          <a:xfrm>
            <a:off x="7738727" y="4529319"/>
            <a:ext cx="0" cy="286036"/>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13BD6F7-3DDD-DD4F-BE31-310341641645}"/>
              </a:ext>
            </a:extLst>
          </p:cNvPr>
          <p:cNvCxnSpPr>
            <a:cxnSpLocks/>
          </p:cNvCxnSpPr>
          <p:nvPr/>
        </p:nvCxnSpPr>
        <p:spPr>
          <a:xfrm flipV="1">
            <a:off x="9595641" y="4132051"/>
            <a:ext cx="5080" cy="321841"/>
          </a:xfrm>
          <a:prstGeom prst="line">
            <a:avLst/>
          </a:prstGeom>
          <a:ln w="25400" cap="rnd" cmpd="sng">
            <a:solidFill>
              <a:schemeClr val="accent6"/>
            </a:solidFill>
            <a:headEnd type="oval"/>
            <a:tailEnd type="none" w="lg" len="lg"/>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0A6E6EB-4DB3-8E45-BFE4-B1297BAAE6F3}"/>
              </a:ext>
            </a:extLst>
          </p:cNvPr>
          <p:cNvCxnSpPr>
            <a:cxnSpLocks/>
          </p:cNvCxnSpPr>
          <p:nvPr/>
        </p:nvCxnSpPr>
        <p:spPr>
          <a:xfrm flipV="1">
            <a:off x="7681179" y="4837687"/>
            <a:ext cx="0" cy="17928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5674E49-A51D-5543-9AF0-05E7E2054EF2}"/>
              </a:ext>
            </a:extLst>
          </p:cNvPr>
          <p:cNvCxnSpPr>
            <a:cxnSpLocks/>
          </p:cNvCxnSpPr>
          <p:nvPr/>
        </p:nvCxnSpPr>
        <p:spPr>
          <a:xfrm>
            <a:off x="9702853" y="3690455"/>
            <a:ext cx="0" cy="368410"/>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33F4506-C743-B645-A41F-34C06ECB25DC}"/>
              </a:ext>
            </a:extLst>
          </p:cNvPr>
          <p:cNvCxnSpPr>
            <a:cxnSpLocks/>
          </p:cNvCxnSpPr>
          <p:nvPr/>
        </p:nvCxnSpPr>
        <p:spPr>
          <a:xfrm flipV="1">
            <a:off x="8899175" y="4389285"/>
            <a:ext cx="0" cy="223454"/>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55D9361-5B1F-F649-ADC4-69DB7ACF7215}"/>
              </a:ext>
            </a:extLst>
          </p:cNvPr>
          <p:cNvCxnSpPr>
            <a:cxnSpLocks/>
          </p:cNvCxnSpPr>
          <p:nvPr/>
        </p:nvCxnSpPr>
        <p:spPr>
          <a:xfrm flipV="1">
            <a:off x="8342105" y="4577634"/>
            <a:ext cx="0" cy="260053"/>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75A62C0-AFFD-8648-9045-F7D46EEF85F9}"/>
              </a:ext>
            </a:extLst>
          </p:cNvPr>
          <p:cNvCxnSpPr>
            <a:cxnSpLocks/>
          </p:cNvCxnSpPr>
          <p:nvPr/>
        </p:nvCxnSpPr>
        <p:spPr>
          <a:xfrm>
            <a:off x="9100364" y="3994438"/>
            <a:ext cx="0" cy="312807"/>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1717E54-C01F-D94A-8438-C2E417858D7C}"/>
              </a:ext>
            </a:extLst>
          </p:cNvPr>
          <p:cNvCxnSpPr>
            <a:cxnSpLocks/>
          </p:cNvCxnSpPr>
          <p:nvPr/>
        </p:nvCxnSpPr>
        <p:spPr>
          <a:xfrm>
            <a:off x="10388957" y="3490900"/>
            <a:ext cx="0" cy="290871"/>
          </a:xfrm>
          <a:prstGeom prst="line">
            <a:avLst/>
          </a:prstGeom>
          <a:ln w="25400" cap="rnd" cmpd="sng">
            <a:solidFill>
              <a:schemeClr val="accent6"/>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Flowchart: Connector 35">
            <a:extLst>
              <a:ext uri="{FF2B5EF4-FFF2-40B4-BE49-F238E27FC236}">
                <a16:creationId xmlns:a16="http://schemas.microsoft.com/office/drawing/2014/main" id="{4211385D-827F-E94C-99D4-78200C24FAFC}"/>
              </a:ext>
            </a:extLst>
          </p:cNvPr>
          <p:cNvSpPr/>
          <p:nvPr/>
        </p:nvSpPr>
        <p:spPr>
          <a:xfrm>
            <a:off x="8307926" y="4797737"/>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Flowchart: Connector 42">
            <a:extLst>
              <a:ext uri="{FF2B5EF4-FFF2-40B4-BE49-F238E27FC236}">
                <a16:creationId xmlns:a16="http://schemas.microsoft.com/office/drawing/2014/main" id="{2988F76D-E85C-5148-9A16-022E24F161BE}"/>
              </a:ext>
            </a:extLst>
          </p:cNvPr>
          <p:cNvSpPr/>
          <p:nvPr/>
        </p:nvSpPr>
        <p:spPr>
          <a:xfrm>
            <a:off x="8871879" y="456522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4" name="Flowchart: Connector 45">
            <a:extLst>
              <a:ext uri="{FF2B5EF4-FFF2-40B4-BE49-F238E27FC236}">
                <a16:creationId xmlns:a16="http://schemas.microsoft.com/office/drawing/2014/main" id="{08AACC0A-A221-D947-95AD-41F450A9ABE1}"/>
              </a:ext>
            </a:extLst>
          </p:cNvPr>
          <p:cNvSpPr/>
          <p:nvPr/>
        </p:nvSpPr>
        <p:spPr>
          <a:xfrm>
            <a:off x="9066185" y="3954639"/>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7" name="Flowchart: Connector 70">
            <a:extLst>
              <a:ext uri="{FF2B5EF4-FFF2-40B4-BE49-F238E27FC236}">
                <a16:creationId xmlns:a16="http://schemas.microsoft.com/office/drawing/2014/main" id="{DA2BC2D2-F7CA-1740-9DA5-440AC4478E70}"/>
              </a:ext>
            </a:extLst>
          </p:cNvPr>
          <p:cNvSpPr/>
          <p:nvPr/>
        </p:nvSpPr>
        <p:spPr>
          <a:xfrm>
            <a:off x="9566542" y="441833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Flowchart: Connector 71">
            <a:extLst>
              <a:ext uri="{FF2B5EF4-FFF2-40B4-BE49-F238E27FC236}">
                <a16:creationId xmlns:a16="http://schemas.microsoft.com/office/drawing/2014/main" id="{762CFF69-026C-2E42-AA80-7BF824A9753A}"/>
              </a:ext>
            </a:extLst>
          </p:cNvPr>
          <p:cNvSpPr/>
          <p:nvPr/>
        </p:nvSpPr>
        <p:spPr>
          <a:xfrm>
            <a:off x="9673310" y="3651588"/>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Flowchart: Connector 73">
            <a:extLst>
              <a:ext uri="{FF2B5EF4-FFF2-40B4-BE49-F238E27FC236}">
                <a16:creationId xmlns:a16="http://schemas.microsoft.com/office/drawing/2014/main" id="{4DB64F35-A163-8942-B2DF-8623CBD269F3}"/>
              </a:ext>
            </a:extLst>
          </p:cNvPr>
          <p:cNvSpPr/>
          <p:nvPr/>
        </p:nvSpPr>
        <p:spPr>
          <a:xfrm>
            <a:off x="10359858" y="3451101"/>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4" name="Flowchart: Connector 33">
            <a:extLst>
              <a:ext uri="{FF2B5EF4-FFF2-40B4-BE49-F238E27FC236}">
                <a16:creationId xmlns:a16="http://schemas.microsoft.com/office/drawing/2014/main" id="{EA21B929-71E6-524D-84AE-268479B9F543}"/>
              </a:ext>
            </a:extLst>
          </p:cNvPr>
          <p:cNvSpPr/>
          <p:nvPr/>
        </p:nvSpPr>
        <p:spPr>
          <a:xfrm>
            <a:off x="7704548" y="4492956"/>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Flowchart: Connector 32">
            <a:extLst>
              <a:ext uri="{FF2B5EF4-FFF2-40B4-BE49-F238E27FC236}">
                <a16:creationId xmlns:a16="http://schemas.microsoft.com/office/drawing/2014/main" id="{2C5751DA-309F-8B48-8B79-EA6B0F7266CD}"/>
              </a:ext>
            </a:extLst>
          </p:cNvPr>
          <p:cNvSpPr/>
          <p:nvPr/>
        </p:nvSpPr>
        <p:spPr>
          <a:xfrm>
            <a:off x="7652080" y="4980590"/>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1" name="Flowchart: Connector 30">
            <a:extLst>
              <a:ext uri="{FF2B5EF4-FFF2-40B4-BE49-F238E27FC236}">
                <a16:creationId xmlns:a16="http://schemas.microsoft.com/office/drawing/2014/main" id="{D2E5BA41-D786-6041-BC24-54F2ECFA63D7}"/>
              </a:ext>
            </a:extLst>
          </p:cNvPr>
          <p:cNvSpPr/>
          <p:nvPr/>
        </p:nvSpPr>
        <p:spPr>
          <a:xfrm>
            <a:off x="7306812" y="5096674"/>
            <a:ext cx="68358" cy="7959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2" name="Picture 11">
            <a:extLst>
              <a:ext uri="{FF2B5EF4-FFF2-40B4-BE49-F238E27FC236}">
                <a16:creationId xmlns:a16="http://schemas.microsoft.com/office/drawing/2014/main" id="{474C0072-2653-184E-8907-3F612A3FB299}"/>
              </a:ext>
            </a:extLst>
          </p:cNvPr>
          <p:cNvPicPr>
            <a:picLocks noChangeAspect="1"/>
          </p:cNvPicPr>
          <p:nvPr/>
        </p:nvPicPr>
        <p:blipFill>
          <a:blip r:embed="rId12"/>
          <a:stretch>
            <a:fillRect/>
          </a:stretch>
        </p:blipFill>
        <p:spPr>
          <a:xfrm>
            <a:off x="3621645" y="3852228"/>
            <a:ext cx="2367432" cy="590382"/>
          </a:xfrm>
          <a:prstGeom prst="rect">
            <a:avLst/>
          </a:prstGeom>
        </p:spPr>
      </p:pic>
      <p:pic>
        <p:nvPicPr>
          <p:cNvPr id="13" name="Picture 12">
            <a:extLst>
              <a:ext uri="{FF2B5EF4-FFF2-40B4-BE49-F238E27FC236}">
                <a16:creationId xmlns:a16="http://schemas.microsoft.com/office/drawing/2014/main" id="{735E6E4C-2047-5645-9414-F4A303DAA18C}"/>
              </a:ext>
            </a:extLst>
          </p:cNvPr>
          <p:cNvPicPr>
            <a:picLocks noChangeAspect="1"/>
          </p:cNvPicPr>
          <p:nvPr/>
        </p:nvPicPr>
        <p:blipFill>
          <a:blip r:embed="rId13"/>
          <a:stretch>
            <a:fillRect/>
          </a:stretch>
        </p:blipFill>
        <p:spPr>
          <a:xfrm>
            <a:off x="3621645" y="2311941"/>
            <a:ext cx="2543033" cy="608381"/>
          </a:xfrm>
          <a:prstGeom prst="rect">
            <a:avLst/>
          </a:prstGeom>
        </p:spPr>
      </p:pic>
      <p:pic>
        <p:nvPicPr>
          <p:cNvPr id="14" name="Picture 13">
            <a:extLst>
              <a:ext uri="{FF2B5EF4-FFF2-40B4-BE49-F238E27FC236}">
                <a16:creationId xmlns:a16="http://schemas.microsoft.com/office/drawing/2014/main" id="{3C47A352-1E6C-0C4F-81F9-06C1526B3C38}"/>
              </a:ext>
            </a:extLst>
          </p:cNvPr>
          <p:cNvPicPr>
            <a:picLocks noChangeAspect="1"/>
          </p:cNvPicPr>
          <p:nvPr/>
        </p:nvPicPr>
        <p:blipFill>
          <a:blip r:embed="rId14"/>
          <a:stretch>
            <a:fillRect/>
          </a:stretch>
        </p:blipFill>
        <p:spPr>
          <a:xfrm>
            <a:off x="3621949" y="3079077"/>
            <a:ext cx="2282438" cy="647853"/>
          </a:xfrm>
          <a:prstGeom prst="rect">
            <a:avLst/>
          </a:prstGeom>
        </p:spPr>
      </p:pic>
      <p:pic>
        <p:nvPicPr>
          <p:cNvPr id="15" name="Picture 14">
            <a:extLst>
              <a:ext uri="{FF2B5EF4-FFF2-40B4-BE49-F238E27FC236}">
                <a16:creationId xmlns:a16="http://schemas.microsoft.com/office/drawing/2014/main" id="{81FC4E9D-25FF-2F44-9841-6757D35CFED0}"/>
              </a:ext>
            </a:extLst>
          </p:cNvPr>
          <p:cNvPicPr>
            <a:picLocks noChangeAspect="1"/>
          </p:cNvPicPr>
          <p:nvPr/>
        </p:nvPicPr>
        <p:blipFill>
          <a:blip r:embed="rId15"/>
          <a:stretch>
            <a:fillRect/>
          </a:stretch>
        </p:blipFill>
        <p:spPr>
          <a:xfrm>
            <a:off x="3621322" y="4709248"/>
            <a:ext cx="2603186" cy="559953"/>
          </a:xfrm>
          <a:prstGeom prst="rect">
            <a:avLst/>
          </a:prstGeom>
        </p:spPr>
      </p:pic>
      <p:cxnSp>
        <p:nvCxnSpPr>
          <p:cNvPr id="4" name="Straight Connector 3">
            <a:extLst>
              <a:ext uri="{FF2B5EF4-FFF2-40B4-BE49-F238E27FC236}">
                <a16:creationId xmlns:a16="http://schemas.microsoft.com/office/drawing/2014/main" id="{22679521-B078-4A4E-B5C3-7A383DFF9D99}"/>
              </a:ext>
            </a:extLst>
          </p:cNvPr>
          <p:cNvCxnSpPr>
            <a:stCxn id="34" idx="2"/>
          </p:cNvCxnSpPr>
          <p:nvPr/>
        </p:nvCxnSpPr>
        <p:spPr>
          <a:xfrm flipH="1" flipV="1">
            <a:off x="6879904" y="3994438"/>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96EFDC-BBE6-6B4F-BD68-BEAED7333238}"/>
              </a:ext>
            </a:extLst>
          </p:cNvPr>
          <p:cNvCxnSpPr/>
          <p:nvPr/>
        </p:nvCxnSpPr>
        <p:spPr>
          <a:xfrm flipH="1" flipV="1">
            <a:off x="6886911" y="4283050"/>
            <a:ext cx="2186281" cy="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A84F37D-22A9-6E4C-87EC-ADE037D08E47}"/>
              </a:ext>
            </a:extLst>
          </p:cNvPr>
          <p:cNvCxnSpPr/>
          <p:nvPr/>
        </p:nvCxnSpPr>
        <p:spPr>
          <a:xfrm flipV="1">
            <a:off x="8092868" y="3994185"/>
            <a:ext cx="0" cy="2757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0C97EE7-1BCE-8043-A463-6D7A9A07DE6C}"/>
              </a:ext>
            </a:extLst>
          </p:cNvPr>
          <p:cNvPicPr>
            <a:picLocks noChangeAspect="1"/>
          </p:cNvPicPr>
          <p:nvPr/>
        </p:nvPicPr>
        <p:blipFill>
          <a:blip r:embed="rId16"/>
          <a:stretch>
            <a:fillRect/>
          </a:stretch>
        </p:blipFill>
        <p:spPr>
          <a:xfrm>
            <a:off x="7793119" y="3675273"/>
            <a:ext cx="737371" cy="224417"/>
          </a:xfrm>
          <a:prstGeom prst="rect">
            <a:avLst/>
          </a:prstGeom>
        </p:spPr>
      </p:pic>
    </p:spTree>
    <p:extLst>
      <p:ext uri="{BB962C8B-B14F-4D97-AF65-F5344CB8AC3E}">
        <p14:creationId xmlns:p14="http://schemas.microsoft.com/office/powerpoint/2010/main" val="12404133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18AD-E89E-9B48-8CBD-22E6B49809B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a:t>
            </a:r>
          </a:p>
        </p:txBody>
      </p:sp>
      <p:sp>
        <p:nvSpPr>
          <p:cNvPr id="18" name="Pentagon 17">
            <a:extLst>
              <a:ext uri="{FF2B5EF4-FFF2-40B4-BE49-F238E27FC236}">
                <a16:creationId xmlns:a16="http://schemas.microsoft.com/office/drawing/2014/main" id="{D0A0F87E-6101-0041-A23C-5120C546C6A2}"/>
              </a:ext>
            </a:extLst>
          </p:cNvPr>
          <p:cNvSpPr/>
          <p:nvPr/>
        </p:nvSpPr>
        <p:spPr bwMode="ltGray">
          <a:xfrm>
            <a:off x="957713" y="1400935"/>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9" name="Pentagon 18">
            <a:extLst>
              <a:ext uri="{FF2B5EF4-FFF2-40B4-BE49-F238E27FC236}">
                <a16:creationId xmlns:a16="http://schemas.microsoft.com/office/drawing/2014/main" id="{231EC433-B4C1-3640-9F45-F6416DDEB698}"/>
              </a:ext>
            </a:extLst>
          </p:cNvPr>
          <p:cNvSpPr/>
          <p:nvPr/>
        </p:nvSpPr>
        <p:spPr bwMode="white">
          <a:xfrm>
            <a:off x="547688" y="1580772"/>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TextBox 30">
            <a:extLst>
              <a:ext uri="{FF2B5EF4-FFF2-40B4-BE49-F238E27FC236}">
                <a16:creationId xmlns:a16="http://schemas.microsoft.com/office/drawing/2014/main" id="{2D6E7297-83B1-2A45-90B1-7D36E66B324C}"/>
              </a:ext>
            </a:extLst>
          </p:cNvPr>
          <p:cNvSpPr txBox="1"/>
          <p:nvPr/>
        </p:nvSpPr>
        <p:spPr>
          <a:xfrm>
            <a:off x="2829205" y="3361310"/>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18</a:t>
            </a:r>
          </a:p>
        </p:txBody>
      </p:sp>
      <p:sp>
        <p:nvSpPr>
          <p:cNvPr id="32" name="TextBox 31">
            <a:extLst>
              <a:ext uri="{FF2B5EF4-FFF2-40B4-BE49-F238E27FC236}">
                <a16:creationId xmlns:a16="http://schemas.microsoft.com/office/drawing/2014/main" id="{1BA52B19-E8CA-8A4E-880E-53BDF1B46F08}"/>
              </a:ext>
            </a:extLst>
          </p:cNvPr>
          <p:cNvSpPr txBox="1"/>
          <p:nvPr/>
        </p:nvSpPr>
        <p:spPr>
          <a:xfrm>
            <a:off x="2824188" y="4980237"/>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a:t>
            </a:r>
          </a:p>
        </p:txBody>
      </p:sp>
      <p:sp>
        <p:nvSpPr>
          <p:cNvPr id="33" name="TextBox 32">
            <a:extLst>
              <a:ext uri="{FF2B5EF4-FFF2-40B4-BE49-F238E27FC236}">
                <a16:creationId xmlns:a16="http://schemas.microsoft.com/office/drawing/2014/main" id="{2C30EF69-90E7-3140-98EF-4F123B68693E}"/>
              </a:ext>
            </a:extLst>
          </p:cNvPr>
          <p:cNvSpPr txBox="1"/>
          <p:nvPr/>
        </p:nvSpPr>
        <p:spPr>
          <a:xfrm>
            <a:off x="4779594"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15</a:t>
            </a:r>
          </a:p>
        </p:txBody>
      </p:sp>
      <p:sp>
        <p:nvSpPr>
          <p:cNvPr id="34" name="TextBox 33">
            <a:extLst>
              <a:ext uri="{FF2B5EF4-FFF2-40B4-BE49-F238E27FC236}">
                <a16:creationId xmlns:a16="http://schemas.microsoft.com/office/drawing/2014/main" id="{D62C05AD-E8D3-674A-977D-DF0EA8453B20}"/>
              </a:ext>
            </a:extLst>
          </p:cNvPr>
          <p:cNvSpPr txBox="1"/>
          <p:nvPr/>
        </p:nvSpPr>
        <p:spPr>
          <a:xfrm>
            <a:off x="4787827" y="3366235"/>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3</a:t>
            </a:r>
          </a:p>
        </p:txBody>
      </p:sp>
      <p:sp>
        <p:nvSpPr>
          <p:cNvPr id="35" name="Rectangle 34">
            <a:extLst>
              <a:ext uri="{FF2B5EF4-FFF2-40B4-BE49-F238E27FC236}">
                <a16:creationId xmlns:a16="http://schemas.microsoft.com/office/drawing/2014/main" id="{44321012-4408-2C43-954A-E304BE038666}"/>
              </a:ext>
            </a:extLst>
          </p:cNvPr>
          <p:cNvSpPr/>
          <p:nvPr/>
        </p:nvSpPr>
        <p:spPr>
          <a:xfrm>
            <a:off x="6638434" y="1563410"/>
            <a:ext cx="4480048" cy="2554545"/>
          </a:xfrm>
          <a:prstGeom prst="rect">
            <a:avLst/>
          </a:prstGeom>
        </p:spPr>
        <p:txBody>
          <a:bodyPr wrap="square">
            <a:spAutoFit/>
          </a:bodyPr>
          <a:lstStyle/>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Positive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‘Positive’ </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False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‘Positive’</a:t>
            </a:r>
          </a:p>
          <a:p>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True Negative</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Predicted ‘Negative’</a:t>
            </a:r>
          </a:p>
          <a:p>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when the actual is ‘Negative’</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6" name="Rectangle 35">
            <a:extLst>
              <a:ext uri="{FF2B5EF4-FFF2-40B4-BE49-F238E27FC236}">
                <a16:creationId xmlns:a16="http://schemas.microsoft.com/office/drawing/2014/main" id="{0B1ED501-C9C6-A345-96F7-5C2BED19A1AA}"/>
              </a:ext>
            </a:extLst>
          </p:cNvPr>
          <p:cNvSpPr/>
          <p:nvPr/>
        </p:nvSpPr>
        <p:spPr>
          <a:xfrm>
            <a:off x="9297809" y="3987885"/>
            <a:ext cx="1823163" cy="523220"/>
          </a:xfrm>
          <a:prstGeom prst="rect">
            <a:avLst/>
          </a:prstGeom>
          <a:ln>
            <a:solidFill>
              <a:schemeClr val="tx1"/>
            </a:solidFill>
          </a:ln>
        </p:spPr>
        <p:txBody>
          <a:bodyPr wrap="square">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‘Positive’ = star</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‘Negative’ = not star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37" name="Group 36">
            <a:extLst>
              <a:ext uri="{FF2B5EF4-FFF2-40B4-BE49-F238E27FC236}">
                <a16:creationId xmlns:a16="http://schemas.microsoft.com/office/drawing/2014/main" id="{58F043B0-1536-9148-B68F-49255141608E}"/>
              </a:ext>
            </a:extLst>
          </p:cNvPr>
          <p:cNvGrpSpPr/>
          <p:nvPr/>
        </p:nvGrpSpPr>
        <p:grpSpPr>
          <a:xfrm>
            <a:off x="6564888" y="3809528"/>
            <a:ext cx="4320647" cy="1970139"/>
            <a:chOff x="735088" y="3803904"/>
            <a:chExt cx="4320647" cy="1970139"/>
          </a:xfrm>
        </p:grpSpPr>
        <p:grpSp>
          <p:nvGrpSpPr>
            <p:cNvPr id="38" name="Group 37">
              <a:extLst>
                <a:ext uri="{FF2B5EF4-FFF2-40B4-BE49-F238E27FC236}">
                  <a16:creationId xmlns:a16="http://schemas.microsoft.com/office/drawing/2014/main" id="{2A7E3DCA-1B4C-0543-8EBB-D2BC381A289B}"/>
                </a:ext>
              </a:extLst>
            </p:cNvPr>
            <p:cNvGrpSpPr/>
            <p:nvPr/>
          </p:nvGrpSpPr>
          <p:grpSpPr>
            <a:xfrm>
              <a:off x="735088" y="3897014"/>
              <a:ext cx="4320647" cy="1789854"/>
              <a:chOff x="6493683" y="3860194"/>
              <a:chExt cx="4320647" cy="1789854"/>
            </a:xfrm>
          </p:grpSpPr>
          <p:grpSp>
            <p:nvGrpSpPr>
              <p:cNvPr id="48" name="Group 47">
                <a:extLst>
                  <a:ext uri="{FF2B5EF4-FFF2-40B4-BE49-F238E27FC236}">
                    <a16:creationId xmlns:a16="http://schemas.microsoft.com/office/drawing/2014/main" id="{B9B7476B-21DF-854A-A9A4-8CCD45E033FA}"/>
                  </a:ext>
                </a:extLst>
              </p:cNvPr>
              <p:cNvGrpSpPr/>
              <p:nvPr/>
            </p:nvGrpSpPr>
            <p:grpSpPr>
              <a:xfrm>
                <a:off x="6493683" y="3860194"/>
                <a:ext cx="4320647" cy="1789854"/>
                <a:chOff x="6500798" y="1410313"/>
                <a:chExt cx="4320647" cy="1789854"/>
              </a:xfrm>
            </p:grpSpPr>
            <p:sp>
              <p:nvSpPr>
                <p:cNvPr id="55" name="5-Point Star 54">
                  <a:extLst>
                    <a:ext uri="{FF2B5EF4-FFF2-40B4-BE49-F238E27FC236}">
                      <a16:creationId xmlns:a16="http://schemas.microsoft.com/office/drawing/2014/main" id="{CFE2E185-B8A6-C447-A4F4-E7AD9992B682}"/>
                    </a:ext>
                  </a:extLst>
                </p:cNvPr>
                <p:cNvSpPr/>
                <p:nvPr/>
              </p:nvSpPr>
              <p:spPr>
                <a:xfrm>
                  <a:off x="6756706" y="1767732"/>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6" name="5-Point Star 55">
                  <a:extLst>
                    <a:ext uri="{FF2B5EF4-FFF2-40B4-BE49-F238E27FC236}">
                      <a16:creationId xmlns:a16="http://schemas.microsoft.com/office/drawing/2014/main" id="{D375E95A-F9AC-7045-8E2B-6A5303B60238}"/>
                    </a:ext>
                  </a:extLst>
                </p:cNvPr>
                <p:cNvSpPr/>
                <p:nvPr/>
              </p:nvSpPr>
              <p:spPr>
                <a:xfrm>
                  <a:off x="6825433" y="214320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7" name="5-Point Star 56">
                  <a:extLst>
                    <a:ext uri="{FF2B5EF4-FFF2-40B4-BE49-F238E27FC236}">
                      <a16:creationId xmlns:a16="http://schemas.microsoft.com/office/drawing/2014/main" id="{ACDA67D8-9543-8A44-861E-68ACB1934FD1}"/>
                    </a:ext>
                  </a:extLst>
                </p:cNvPr>
                <p:cNvSpPr/>
                <p:nvPr/>
              </p:nvSpPr>
              <p:spPr>
                <a:xfrm>
                  <a:off x="7219146" y="2475447"/>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8" name="5-Point Star 57">
                  <a:extLst>
                    <a:ext uri="{FF2B5EF4-FFF2-40B4-BE49-F238E27FC236}">
                      <a16:creationId xmlns:a16="http://schemas.microsoft.com/office/drawing/2014/main" id="{42DBC6EE-615D-5E46-A11C-CFE80E672978}"/>
                    </a:ext>
                  </a:extLst>
                </p:cNvPr>
                <p:cNvSpPr/>
                <p:nvPr/>
              </p:nvSpPr>
              <p:spPr>
                <a:xfrm>
                  <a:off x="6843740" y="2719380"/>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9" name="5-Point Star 58">
                  <a:extLst>
                    <a:ext uri="{FF2B5EF4-FFF2-40B4-BE49-F238E27FC236}">
                      <a16:creationId xmlns:a16="http://schemas.microsoft.com/office/drawing/2014/main" id="{599D7CD3-A9DB-D14C-8CC6-983286631FCA}"/>
                    </a:ext>
                  </a:extLst>
                </p:cNvPr>
                <p:cNvSpPr/>
                <p:nvPr/>
              </p:nvSpPr>
              <p:spPr>
                <a:xfrm>
                  <a:off x="7244392" y="207759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0" name="5-Point Star 59">
                  <a:extLst>
                    <a:ext uri="{FF2B5EF4-FFF2-40B4-BE49-F238E27FC236}">
                      <a16:creationId xmlns:a16="http://schemas.microsoft.com/office/drawing/2014/main" id="{7CD31FCA-3BA1-5242-ACCF-D2DFA87C5CA2}"/>
                    </a:ext>
                  </a:extLst>
                </p:cNvPr>
                <p:cNvSpPr/>
                <p:nvPr/>
              </p:nvSpPr>
              <p:spPr>
                <a:xfrm>
                  <a:off x="7599479" y="2728374"/>
                  <a:ext cx="365097" cy="316241"/>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1" name="5-Point Star 60">
                  <a:extLst>
                    <a:ext uri="{FF2B5EF4-FFF2-40B4-BE49-F238E27FC236}">
                      <a16:creationId xmlns:a16="http://schemas.microsoft.com/office/drawing/2014/main" id="{399E43DE-C37D-D640-9451-217F7CD200E9}"/>
                    </a:ext>
                  </a:extLst>
                </p:cNvPr>
                <p:cNvSpPr/>
                <p:nvPr/>
              </p:nvSpPr>
              <p:spPr>
                <a:xfrm>
                  <a:off x="8056281" y="2675259"/>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2" name="5-Point Star 61">
                  <a:extLst>
                    <a:ext uri="{FF2B5EF4-FFF2-40B4-BE49-F238E27FC236}">
                      <a16:creationId xmlns:a16="http://schemas.microsoft.com/office/drawing/2014/main" id="{41FE3F3A-E09B-274F-B62A-D85D49043E9B}"/>
                    </a:ext>
                  </a:extLst>
                </p:cNvPr>
                <p:cNvSpPr/>
                <p:nvPr/>
              </p:nvSpPr>
              <p:spPr>
                <a:xfrm>
                  <a:off x="7340622" y="1708126"/>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3" name="5-Point Star 62">
                  <a:extLst>
                    <a:ext uri="{FF2B5EF4-FFF2-40B4-BE49-F238E27FC236}">
                      <a16:creationId xmlns:a16="http://schemas.microsoft.com/office/drawing/2014/main" id="{A3CF6531-BBB8-EF43-AED5-2EE6C9663C57}"/>
                    </a:ext>
                  </a:extLst>
                </p:cNvPr>
                <p:cNvSpPr/>
                <p:nvPr/>
              </p:nvSpPr>
              <p:spPr>
                <a:xfrm>
                  <a:off x="8067774" y="160423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4" name="5-Point Star 63">
                  <a:extLst>
                    <a:ext uri="{FF2B5EF4-FFF2-40B4-BE49-F238E27FC236}">
                      <a16:creationId xmlns:a16="http://schemas.microsoft.com/office/drawing/2014/main" id="{58623F03-DA3C-724F-959D-1911D68000E7}"/>
                    </a:ext>
                  </a:extLst>
                </p:cNvPr>
                <p:cNvSpPr/>
                <p:nvPr/>
              </p:nvSpPr>
              <p:spPr>
                <a:xfrm>
                  <a:off x="7593213" y="2083691"/>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5" name="Flowchart: Connector 42">
                  <a:extLst>
                    <a:ext uri="{FF2B5EF4-FFF2-40B4-BE49-F238E27FC236}">
                      <a16:creationId xmlns:a16="http://schemas.microsoft.com/office/drawing/2014/main" id="{7CB34F2C-2CD2-3C45-AA1E-C5F49D920F0A}"/>
                    </a:ext>
                  </a:extLst>
                </p:cNvPr>
                <p:cNvSpPr/>
                <p:nvPr/>
              </p:nvSpPr>
              <p:spPr>
                <a:xfrm>
                  <a:off x="9278020" y="219057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6" name="5-Point Star 65">
                  <a:extLst>
                    <a:ext uri="{FF2B5EF4-FFF2-40B4-BE49-F238E27FC236}">
                      <a16:creationId xmlns:a16="http://schemas.microsoft.com/office/drawing/2014/main" id="{895860DC-2507-A342-98C1-0CB6F8A03799}"/>
                    </a:ext>
                  </a:extLst>
                </p:cNvPr>
                <p:cNvSpPr/>
                <p:nvPr/>
              </p:nvSpPr>
              <p:spPr>
                <a:xfrm>
                  <a:off x="7885366" y="235550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7" name="Flowchart: Connector 44">
                  <a:extLst>
                    <a:ext uri="{FF2B5EF4-FFF2-40B4-BE49-F238E27FC236}">
                      <a16:creationId xmlns:a16="http://schemas.microsoft.com/office/drawing/2014/main" id="{5F93B3EB-1929-DB41-B4A0-5287351D474A}"/>
                    </a:ext>
                  </a:extLst>
                </p:cNvPr>
                <p:cNvSpPr/>
                <p:nvPr/>
              </p:nvSpPr>
              <p:spPr>
                <a:xfrm>
                  <a:off x="8649345" y="2263709"/>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8" name="Flowchart: Connector 45">
                  <a:extLst>
                    <a:ext uri="{FF2B5EF4-FFF2-40B4-BE49-F238E27FC236}">
                      <a16:creationId xmlns:a16="http://schemas.microsoft.com/office/drawing/2014/main" id="{6A7C74A0-CD46-D042-BC0E-2979E40E4004}"/>
                    </a:ext>
                  </a:extLst>
                </p:cNvPr>
                <p:cNvSpPr/>
                <p:nvPr/>
              </p:nvSpPr>
              <p:spPr>
                <a:xfrm>
                  <a:off x="8685912" y="2022381"/>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69" name="Flowchart: Connector 46">
                  <a:extLst>
                    <a:ext uri="{FF2B5EF4-FFF2-40B4-BE49-F238E27FC236}">
                      <a16:creationId xmlns:a16="http://schemas.microsoft.com/office/drawing/2014/main" id="{CCAB9FF5-1FCF-E34C-8B31-451F04413261}"/>
                    </a:ext>
                  </a:extLst>
                </p:cNvPr>
                <p:cNvSpPr/>
                <p:nvPr/>
              </p:nvSpPr>
              <p:spPr>
                <a:xfrm>
                  <a:off x="8847081" y="244487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0" name="Flowchart: Connector 47">
                  <a:extLst>
                    <a:ext uri="{FF2B5EF4-FFF2-40B4-BE49-F238E27FC236}">
                      <a16:creationId xmlns:a16="http://schemas.microsoft.com/office/drawing/2014/main" id="{743A7E55-6BC0-7943-B9F1-E5BD2F049A70}"/>
                    </a:ext>
                  </a:extLst>
                </p:cNvPr>
                <p:cNvSpPr/>
                <p:nvPr/>
              </p:nvSpPr>
              <p:spPr>
                <a:xfrm>
                  <a:off x="8523102" y="28855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1" name="Flowchart: Connector 71">
                  <a:extLst>
                    <a:ext uri="{FF2B5EF4-FFF2-40B4-BE49-F238E27FC236}">
                      <a16:creationId xmlns:a16="http://schemas.microsoft.com/office/drawing/2014/main" id="{946C2337-D8FD-E94A-B574-7E14AE827C6E}"/>
                    </a:ext>
                  </a:extLst>
                </p:cNvPr>
                <p:cNvSpPr/>
                <p:nvPr/>
              </p:nvSpPr>
              <p:spPr>
                <a:xfrm>
                  <a:off x="8510667" y="153786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2" name="Flowchart: Connector 72">
                  <a:extLst>
                    <a:ext uri="{FF2B5EF4-FFF2-40B4-BE49-F238E27FC236}">
                      <a16:creationId xmlns:a16="http://schemas.microsoft.com/office/drawing/2014/main" id="{513794B3-1935-314B-BE8C-868FCC4208DC}"/>
                    </a:ext>
                  </a:extLst>
                </p:cNvPr>
                <p:cNvSpPr/>
                <p:nvPr/>
              </p:nvSpPr>
              <p:spPr>
                <a:xfrm>
                  <a:off x="8964799" y="168440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73" name="Straight Connector 72">
                  <a:extLst>
                    <a:ext uri="{FF2B5EF4-FFF2-40B4-BE49-F238E27FC236}">
                      <a16:creationId xmlns:a16="http://schemas.microsoft.com/office/drawing/2014/main" id="{3EBEBBEA-1207-AA4D-8641-1B744EB81625}"/>
                    </a:ext>
                  </a:extLst>
                </p:cNvPr>
                <p:cNvCxnSpPr/>
                <p:nvPr/>
              </p:nvCxnSpPr>
              <p:spPr>
                <a:xfrm flipV="1">
                  <a:off x="6500798" y="1410313"/>
                  <a:ext cx="0" cy="1789854"/>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42A6BA3-937F-B14D-96F5-B1DCF53883ED}"/>
                    </a:ext>
                  </a:extLst>
                </p:cNvPr>
                <p:cNvCxnSpPr/>
                <p:nvPr/>
              </p:nvCxnSpPr>
              <p:spPr>
                <a:xfrm>
                  <a:off x="6500799" y="3189631"/>
                  <a:ext cx="4320646" cy="0"/>
                </a:xfrm>
                <a:prstGeom prst="line">
                  <a:avLst/>
                </a:prstGeom>
                <a:ln>
                  <a:solidFill>
                    <a:srgbClr val="51504F"/>
                  </a:solidFill>
                </a:ln>
              </p:spPr>
              <p:style>
                <a:lnRef idx="1">
                  <a:schemeClr val="accent1"/>
                </a:lnRef>
                <a:fillRef idx="0">
                  <a:schemeClr val="accent1"/>
                </a:fillRef>
                <a:effectRef idx="0">
                  <a:schemeClr val="accent1"/>
                </a:effectRef>
                <a:fontRef idx="minor">
                  <a:schemeClr val="tx1"/>
                </a:fontRef>
              </p:style>
            </p:cxnSp>
            <p:sp>
              <p:nvSpPr>
                <p:cNvPr id="75" name="Flowchart: Connector 83">
                  <a:extLst>
                    <a:ext uri="{FF2B5EF4-FFF2-40B4-BE49-F238E27FC236}">
                      <a16:creationId xmlns:a16="http://schemas.microsoft.com/office/drawing/2014/main" id="{2BC666FD-1BB7-284F-AE6A-2B5C7C8A9781}"/>
                    </a:ext>
                  </a:extLst>
                </p:cNvPr>
                <p:cNvSpPr/>
                <p:nvPr/>
              </p:nvSpPr>
              <p:spPr>
                <a:xfrm>
                  <a:off x="9698534" y="2248877"/>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6" name="Flowchart: Connector 84">
                  <a:extLst>
                    <a:ext uri="{FF2B5EF4-FFF2-40B4-BE49-F238E27FC236}">
                      <a16:creationId xmlns:a16="http://schemas.microsoft.com/office/drawing/2014/main" id="{94CDFB67-83E7-734C-A7F6-5D7AD9D28CA9}"/>
                    </a:ext>
                  </a:extLst>
                </p:cNvPr>
                <p:cNvSpPr/>
                <p:nvPr/>
              </p:nvSpPr>
              <p:spPr>
                <a:xfrm>
                  <a:off x="9582740" y="249529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7" name="Flowchart: Connector 85">
                  <a:extLst>
                    <a:ext uri="{FF2B5EF4-FFF2-40B4-BE49-F238E27FC236}">
                      <a16:creationId xmlns:a16="http://schemas.microsoft.com/office/drawing/2014/main" id="{75661C52-8BC7-194D-8C86-6C63C0FFCE6E}"/>
                    </a:ext>
                  </a:extLst>
                </p:cNvPr>
                <p:cNvSpPr/>
                <p:nvPr/>
              </p:nvSpPr>
              <p:spPr>
                <a:xfrm>
                  <a:off x="9351153" y="2783553"/>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78" name="Flowchart: Connector 86">
                  <a:extLst>
                    <a:ext uri="{FF2B5EF4-FFF2-40B4-BE49-F238E27FC236}">
                      <a16:creationId xmlns:a16="http://schemas.microsoft.com/office/drawing/2014/main" id="{EAD81893-74B8-D643-B677-EACCB0B6CB03}"/>
                    </a:ext>
                  </a:extLst>
                </p:cNvPr>
                <p:cNvSpPr/>
                <p:nvPr/>
              </p:nvSpPr>
              <p:spPr>
                <a:xfrm>
                  <a:off x="9069614" y="250812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49" name="5-Point Star 48">
                <a:extLst>
                  <a:ext uri="{FF2B5EF4-FFF2-40B4-BE49-F238E27FC236}">
                    <a16:creationId xmlns:a16="http://schemas.microsoft.com/office/drawing/2014/main" id="{D90F3333-F8F3-384A-A8F4-E098FD7E6CEE}"/>
                  </a:ext>
                </a:extLst>
              </p:cNvPr>
              <p:cNvSpPr/>
              <p:nvPr/>
            </p:nvSpPr>
            <p:spPr>
              <a:xfrm>
                <a:off x="8279339" y="4635800"/>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0" name="Flowchart: Connector 85">
                <a:extLst>
                  <a:ext uri="{FF2B5EF4-FFF2-40B4-BE49-F238E27FC236}">
                    <a16:creationId xmlns:a16="http://schemas.microsoft.com/office/drawing/2014/main" id="{35C7F1B4-E468-9043-812F-F03C46327BC0}"/>
                  </a:ext>
                </a:extLst>
              </p:cNvPr>
              <p:cNvSpPr/>
              <p:nvPr/>
            </p:nvSpPr>
            <p:spPr>
              <a:xfrm>
                <a:off x="8789850" y="508103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1" name="Flowchart: Connector 85">
                <a:extLst>
                  <a:ext uri="{FF2B5EF4-FFF2-40B4-BE49-F238E27FC236}">
                    <a16:creationId xmlns:a16="http://schemas.microsoft.com/office/drawing/2014/main" id="{664D9C68-D918-1D41-9967-43DD78C7C3B4}"/>
                  </a:ext>
                </a:extLst>
              </p:cNvPr>
              <p:cNvSpPr/>
              <p:nvPr/>
            </p:nvSpPr>
            <p:spPr>
              <a:xfrm>
                <a:off x="9011526" y="4512994"/>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2" name="Flowchart: Connector 85">
                <a:extLst>
                  <a:ext uri="{FF2B5EF4-FFF2-40B4-BE49-F238E27FC236}">
                    <a16:creationId xmlns:a16="http://schemas.microsoft.com/office/drawing/2014/main" id="{8969AEDF-D2B6-144F-A512-38D9EB435264}"/>
                  </a:ext>
                </a:extLst>
              </p:cNvPr>
              <p:cNvSpPr/>
              <p:nvPr/>
            </p:nvSpPr>
            <p:spPr>
              <a:xfrm>
                <a:off x="9801238" y="5122595"/>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3" name="Flowchart: Connector 85">
                <a:extLst>
                  <a:ext uri="{FF2B5EF4-FFF2-40B4-BE49-F238E27FC236}">
                    <a16:creationId xmlns:a16="http://schemas.microsoft.com/office/drawing/2014/main" id="{B7D20D5B-3294-9F41-8A1D-F6FA6FF97971}"/>
                  </a:ext>
                </a:extLst>
              </p:cNvPr>
              <p:cNvSpPr/>
              <p:nvPr/>
            </p:nvSpPr>
            <p:spPr>
              <a:xfrm>
                <a:off x="8706723" y="422204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54" name="Flowchart: Connector 85">
                <a:extLst>
                  <a:ext uri="{FF2B5EF4-FFF2-40B4-BE49-F238E27FC236}">
                    <a16:creationId xmlns:a16="http://schemas.microsoft.com/office/drawing/2014/main" id="{95AA8FC0-67DF-F146-9DDD-54025CEF1518}"/>
                  </a:ext>
                </a:extLst>
              </p:cNvPr>
              <p:cNvSpPr/>
              <p:nvPr/>
            </p:nvSpPr>
            <p:spPr>
              <a:xfrm>
                <a:off x="9995198" y="4873216"/>
                <a:ext cx="73133" cy="73133"/>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sp>
          <p:nvSpPr>
            <p:cNvPr id="39" name="5-Point Star 38">
              <a:extLst>
                <a:ext uri="{FF2B5EF4-FFF2-40B4-BE49-F238E27FC236}">
                  <a16:creationId xmlns:a16="http://schemas.microsoft.com/office/drawing/2014/main" id="{A1013225-DA1A-AF4C-9DEF-4A6239AE7A1F}"/>
                </a:ext>
              </a:extLst>
            </p:cNvPr>
            <p:cNvSpPr/>
            <p:nvPr/>
          </p:nvSpPr>
          <p:spPr>
            <a:xfrm>
              <a:off x="2156128" y="4387865"/>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0" name="5-Point Star 39">
              <a:extLst>
                <a:ext uri="{FF2B5EF4-FFF2-40B4-BE49-F238E27FC236}">
                  <a16:creationId xmlns:a16="http://schemas.microsoft.com/office/drawing/2014/main" id="{06395E5A-2ED4-2746-8080-490B7E43FC7A}"/>
                </a:ext>
              </a:extLst>
            </p:cNvPr>
            <p:cNvSpPr/>
            <p:nvPr/>
          </p:nvSpPr>
          <p:spPr>
            <a:xfrm>
              <a:off x="2881703" y="5275378"/>
              <a:ext cx="365097" cy="34256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1" name="5-Point Star 40">
              <a:extLst>
                <a:ext uri="{FF2B5EF4-FFF2-40B4-BE49-F238E27FC236}">
                  <a16:creationId xmlns:a16="http://schemas.microsoft.com/office/drawing/2014/main" id="{1603294F-EDFD-FF40-8AB3-483C14A7E39B}"/>
                </a:ext>
              </a:extLst>
            </p:cNvPr>
            <p:cNvSpPr/>
            <p:nvPr/>
          </p:nvSpPr>
          <p:spPr>
            <a:xfrm>
              <a:off x="2788058" y="4908685"/>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2" name="5-Point Star 41">
              <a:extLst>
                <a:ext uri="{FF2B5EF4-FFF2-40B4-BE49-F238E27FC236}">
                  <a16:creationId xmlns:a16="http://schemas.microsoft.com/office/drawing/2014/main" id="{DD10FC52-BEB5-5F44-9D16-56870C275024}"/>
                </a:ext>
              </a:extLst>
            </p:cNvPr>
            <p:cNvSpPr/>
            <p:nvPr/>
          </p:nvSpPr>
          <p:spPr>
            <a:xfrm>
              <a:off x="1843779" y="496255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5-Point Star 42">
              <a:extLst>
                <a:ext uri="{FF2B5EF4-FFF2-40B4-BE49-F238E27FC236}">
                  <a16:creationId xmlns:a16="http://schemas.microsoft.com/office/drawing/2014/main" id="{12B90225-728F-5B4C-AD0F-65E7642A8F35}"/>
                </a:ext>
              </a:extLst>
            </p:cNvPr>
            <p:cNvSpPr/>
            <p:nvPr/>
          </p:nvSpPr>
          <p:spPr>
            <a:xfrm>
              <a:off x="1342063" y="3960246"/>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4" name="5-Point Star 43">
              <a:extLst>
                <a:ext uri="{FF2B5EF4-FFF2-40B4-BE49-F238E27FC236}">
                  <a16:creationId xmlns:a16="http://schemas.microsoft.com/office/drawing/2014/main" id="{6F780A88-85FF-5140-A53C-0F9E4E270036}"/>
                </a:ext>
              </a:extLst>
            </p:cNvPr>
            <p:cNvSpPr/>
            <p:nvPr/>
          </p:nvSpPr>
          <p:spPr>
            <a:xfrm>
              <a:off x="2533007" y="4966271"/>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5" name="5-Point Star 44">
              <a:extLst>
                <a:ext uri="{FF2B5EF4-FFF2-40B4-BE49-F238E27FC236}">
                  <a16:creationId xmlns:a16="http://schemas.microsoft.com/office/drawing/2014/main" id="{47A7C5E2-8EF1-3B49-B974-558353D847E9}"/>
                </a:ext>
              </a:extLst>
            </p:cNvPr>
            <p:cNvSpPr/>
            <p:nvPr/>
          </p:nvSpPr>
          <p:spPr>
            <a:xfrm>
              <a:off x="2019972" y="4146823"/>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6" name="5-Point Star 45">
              <a:extLst>
                <a:ext uri="{FF2B5EF4-FFF2-40B4-BE49-F238E27FC236}">
                  <a16:creationId xmlns:a16="http://schemas.microsoft.com/office/drawing/2014/main" id="{93AFEE85-6D45-C44F-B9C7-3892CDB326E1}"/>
                </a:ext>
              </a:extLst>
            </p:cNvPr>
            <p:cNvSpPr/>
            <p:nvPr/>
          </p:nvSpPr>
          <p:spPr>
            <a:xfrm>
              <a:off x="2355088" y="4285807"/>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cxnSp>
          <p:nvCxnSpPr>
            <p:cNvPr id="47" name="Straight Connector 46">
              <a:extLst>
                <a:ext uri="{FF2B5EF4-FFF2-40B4-BE49-F238E27FC236}">
                  <a16:creationId xmlns:a16="http://schemas.microsoft.com/office/drawing/2014/main" id="{879FD9D8-C197-9844-BF14-AFF521E70B0A}"/>
                </a:ext>
              </a:extLst>
            </p:cNvPr>
            <p:cNvCxnSpPr>
              <a:cxnSpLocks/>
            </p:cNvCxnSpPr>
            <p:nvPr/>
          </p:nvCxnSpPr>
          <p:spPr>
            <a:xfrm flipH="1">
              <a:off x="2636536" y="3803904"/>
              <a:ext cx="315252" cy="1970139"/>
            </a:xfrm>
            <a:prstGeom prst="line">
              <a:avLst/>
            </a:prstGeom>
            <a:ln w="38100">
              <a:solidFill>
                <a:schemeClr val="accent3"/>
              </a:solidFill>
              <a:prstDash val="solid"/>
            </a:ln>
          </p:spPr>
          <p:style>
            <a:lnRef idx="1">
              <a:schemeClr val="accent1"/>
            </a:lnRef>
            <a:fillRef idx="0">
              <a:schemeClr val="accent1"/>
            </a:fillRef>
            <a:effectRef idx="0">
              <a:schemeClr val="accent1"/>
            </a:effectRef>
            <a:fontRef idx="minor">
              <a:schemeClr val="tx1"/>
            </a:fontRef>
          </p:style>
        </p:cxnSp>
      </p:grpSp>
      <p:sp>
        <p:nvSpPr>
          <p:cNvPr id="79" name="5-Point Star 78">
            <a:extLst>
              <a:ext uri="{FF2B5EF4-FFF2-40B4-BE49-F238E27FC236}">
                <a16:creationId xmlns:a16="http://schemas.microsoft.com/office/drawing/2014/main" id="{806E3F93-CCDD-9C4A-92AE-A6FAAA1E624F}"/>
              </a:ext>
            </a:extLst>
          </p:cNvPr>
          <p:cNvSpPr/>
          <p:nvPr/>
        </p:nvSpPr>
        <p:spPr>
          <a:xfrm>
            <a:off x="8856168" y="4617272"/>
            <a:ext cx="202128" cy="185154"/>
          </a:xfrm>
          <a:prstGeom prst="star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102" name="Group 101">
            <a:extLst>
              <a:ext uri="{FF2B5EF4-FFF2-40B4-BE49-F238E27FC236}">
                <a16:creationId xmlns:a16="http://schemas.microsoft.com/office/drawing/2014/main" id="{EE358FFD-2892-2B44-9D9C-6CAC87D75D7C}"/>
              </a:ext>
            </a:extLst>
          </p:cNvPr>
          <p:cNvGrpSpPr/>
          <p:nvPr/>
        </p:nvGrpSpPr>
        <p:grpSpPr>
          <a:xfrm>
            <a:off x="1112965" y="1580773"/>
            <a:ext cx="4931683" cy="3966703"/>
            <a:chOff x="2249413" y="1438117"/>
            <a:chExt cx="5051715" cy="4062349"/>
          </a:xfrm>
        </p:grpSpPr>
        <p:sp>
          <p:nvSpPr>
            <p:cNvPr id="103" name="Rectangle 102">
              <a:extLst>
                <a:ext uri="{FF2B5EF4-FFF2-40B4-BE49-F238E27FC236}">
                  <a16:creationId xmlns:a16="http://schemas.microsoft.com/office/drawing/2014/main" id="{6F796A5F-9467-D645-B73D-17FC80A45FC9}"/>
                </a:ext>
              </a:extLst>
            </p:cNvPr>
            <p:cNvSpPr/>
            <p:nvPr/>
          </p:nvSpPr>
          <p:spPr>
            <a:xfrm>
              <a:off x="3390313" y="2276400"/>
              <a:ext cx="1955409" cy="16002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(TP)</a:t>
              </a:r>
            </a:p>
            <a:p>
              <a:pPr algn="ctr"/>
              <a:r>
                <a:rPr lang="en-US" sz="2000" dirty="0"/>
                <a:t>True Positive</a:t>
              </a:r>
            </a:p>
            <a:p>
              <a:pPr algn="ctr"/>
              <a:endParaRPr lang="en-US" sz="2000" dirty="0"/>
            </a:p>
          </p:txBody>
        </p:sp>
        <p:sp>
          <p:nvSpPr>
            <p:cNvPr id="104" name="Rectangle 103">
              <a:extLst>
                <a:ext uri="{FF2B5EF4-FFF2-40B4-BE49-F238E27FC236}">
                  <a16:creationId xmlns:a16="http://schemas.microsoft.com/office/drawing/2014/main" id="{53EFA3AB-E884-7449-9EE5-BD16F6726C37}"/>
                </a:ext>
              </a:extLst>
            </p:cNvPr>
            <p:cNvSpPr/>
            <p:nvPr/>
          </p:nvSpPr>
          <p:spPr>
            <a:xfrm>
              <a:off x="3404380" y="1900563"/>
              <a:ext cx="1927274" cy="3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105" name="Rectangle 104">
              <a:extLst>
                <a:ext uri="{FF2B5EF4-FFF2-40B4-BE49-F238E27FC236}">
                  <a16:creationId xmlns:a16="http://schemas.microsoft.com/office/drawing/2014/main" id="{D0EE33AB-CBCE-A948-8058-BF4E173B6D6A}"/>
                </a:ext>
              </a:extLst>
            </p:cNvPr>
            <p:cNvSpPr/>
            <p:nvPr/>
          </p:nvSpPr>
          <p:spPr>
            <a:xfrm rot="16200000">
              <a:off x="2241571" y="4351723"/>
              <a:ext cx="1623869" cy="673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106" name="Rectangle 105">
              <a:extLst>
                <a:ext uri="{FF2B5EF4-FFF2-40B4-BE49-F238E27FC236}">
                  <a16:creationId xmlns:a16="http://schemas.microsoft.com/office/drawing/2014/main" id="{A89B48B9-7CE0-3A4E-93C5-429668E89FE0}"/>
                </a:ext>
              </a:extLst>
            </p:cNvPr>
            <p:cNvSpPr/>
            <p:nvPr/>
          </p:nvSpPr>
          <p:spPr>
            <a:xfrm>
              <a:off x="5345718" y="1899782"/>
              <a:ext cx="1955409" cy="376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107" name="Rectangle 106">
              <a:extLst>
                <a:ext uri="{FF2B5EF4-FFF2-40B4-BE49-F238E27FC236}">
                  <a16:creationId xmlns:a16="http://schemas.microsoft.com/office/drawing/2014/main" id="{CB5DE604-C053-4F4F-BCBA-7A4A8441F63C}"/>
                </a:ext>
              </a:extLst>
            </p:cNvPr>
            <p:cNvSpPr/>
            <p:nvPr/>
          </p:nvSpPr>
          <p:spPr>
            <a:xfrm rot="16200000">
              <a:off x="2253406" y="2739687"/>
              <a:ext cx="1600200" cy="6736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108" name="Rectangle 107">
              <a:extLst>
                <a:ext uri="{FF2B5EF4-FFF2-40B4-BE49-F238E27FC236}">
                  <a16:creationId xmlns:a16="http://schemas.microsoft.com/office/drawing/2014/main" id="{923BB382-CE4D-C449-8B58-C6EBB15E6573}"/>
                </a:ext>
              </a:extLst>
            </p:cNvPr>
            <p:cNvSpPr/>
            <p:nvPr/>
          </p:nvSpPr>
          <p:spPr>
            <a:xfrm>
              <a:off x="3390313" y="3876597"/>
              <a:ext cx="1955408" cy="1623869"/>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(FP) </a:t>
              </a:r>
            </a:p>
            <a:p>
              <a:pPr algn="ctr"/>
              <a:r>
                <a:rPr lang="en-US" sz="2000" dirty="0">
                  <a:solidFill>
                    <a:schemeClr val="bg1"/>
                  </a:solidFill>
                </a:rPr>
                <a:t>False </a:t>
              </a:r>
              <a:r>
                <a:rPr lang="en-US" sz="2000" dirty="0"/>
                <a:t>Positive</a:t>
              </a:r>
              <a:endParaRPr lang="en-US" sz="2000" dirty="0">
                <a:solidFill>
                  <a:schemeClr val="bg1"/>
                </a:solidFill>
              </a:endParaRPr>
            </a:p>
            <a:p>
              <a:pPr algn="ctr"/>
              <a:endParaRPr lang="en-US" sz="2000" dirty="0">
                <a:solidFill>
                  <a:schemeClr val="bg1"/>
                </a:solidFill>
              </a:endParaRPr>
            </a:p>
          </p:txBody>
        </p:sp>
        <p:sp>
          <p:nvSpPr>
            <p:cNvPr id="109" name="Rectangle 108">
              <a:extLst>
                <a:ext uri="{FF2B5EF4-FFF2-40B4-BE49-F238E27FC236}">
                  <a16:creationId xmlns:a16="http://schemas.microsoft.com/office/drawing/2014/main" id="{DDD1F0B7-8469-E949-AF56-1ACE23263A20}"/>
                </a:ext>
              </a:extLst>
            </p:cNvPr>
            <p:cNvSpPr/>
            <p:nvPr/>
          </p:nvSpPr>
          <p:spPr>
            <a:xfrm>
              <a:off x="5345718" y="2288593"/>
              <a:ext cx="1955409" cy="1600200"/>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(FN) </a:t>
              </a:r>
            </a:p>
            <a:p>
              <a:pPr algn="ctr"/>
              <a:r>
                <a:rPr lang="en-US" sz="2000" dirty="0">
                  <a:solidFill>
                    <a:schemeClr val="bg1"/>
                  </a:solidFill>
                </a:rPr>
                <a:t>False Negative</a:t>
              </a:r>
            </a:p>
            <a:p>
              <a:pPr algn="ctr"/>
              <a:endParaRPr lang="en-US" sz="2000" dirty="0">
                <a:solidFill>
                  <a:schemeClr val="bg1"/>
                </a:solidFill>
              </a:endParaRPr>
            </a:p>
          </p:txBody>
        </p:sp>
        <p:sp>
          <p:nvSpPr>
            <p:cNvPr id="110" name="Rectangle 109">
              <a:extLst>
                <a:ext uri="{FF2B5EF4-FFF2-40B4-BE49-F238E27FC236}">
                  <a16:creationId xmlns:a16="http://schemas.microsoft.com/office/drawing/2014/main" id="{68F225B1-4112-234B-88ED-F073EC9442B5}"/>
                </a:ext>
              </a:extLst>
            </p:cNvPr>
            <p:cNvSpPr/>
            <p:nvPr/>
          </p:nvSpPr>
          <p:spPr>
            <a:xfrm>
              <a:off x="5345719" y="3876598"/>
              <a:ext cx="1955409" cy="162386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(TN)</a:t>
              </a:r>
            </a:p>
            <a:p>
              <a:pPr algn="ctr"/>
              <a:r>
                <a:rPr lang="en-US" sz="2000" dirty="0"/>
                <a:t>True Negative</a:t>
              </a:r>
            </a:p>
            <a:p>
              <a:pPr algn="ctr"/>
              <a:endParaRPr lang="en-US" sz="2000" dirty="0"/>
            </a:p>
          </p:txBody>
        </p:sp>
        <p:sp>
          <p:nvSpPr>
            <p:cNvPr id="111" name="TextBox 110">
              <a:extLst>
                <a:ext uri="{FF2B5EF4-FFF2-40B4-BE49-F238E27FC236}">
                  <a16:creationId xmlns:a16="http://schemas.microsoft.com/office/drawing/2014/main" id="{D3DC8A30-65C6-AE4C-883D-C9DC01376B69}"/>
                </a:ext>
              </a:extLst>
            </p:cNvPr>
            <p:cNvSpPr txBox="1"/>
            <p:nvPr/>
          </p:nvSpPr>
          <p:spPr>
            <a:xfrm>
              <a:off x="4590185" y="1438117"/>
              <a:ext cx="1475387" cy="472797"/>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Prediction</a:t>
              </a:r>
            </a:p>
          </p:txBody>
        </p:sp>
        <p:sp>
          <p:nvSpPr>
            <p:cNvPr id="112" name="TextBox 111">
              <a:extLst>
                <a:ext uri="{FF2B5EF4-FFF2-40B4-BE49-F238E27FC236}">
                  <a16:creationId xmlns:a16="http://schemas.microsoft.com/office/drawing/2014/main" id="{516665BF-10C5-9947-8E17-C3C12A94D724}"/>
                </a:ext>
              </a:extLst>
            </p:cNvPr>
            <p:cNvSpPr txBox="1"/>
            <p:nvPr/>
          </p:nvSpPr>
          <p:spPr>
            <a:xfrm rot="16200000">
              <a:off x="1754900" y="3657014"/>
              <a:ext cx="1461927" cy="472901"/>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True State</a:t>
              </a:r>
            </a:p>
          </p:txBody>
        </p:sp>
      </p:grpSp>
      <p:sp>
        <p:nvSpPr>
          <p:cNvPr id="113" name="TextBox 112">
            <a:extLst>
              <a:ext uri="{FF2B5EF4-FFF2-40B4-BE49-F238E27FC236}">
                <a16:creationId xmlns:a16="http://schemas.microsoft.com/office/drawing/2014/main" id="{EE24F427-4784-AA4F-A6EE-677ED6304D70}"/>
              </a:ext>
            </a:extLst>
          </p:cNvPr>
          <p:cNvSpPr txBox="1"/>
          <p:nvPr/>
        </p:nvSpPr>
        <p:spPr>
          <a:xfrm>
            <a:off x="2830793" y="3361311"/>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70</a:t>
            </a:r>
          </a:p>
        </p:txBody>
      </p:sp>
      <p:sp>
        <p:nvSpPr>
          <p:cNvPr id="114" name="TextBox 113">
            <a:extLst>
              <a:ext uri="{FF2B5EF4-FFF2-40B4-BE49-F238E27FC236}">
                <a16:creationId xmlns:a16="http://schemas.microsoft.com/office/drawing/2014/main" id="{20DFAD8D-640E-1B40-A3B3-4536043C0949}"/>
              </a:ext>
            </a:extLst>
          </p:cNvPr>
          <p:cNvSpPr txBox="1"/>
          <p:nvPr/>
        </p:nvSpPr>
        <p:spPr>
          <a:xfrm>
            <a:off x="2825776" y="4980238"/>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20</a:t>
            </a:r>
          </a:p>
        </p:txBody>
      </p:sp>
      <p:sp>
        <p:nvSpPr>
          <p:cNvPr id="115" name="TextBox 114">
            <a:extLst>
              <a:ext uri="{FF2B5EF4-FFF2-40B4-BE49-F238E27FC236}">
                <a16:creationId xmlns:a16="http://schemas.microsoft.com/office/drawing/2014/main" id="{D2EA61A5-4C37-1649-B1E7-4A8E6F40CDC3}"/>
              </a:ext>
            </a:extLst>
          </p:cNvPr>
          <p:cNvSpPr txBox="1"/>
          <p:nvPr/>
        </p:nvSpPr>
        <p:spPr>
          <a:xfrm>
            <a:off x="4781182" y="4980239"/>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10</a:t>
            </a:r>
          </a:p>
        </p:txBody>
      </p:sp>
      <p:sp>
        <p:nvSpPr>
          <p:cNvPr id="116" name="TextBox 115">
            <a:extLst>
              <a:ext uri="{FF2B5EF4-FFF2-40B4-BE49-F238E27FC236}">
                <a16:creationId xmlns:a16="http://schemas.microsoft.com/office/drawing/2014/main" id="{2A6F2A34-454D-AA44-8EF9-63E82A984A48}"/>
              </a:ext>
            </a:extLst>
          </p:cNvPr>
          <p:cNvSpPr txBox="1"/>
          <p:nvPr/>
        </p:nvSpPr>
        <p:spPr>
          <a:xfrm>
            <a:off x="4789415" y="3366236"/>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0</a:t>
            </a:r>
          </a:p>
        </p:txBody>
      </p:sp>
    </p:spTree>
    <p:extLst>
      <p:ext uri="{BB962C8B-B14F-4D97-AF65-F5344CB8AC3E}">
        <p14:creationId xmlns:p14="http://schemas.microsoft.com/office/powerpoint/2010/main" val="926872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Introduction to </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Graphs</a:t>
            </a:r>
          </a:p>
        </p:txBody>
      </p:sp>
    </p:spTree>
    <p:extLst>
      <p:ext uri="{BB962C8B-B14F-4D97-AF65-F5344CB8AC3E}">
        <p14:creationId xmlns:p14="http://schemas.microsoft.com/office/powerpoint/2010/main" val="4286187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Classification - Accuracy</a:t>
            </a:r>
          </a:p>
        </p:txBody>
      </p:sp>
      <p:sp>
        <p:nvSpPr>
          <p:cNvPr id="70" name="Pentagon 69">
            <a:extLst>
              <a:ext uri="{FF2B5EF4-FFF2-40B4-BE49-F238E27FC236}">
                <a16:creationId xmlns:a16="http://schemas.microsoft.com/office/drawing/2014/main" id="{73A04166-79F9-5644-95C4-096838B6CFE1}"/>
              </a:ext>
            </a:extLst>
          </p:cNvPr>
          <p:cNvSpPr/>
          <p:nvPr/>
        </p:nvSpPr>
        <p:spPr bwMode="ltGray">
          <a:xfrm>
            <a:off x="959301" y="1400936"/>
            <a:ext cx="10514528" cy="4378609"/>
          </a:xfrm>
          <a:prstGeom prst="homePlate">
            <a:avLst>
              <a:gd name="adj" fmla="val 12270"/>
            </a:avLst>
          </a:prstGeom>
          <a:solidFill>
            <a:schemeClr val="bg2">
              <a:lumMod val="95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grpSp>
        <p:nvGrpSpPr>
          <p:cNvPr id="72" name="Group 71">
            <a:extLst>
              <a:ext uri="{FF2B5EF4-FFF2-40B4-BE49-F238E27FC236}">
                <a16:creationId xmlns:a16="http://schemas.microsoft.com/office/drawing/2014/main" id="{CB12F08D-BBE6-C144-9A4B-F0D2B5FBED7E}"/>
              </a:ext>
            </a:extLst>
          </p:cNvPr>
          <p:cNvGrpSpPr/>
          <p:nvPr/>
        </p:nvGrpSpPr>
        <p:grpSpPr>
          <a:xfrm>
            <a:off x="1112965" y="1580773"/>
            <a:ext cx="4931683" cy="3966703"/>
            <a:chOff x="2249413" y="1438117"/>
            <a:chExt cx="5051715" cy="4062349"/>
          </a:xfrm>
        </p:grpSpPr>
        <p:sp>
          <p:nvSpPr>
            <p:cNvPr id="73" name="Rectangle 72">
              <a:extLst>
                <a:ext uri="{FF2B5EF4-FFF2-40B4-BE49-F238E27FC236}">
                  <a16:creationId xmlns:a16="http://schemas.microsoft.com/office/drawing/2014/main" id="{2EFEEC1D-3FD4-9644-9A37-D640090539C9}"/>
                </a:ext>
              </a:extLst>
            </p:cNvPr>
            <p:cNvSpPr/>
            <p:nvPr/>
          </p:nvSpPr>
          <p:spPr>
            <a:xfrm>
              <a:off x="3390313" y="2276400"/>
              <a:ext cx="1955409" cy="16002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(TP)</a:t>
              </a:r>
            </a:p>
            <a:p>
              <a:pPr algn="ctr"/>
              <a:r>
                <a:rPr lang="en-US" sz="2000" dirty="0"/>
                <a:t>True Positive</a:t>
              </a:r>
            </a:p>
            <a:p>
              <a:pPr algn="ctr"/>
              <a:endParaRPr lang="en-US" sz="2000" dirty="0"/>
            </a:p>
          </p:txBody>
        </p:sp>
        <p:sp>
          <p:nvSpPr>
            <p:cNvPr id="74" name="Rectangle 73">
              <a:extLst>
                <a:ext uri="{FF2B5EF4-FFF2-40B4-BE49-F238E27FC236}">
                  <a16:creationId xmlns:a16="http://schemas.microsoft.com/office/drawing/2014/main" id="{B25F148C-6512-3744-8713-A241FFD62564}"/>
                </a:ext>
              </a:extLst>
            </p:cNvPr>
            <p:cNvSpPr/>
            <p:nvPr/>
          </p:nvSpPr>
          <p:spPr>
            <a:xfrm>
              <a:off x="3404380" y="1900563"/>
              <a:ext cx="1927274" cy="3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5" name="Rectangle 74">
              <a:extLst>
                <a:ext uri="{FF2B5EF4-FFF2-40B4-BE49-F238E27FC236}">
                  <a16:creationId xmlns:a16="http://schemas.microsoft.com/office/drawing/2014/main" id="{4A79DB8E-69DE-2F45-8103-8F08D10BE4A7}"/>
                </a:ext>
              </a:extLst>
            </p:cNvPr>
            <p:cNvSpPr/>
            <p:nvPr/>
          </p:nvSpPr>
          <p:spPr>
            <a:xfrm rot="16200000">
              <a:off x="2241571" y="4351723"/>
              <a:ext cx="1623869" cy="673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6" name="Rectangle 75">
              <a:extLst>
                <a:ext uri="{FF2B5EF4-FFF2-40B4-BE49-F238E27FC236}">
                  <a16:creationId xmlns:a16="http://schemas.microsoft.com/office/drawing/2014/main" id="{B4BDE2CA-5CCB-DC49-AF82-2D21EE9C2823}"/>
                </a:ext>
              </a:extLst>
            </p:cNvPr>
            <p:cNvSpPr/>
            <p:nvPr/>
          </p:nvSpPr>
          <p:spPr>
            <a:xfrm>
              <a:off x="5345718" y="1899782"/>
              <a:ext cx="1955409" cy="376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7" name="Rectangle 76">
              <a:extLst>
                <a:ext uri="{FF2B5EF4-FFF2-40B4-BE49-F238E27FC236}">
                  <a16:creationId xmlns:a16="http://schemas.microsoft.com/office/drawing/2014/main" id="{7783BEB4-CBDF-C64E-BA0D-FE42155EB350}"/>
                </a:ext>
              </a:extLst>
            </p:cNvPr>
            <p:cNvSpPr/>
            <p:nvPr/>
          </p:nvSpPr>
          <p:spPr>
            <a:xfrm rot="16200000">
              <a:off x="2253406" y="2739687"/>
              <a:ext cx="1600200" cy="6736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8" name="Rectangle 77">
              <a:extLst>
                <a:ext uri="{FF2B5EF4-FFF2-40B4-BE49-F238E27FC236}">
                  <a16:creationId xmlns:a16="http://schemas.microsoft.com/office/drawing/2014/main" id="{2629B270-2126-DE45-BE05-110C9E1C2C3E}"/>
                </a:ext>
              </a:extLst>
            </p:cNvPr>
            <p:cNvSpPr/>
            <p:nvPr/>
          </p:nvSpPr>
          <p:spPr>
            <a:xfrm>
              <a:off x="3390313" y="3876597"/>
              <a:ext cx="1955408" cy="1623869"/>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(FP) </a:t>
              </a:r>
            </a:p>
            <a:p>
              <a:pPr algn="ctr"/>
              <a:r>
                <a:rPr lang="en-US" sz="2000" dirty="0">
                  <a:solidFill>
                    <a:schemeClr val="bg1"/>
                  </a:solidFill>
                </a:rPr>
                <a:t>False </a:t>
              </a:r>
              <a:r>
                <a:rPr lang="en-US" sz="2000" dirty="0"/>
                <a:t>Positive</a:t>
              </a:r>
              <a:endParaRPr lang="en-US" sz="2000" dirty="0">
                <a:solidFill>
                  <a:schemeClr val="bg1"/>
                </a:solidFill>
              </a:endParaRPr>
            </a:p>
            <a:p>
              <a:pPr algn="ctr"/>
              <a:endParaRPr lang="en-US" sz="2000" dirty="0">
                <a:solidFill>
                  <a:schemeClr val="bg1"/>
                </a:solidFill>
              </a:endParaRPr>
            </a:p>
          </p:txBody>
        </p:sp>
        <p:sp>
          <p:nvSpPr>
            <p:cNvPr id="79" name="Rectangle 78">
              <a:extLst>
                <a:ext uri="{FF2B5EF4-FFF2-40B4-BE49-F238E27FC236}">
                  <a16:creationId xmlns:a16="http://schemas.microsoft.com/office/drawing/2014/main" id="{92A44B82-56F3-5946-B3AB-19FCDECEB623}"/>
                </a:ext>
              </a:extLst>
            </p:cNvPr>
            <p:cNvSpPr/>
            <p:nvPr/>
          </p:nvSpPr>
          <p:spPr>
            <a:xfrm>
              <a:off x="5345718" y="2288593"/>
              <a:ext cx="1955409" cy="1600200"/>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(FN) </a:t>
              </a:r>
            </a:p>
            <a:p>
              <a:pPr algn="ctr"/>
              <a:r>
                <a:rPr lang="en-US" sz="2000" dirty="0">
                  <a:solidFill>
                    <a:schemeClr val="bg1"/>
                  </a:solidFill>
                </a:rPr>
                <a:t>False Negative</a:t>
              </a:r>
            </a:p>
            <a:p>
              <a:pPr algn="ctr"/>
              <a:endParaRPr lang="en-US" sz="2000" dirty="0">
                <a:solidFill>
                  <a:schemeClr val="bg1"/>
                </a:solidFill>
              </a:endParaRPr>
            </a:p>
          </p:txBody>
        </p:sp>
        <p:sp>
          <p:nvSpPr>
            <p:cNvPr id="80" name="Rectangle 79">
              <a:extLst>
                <a:ext uri="{FF2B5EF4-FFF2-40B4-BE49-F238E27FC236}">
                  <a16:creationId xmlns:a16="http://schemas.microsoft.com/office/drawing/2014/main" id="{702E7EAE-5F9C-FB45-B515-C3850C7BBDBF}"/>
                </a:ext>
              </a:extLst>
            </p:cNvPr>
            <p:cNvSpPr/>
            <p:nvPr/>
          </p:nvSpPr>
          <p:spPr>
            <a:xfrm>
              <a:off x="5345719" y="3876598"/>
              <a:ext cx="1955409" cy="162386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(TN)</a:t>
              </a:r>
            </a:p>
            <a:p>
              <a:pPr algn="ctr"/>
              <a:r>
                <a:rPr lang="en-US" sz="2000" dirty="0"/>
                <a:t>True Negative</a:t>
              </a:r>
            </a:p>
            <a:p>
              <a:pPr algn="ctr"/>
              <a:endParaRPr lang="en-US" sz="2000" dirty="0"/>
            </a:p>
          </p:txBody>
        </p:sp>
        <p:sp>
          <p:nvSpPr>
            <p:cNvPr id="81" name="TextBox 80">
              <a:extLst>
                <a:ext uri="{FF2B5EF4-FFF2-40B4-BE49-F238E27FC236}">
                  <a16:creationId xmlns:a16="http://schemas.microsoft.com/office/drawing/2014/main" id="{9F816297-F9EE-8D43-BC3C-3925FD4D1E2B}"/>
                </a:ext>
              </a:extLst>
            </p:cNvPr>
            <p:cNvSpPr txBox="1"/>
            <p:nvPr/>
          </p:nvSpPr>
          <p:spPr>
            <a:xfrm>
              <a:off x="4590185" y="1438117"/>
              <a:ext cx="1475387" cy="472797"/>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Prediction</a:t>
              </a:r>
            </a:p>
          </p:txBody>
        </p:sp>
        <p:sp>
          <p:nvSpPr>
            <p:cNvPr id="82" name="TextBox 81">
              <a:extLst>
                <a:ext uri="{FF2B5EF4-FFF2-40B4-BE49-F238E27FC236}">
                  <a16:creationId xmlns:a16="http://schemas.microsoft.com/office/drawing/2014/main" id="{D1E51D8E-29AF-7543-9E29-C9693B031585}"/>
                </a:ext>
              </a:extLst>
            </p:cNvPr>
            <p:cNvSpPr txBox="1"/>
            <p:nvPr/>
          </p:nvSpPr>
          <p:spPr>
            <a:xfrm rot="16200000">
              <a:off x="1754900" y="3657014"/>
              <a:ext cx="1461927" cy="472901"/>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True State</a:t>
              </a:r>
            </a:p>
          </p:txBody>
        </p:sp>
      </p:grpSp>
      <p:sp>
        <p:nvSpPr>
          <p:cNvPr id="112" name="TextBox 111">
            <a:extLst>
              <a:ext uri="{FF2B5EF4-FFF2-40B4-BE49-F238E27FC236}">
                <a16:creationId xmlns:a16="http://schemas.microsoft.com/office/drawing/2014/main" id="{B96B042D-C486-5946-A0CB-3BA317BE89C0}"/>
              </a:ext>
            </a:extLst>
          </p:cNvPr>
          <p:cNvSpPr txBox="1"/>
          <p:nvPr/>
        </p:nvSpPr>
        <p:spPr>
          <a:xfrm>
            <a:off x="2830793" y="3361311"/>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70</a:t>
            </a:r>
          </a:p>
        </p:txBody>
      </p:sp>
      <p:sp>
        <p:nvSpPr>
          <p:cNvPr id="113" name="TextBox 112">
            <a:extLst>
              <a:ext uri="{FF2B5EF4-FFF2-40B4-BE49-F238E27FC236}">
                <a16:creationId xmlns:a16="http://schemas.microsoft.com/office/drawing/2014/main" id="{9F76DDAD-59EF-D847-8BF3-0FA52D66D415}"/>
              </a:ext>
            </a:extLst>
          </p:cNvPr>
          <p:cNvSpPr txBox="1"/>
          <p:nvPr/>
        </p:nvSpPr>
        <p:spPr>
          <a:xfrm>
            <a:off x="2825776" y="4980238"/>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20</a:t>
            </a:r>
          </a:p>
        </p:txBody>
      </p:sp>
      <p:sp>
        <p:nvSpPr>
          <p:cNvPr id="114" name="TextBox 113">
            <a:extLst>
              <a:ext uri="{FF2B5EF4-FFF2-40B4-BE49-F238E27FC236}">
                <a16:creationId xmlns:a16="http://schemas.microsoft.com/office/drawing/2014/main" id="{C74FFD97-F58F-124F-9C6B-B2CAC983BC2E}"/>
              </a:ext>
            </a:extLst>
          </p:cNvPr>
          <p:cNvSpPr txBox="1"/>
          <p:nvPr/>
        </p:nvSpPr>
        <p:spPr>
          <a:xfrm>
            <a:off x="4781182" y="4980239"/>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10</a:t>
            </a:r>
          </a:p>
        </p:txBody>
      </p:sp>
      <p:sp>
        <p:nvSpPr>
          <p:cNvPr id="115" name="TextBox 114">
            <a:extLst>
              <a:ext uri="{FF2B5EF4-FFF2-40B4-BE49-F238E27FC236}">
                <a16:creationId xmlns:a16="http://schemas.microsoft.com/office/drawing/2014/main" id="{9A391FD5-F750-0846-BE79-B7F3B7BEABCA}"/>
              </a:ext>
            </a:extLst>
          </p:cNvPr>
          <p:cNvSpPr txBox="1"/>
          <p:nvPr/>
        </p:nvSpPr>
        <p:spPr>
          <a:xfrm>
            <a:off x="4789415" y="3366236"/>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0</a:t>
            </a:r>
          </a:p>
        </p:txBody>
      </p:sp>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8651AE8B-7D49-844A-B47F-3ECBB7AFE570}"/>
                  </a:ext>
                </a:extLst>
              </p:cNvPr>
              <p:cNvSpPr/>
              <p:nvPr/>
            </p:nvSpPr>
            <p:spPr>
              <a:xfrm>
                <a:off x="6193710" y="1926293"/>
                <a:ext cx="4792545" cy="3689087"/>
              </a:xfrm>
              <a:prstGeom prst="rect">
                <a:avLst/>
              </a:prstGeom>
            </p:spPr>
            <p:txBody>
              <a:bodyPr wrap="square">
                <a:spAutoFit/>
              </a:bodyPr>
              <a:lstStyle/>
              <a:p>
                <a:r>
                  <a:rPr lang="en-US" sz="2400" b="1" dirty="0"/>
                  <a:t>Accuracy*:</a:t>
                </a:r>
                <a:r>
                  <a:rPr lang="en-US" sz="2400" dirty="0"/>
                  <a:t> The percent (ratio) of cases classified correctly:</a:t>
                </a:r>
              </a:p>
              <a:p>
                <a:endParaRPr lang="en-US" sz="2400" dirty="0"/>
              </a:p>
              <a:p>
                <a:endParaRPr lang="en-US" sz="400" dirty="0"/>
              </a:p>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Accuracy</m:t>
                      </m:r>
                      <m:r>
                        <a:rPr lang="en-US" sz="2400" i="1">
                          <a:latin typeface="Cambria Math" panose="02040503050406030204" pitchFamily="18" charset="0"/>
                        </a:rPr>
                        <m:t>= </m:t>
                      </m:r>
                      <m:f>
                        <m:fPr>
                          <m:ctrlPr>
                            <a:rPr lang="en-US" sz="2400" i="1">
                              <a:latin typeface="Cambria Math" panose="02040503050406030204" pitchFamily="18" charset="0"/>
                            </a:rPr>
                          </m:ctrlPr>
                        </m:fPr>
                        <m:num>
                          <m:r>
                            <m:rPr>
                              <m:sty m:val="p"/>
                            </m:rPr>
                            <a:rPr lang="en-US" sz="2400">
                              <a:latin typeface="Cambria Math" panose="02040503050406030204" pitchFamily="18" charset="0"/>
                            </a:rPr>
                            <m:t>TP</m:t>
                          </m:r>
                          <m:r>
                            <a:rPr lang="en-US" sz="2400">
                              <a:latin typeface="Cambria Math" panose="02040503050406030204" pitchFamily="18" charset="0"/>
                            </a:rPr>
                            <m:t>+</m:t>
                          </m:r>
                          <m:r>
                            <m:rPr>
                              <m:sty m:val="p"/>
                            </m:rPr>
                            <a:rPr lang="en-US" sz="2400">
                              <a:latin typeface="Cambria Math" panose="02040503050406030204" pitchFamily="18" charset="0"/>
                            </a:rPr>
                            <m:t>TN</m:t>
                          </m:r>
                        </m:num>
                        <m:den>
                          <m:r>
                            <m:rPr>
                              <m:sty m:val="p"/>
                            </m:rPr>
                            <a:rPr lang="en-US" sz="2400">
                              <a:latin typeface="Cambria Math" panose="02040503050406030204" pitchFamily="18" charset="0"/>
                            </a:rPr>
                            <m:t>TP</m:t>
                          </m:r>
                          <m:r>
                            <a:rPr lang="en-US" sz="2400">
                              <a:latin typeface="Cambria Math" panose="02040503050406030204" pitchFamily="18" charset="0"/>
                            </a:rPr>
                            <m:t>+</m:t>
                          </m:r>
                          <m:r>
                            <m:rPr>
                              <m:sty m:val="p"/>
                            </m:rPr>
                            <a:rPr lang="en-US" sz="2400">
                              <a:latin typeface="Cambria Math" panose="02040503050406030204" pitchFamily="18" charset="0"/>
                            </a:rPr>
                            <m:t>FP</m:t>
                          </m:r>
                          <m:r>
                            <a:rPr lang="en-US" sz="2400">
                              <a:latin typeface="Cambria Math" panose="02040503050406030204" pitchFamily="18" charset="0"/>
                            </a:rPr>
                            <m:t>+</m:t>
                          </m:r>
                          <m:r>
                            <m:rPr>
                              <m:sty m:val="p"/>
                            </m:rPr>
                            <a:rPr lang="en-US" sz="2400">
                              <a:latin typeface="Cambria Math" panose="02040503050406030204" pitchFamily="18" charset="0"/>
                            </a:rPr>
                            <m:t>FN</m:t>
                          </m:r>
                          <m:r>
                            <a:rPr lang="en-US" sz="2400">
                              <a:latin typeface="Cambria Math" panose="02040503050406030204" pitchFamily="18" charset="0"/>
                            </a:rPr>
                            <m:t>+</m:t>
                          </m:r>
                          <m:r>
                            <m:rPr>
                              <m:sty m:val="p"/>
                            </m:rPr>
                            <a:rPr lang="en-US" sz="2400">
                              <a:latin typeface="Cambria Math" panose="02040503050406030204" pitchFamily="18" charset="0"/>
                            </a:rPr>
                            <m:t>TN</m:t>
                          </m:r>
                          <m:r>
                            <a:rPr lang="en-US" sz="2400">
                              <a:latin typeface="Cambria Math" panose="02040503050406030204" pitchFamily="18" charset="0"/>
                            </a:rPr>
                            <m:t> </m:t>
                          </m:r>
                        </m:den>
                      </m:f>
                    </m:oMath>
                  </m:oMathPara>
                </a14:m>
                <a:endParaRPr lang="en-US" sz="2400" dirty="0"/>
              </a:p>
              <a:p>
                <a:r>
                  <a:rPr lang="en-US" sz="2400" dirty="0"/>
                  <a:t> </a:t>
                </a:r>
              </a:p>
              <a:p>
                <a:endParaRPr lang="en-US" sz="2000" i="1" dirty="0">
                  <a:latin typeface="Cambria Math" panose="02040503050406030204" pitchFamily="18" charset="0"/>
                </a:endParaRPr>
              </a:p>
              <a:p>
                <a:pPr lvl="1"/>
                <a14:m>
                  <m:oMath xmlns:m="http://schemas.openxmlformats.org/officeDocument/2006/math">
                    <m:r>
                      <m:rPr>
                        <m:sty m:val="p"/>
                      </m:rPr>
                      <a:rPr lang="en-US" sz="2000">
                        <a:latin typeface="Cambria Math" panose="02040503050406030204" pitchFamily="18" charset="0"/>
                      </a:rPr>
                      <m:t>Accuracy</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70+10</m:t>
                        </m:r>
                      </m:num>
                      <m:den>
                        <m:r>
                          <a:rPr lang="en-US" sz="2000" i="1">
                            <a:latin typeface="Cambria Math" panose="02040503050406030204" pitchFamily="18" charset="0"/>
                          </a:rPr>
                          <m:t>70+10+20+0</m:t>
                        </m:r>
                      </m:den>
                    </m:f>
                  </m:oMath>
                </a14:m>
                <a:r>
                  <a:rPr lang="en-US" sz="2000" b="1" dirty="0"/>
                  <a:t> = 0.8</a:t>
                </a:r>
              </a:p>
              <a:p>
                <a:pPr lvl="1"/>
                <a:endParaRPr lang="en-US" sz="2000" b="1" dirty="0"/>
              </a:p>
              <a:p>
                <a:r>
                  <a:rPr lang="en-US" sz="2000" dirty="0"/>
                  <a:t>*</a:t>
                </a:r>
                <a14:m>
                  <m:oMath xmlns:m="http://schemas.openxmlformats.org/officeDocument/2006/math">
                    <m:r>
                      <a:rPr lang="en-US" sz="2000" i="1" dirty="0">
                        <a:latin typeface="Cambria Math" panose="02040503050406030204" pitchFamily="18" charset="0"/>
                        <a:ea typeface="Cambria Math" panose="02040503050406030204" pitchFamily="18" charset="0"/>
                      </a:rPr>
                      <m:t>0 (</m:t>
                    </m:r>
                    <m:r>
                      <m:rPr>
                        <m:nor/>
                      </m:rPr>
                      <a:rPr lang="en-US" sz="2000" dirty="0"/>
                      <m:t>bad</m:t>
                    </m:r>
                    <m:r>
                      <m:rPr>
                        <m:nor/>
                      </m:rPr>
                      <a:rPr lang="en-US" sz="2000" dirty="0"/>
                      <m:t>)</m:t>
                    </m:r>
                    <m:r>
                      <a:rPr lang="en-US" sz="2000" i="1" dirty="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Accuracy</m:t>
                    </m:r>
                    <m:r>
                      <a:rPr lang="en-US" sz="2000" i="1" dirty="0">
                        <a:latin typeface="Cambria Math" panose="02040503050406030204" pitchFamily="18" charset="0"/>
                        <a:ea typeface="Cambria Math" panose="02040503050406030204" pitchFamily="18" charset="0"/>
                      </a:rPr>
                      <m:t>≤1</m:t>
                    </m:r>
                    <m:r>
                      <m:rPr>
                        <m:nor/>
                      </m:rPr>
                      <a:rPr lang="en-US" sz="2000" dirty="0"/>
                      <m:t> (</m:t>
                    </m:r>
                    <m:r>
                      <m:rPr>
                        <m:nor/>
                      </m:rPr>
                      <a:rPr lang="en-US" sz="2000" dirty="0"/>
                      <m:t>good</m:t>
                    </m:r>
                    <m:r>
                      <m:rPr>
                        <m:nor/>
                      </m:rPr>
                      <a:rPr lang="en-US" sz="2000" dirty="0"/>
                      <m:t>)</m:t>
                    </m:r>
                  </m:oMath>
                </a14:m>
                <a:endParaRPr lang="en-US" sz="2000" dirty="0"/>
              </a:p>
            </p:txBody>
          </p:sp>
        </mc:Choice>
        <mc:Fallback xmlns="">
          <p:sp>
            <p:nvSpPr>
              <p:cNvPr id="71" name="Rectangle 70">
                <a:extLst>
                  <a:ext uri="{FF2B5EF4-FFF2-40B4-BE49-F238E27FC236}">
                    <a16:creationId xmlns:a16="http://schemas.microsoft.com/office/drawing/2014/main" id="{8651AE8B-7D49-844A-B47F-3ECBB7AFE570}"/>
                  </a:ext>
                </a:extLst>
              </p:cNvPr>
              <p:cNvSpPr>
                <a:spLocks noRot="1" noChangeAspect="1" noMove="1" noResize="1" noEditPoints="1" noAdjustHandles="1" noChangeArrowheads="1" noChangeShapeType="1" noTextEdit="1"/>
              </p:cNvSpPr>
              <p:nvPr/>
            </p:nvSpPr>
            <p:spPr>
              <a:xfrm>
                <a:off x="6193710" y="1926293"/>
                <a:ext cx="4792545" cy="3689087"/>
              </a:xfrm>
              <a:prstGeom prst="rect">
                <a:avLst/>
              </a:prstGeom>
              <a:blipFill>
                <a:blip r:embed="rId3"/>
                <a:stretch>
                  <a:fillRect l="-1852" t="-1370" b="-1712"/>
                </a:stretch>
              </a:blipFill>
            </p:spPr>
            <p:txBody>
              <a:bodyPr/>
              <a:lstStyle/>
              <a:p>
                <a:r>
                  <a:rPr lang="en-US">
                    <a:noFill/>
                  </a:rPr>
                  <a:t> </a:t>
                </a:r>
              </a:p>
            </p:txBody>
          </p:sp>
        </mc:Fallback>
      </mc:AlternateContent>
    </p:spTree>
    <p:extLst>
      <p:ext uri="{BB962C8B-B14F-4D97-AF65-F5344CB8AC3E}">
        <p14:creationId xmlns:p14="http://schemas.microsoft.com/office/powerpoint/2010/main" val="1761606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Classification - Accuracy</a:t>
            </a:r>
          </a:p>
        </p:txBody>
      </p:sp>
      <p:sp>
        <p:nvSpPr>
          <p:cNvPr id="70" name="Pentagon 69">
            <a:extLst>
              <a:ext uri="{FF2B5EF4-FFF2-40B4-BE49-F238E27FC236}">
                <a16:creationId xmlns:a16="http://schemas.microsoft.com/office/drawing/2014/main" id="{73A04166-79F9-5644-95C4-096838B6CFE1}"/>
              </a:ext>
            </a:extLst>
          </p:cNvPr>
          <p:cNvSpPr/>
          <p:nvPr/>
        </p:nvSpPr>
        <p:spPr bwMode="ltGray">
          <a:xfrm>
            <a:off x="959301" y="1400936"/>
            <a:ext cx="10514528" cy="4378609"/>
          </a:xfrm>
          <a:prstGeom prst="homePlate">
            <a:avLst>
              <a:gd name="adj" fmla="val 12270"/>
            </a:avLst>
          </a:prstGeom>
          <a:solidFill>
            <a:schemeClr val="bg2">
              <a:lumMod val="95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grpSp>
        <p:nvGrpSpPr>
          <p:cNvPr id="72" name="Group 71">
            <a:extLst>
              <a:ext uri="{FF2B5EF4-FFF2-40B4-BE49-F238E27FC236}">
                <a16:creationId xmlns:a16="http://schemas.microsoft.com/office/drawing/2014/main" id="{CB12F08D-BBE6-C144-9A4B-F0D2B5FBED7E}"/>
              </a:ext>
            </a:extLst>
          </p:cNvPr>
          <p:cNvGrpSpPr/>
          <p:nvPr/>
        </p:nvGrpSpPr>
        <p:grpSpPr>
          <a:xfrm>
            <a:off x="1112965" y="1580773"/>
            <a:ext cx="4931683" cy="3966703"/>
            <a:chOff x="2249413" y="1438117"/>
            <a:chExt cx="5051715" cy="4062349"/>
          </a:xfrm>
        </p:grpSpPr>
        <p:sp>
          <p:nvSpPr>
            <p:cNvPr id="73" name="Rectangle 72">
              <a:extLst>
                <a:ext uri="{FF2B5EF4-FFF2-40B4-BE49-F238E27FC236}">
                  <a16:creationId xmlns:a16="http://schemas.microsoft.com/office/drawing/2014/main" id="{2EFEEC1D-3FD4-9644-9A37-D640090539C9}"/>
                </a:ext>
              </a:extLst>
            </p:cNvPr>
            <p:cNvSpPr/>
            <p:nvPr/>
          </p:nvSpPr>
          <p:spPr>
            <a:xfrm>
              <a:off x="3390313" y="2276400"/>
              <a:ext cx="1955409" cy="16002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(TP)</a:t>
              </a:r>
            </a:p>
            <a:p>
              <a:pPr algn="ctr"/>
              <a:r>
                <a:rPr lang="en-US" sz="2000" dirty="0"/>
                <a:t>True Positive</a:t>
              </a:r>
            </a:p>
            <a:p>
              <a:pPr algn="ctr"/>
              <a:endParaRPr lang="en-US" sz="2000" dirty="0"/>
            </a:p>
          </p:txBody>
        </p:sp>
        <p:sp>
          <p:nvSpPr>
            <p:cNvPr id="74" name="Rectangle 73">
              <a:extLst>
                <a:ext uri="{FF2B5EF4-FFF2-40B4-BE49-F238E27FC236}">
                  <a16:creationId xmlns:a16="http://schemas.microsoft.com/office/drawing/2014/main" id="{B25F148C-6512-3744-8713-A241FFD62564}"/>
                </a:ext>
              </a:extLst>
            </p:cNvPr>
            <p:cNvSpPr/>
            <p:nvPr/>
          </p:nvSpPr>
          <p:spPr>
            <a:xfrm>
              <a:off x="3404380" y="1900563"/>
              <a:ext cx="1927274" cy="375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5" name="Rectangle 74">
              <a:extLst>
                <a:ext uri="{FF2B5EF4-FFF2-40B4-BE49-F238E27FC236}">
                  <a16:creationId xmlns:a16="http://schemas.microsoft.com/office/drawing/2014/main" id="{4A79DB8E-69DE-2F45-8103-8F08D10BE4A7}"/>
                </a:ext>
              </a:extLst>
            </p:cNvPr>
            <p:cNvSpPr/>
            <p:nvPr/>
          </p:nvSpPr>
          <p:spPr>
            <a:xfrm rot="16200000">
              <a:off x="2241571" y="4351723"/>
              <a:ext cx="1623869" cy="6736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6" name="Rectangle 75">
              <a:extLst>
                <a:ext uri="{FF2B5EF4-FFF2-40B4-BE49-F238E27FC236}">
                  <a16:creationId xmlns:a16="http://schemas.microsoft.com/office/drawing/2014/main" id="{B4BDE2CA-5CCB-DC49-AF82-2D21EE9C2823}"/>
                </a:ext>
              </a:extLst>
            </p:cNvPr>
            <p:cNvSpPr/>
            <p:nvPr/>
          </p:nvSpPr>
          <p:spPr>
            <a:xfrm>
              <a:off x="5345718" y="1899782"/>
              <a:ext cx="1955409" cy="3766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7" name="Rectangle 76">
              <a:extLst>
                <a:ext uri="{FF2B5EF4-FFF2-40B4-BE49-F238E27FC236}">
                  <a16:creationId xmlns:a16="http://schemas.microsoft.com/office/drawing/2014/main" id="{7783BEB4-CBDF-C64E-BA0D-FE42155EB350}"/>
                </a:ext>
              </a:extLst>
            </p:cNvPr>
            <p:cNvSpPr/>
            <p:nvPr/>
          </p:nvSpPr>
          <p:spPr>
            <a:xfrm rot="16200000">
              <a:off x="2253406" y="2739687"/>
              <a:ext cx="1600200" cy="6736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8" name="Rectangle 77">
              <a:extLst>
                <a:ext uri="{FF2B5EF4-FFF2-40B4-BE49-F238E27FC236}">
                  <a16:creationId xmlns:a16="http://schemas.microsoft.com/office/drawing/2014/main" id="{2629B270-2126-DE45-BE05-110C9E1C2C3E}"/>
                </a:ext>
              </a:extLst>
            </p:cNvPr>
            <p:cNvSpPr/>
            <p:nvPr/>
          </p:nvSpPr>
          <p:spPr>
            <a:xfrm>
              <a:off x="3390313" y="3876597"/>
              <a:ext cx="1955408" cy="1623869"/>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(FP) </a:t>
              </a:r>
            </a:p>
            <a:p>
              <a:pPr algn="ctr"/>
              <a:r>
                <a:rPr lang="en-US" sz="2000" dirty="0">
                  <a:solidFill>
                    <a:schemeClr val="bg1"/>
                  </a:solidFill>
                </a:rPr>
                <a:t>False </a:t>
              </a:r>
              <a:r>
                <a:rPr lang="en-US" sz="2000" dirty="0"/>
                <a:t>Positive</a:t>
              </a:r>
              <a:endParaRPr lang="en-US" sz="2000" dirty="0">
                <a:solidFill>
                  <a:schemeClr val="bg1"/>
                </a:solidFill>
              </a:endParaRPr>
            </a:p>
            <a:p>
              <a:pPr algn="ctr"/>
              <a:endParaRPr lang="en-US" sz="2000" dirty="0">
                <a:solidFill>
                  <a:schemeClr val="bg1"/>
                </a:solidFill>
              </a:endParaRPr>
            </a:p>
          </p:txBody>
        </p:sp>
        <p:sp>
          <p:nvSpPr>
            <p:cNvPr id="79" name="Rectangle 78">
              <a:extLst>
                <a:ext uri="{FF2B5EF4-FFF2-40B4-BE49-F238E27FC236}">
                  <a16:creationId xmlns:a16="http://schemas.microsoft.com/office/drawing/2014/main" id="{92A44B82-56F3-5946-B3AB-19FCDECEB623}"/>
                </a:ext>
              </a:extLst>
            </p:cNvPr>
            <p:cNvSpPr/>
            <p:nvPr/>
          </p:nvSpPr>
          <p:spPr>
            <a:xfrm>
              <a:off x="5345718" y="2288593"/>
              <a:ext cx="1955409" cy="1600200"/>
            </a:xfrm>
            <a:prstGeom prst="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(FN) </a:t>
              </a:r>
            </a:p>
            <a:p>
              <a:pPr algn="ctr"/>
              <a:r>
                <a:rPr lang="en-US" sz="2000" dirty="0">
                  <a:solidFill>
                    <a:schemeClr val="bg1"/>
                  </a:solidFill>
                </a:rPr>
                <a:t>False Negative</a:t>
              </a:r>
            </a:p>
            <a:p>
              <a:pPr algn="ctr"/>
              <a:endParaRPr lang="en-US" sz="2000" dirty="0">
                <a:solidFill>
                  <a:schemeClr val="bg1"/>
                </a:solidFill>
              </a:endParaRPr>
            </a:p>
          </p:txBody>
        </p:sp>
        <p:sp>
          <p:nvSpPr>
            <p:cNvPr id="80" name="Rectangle 79">
              <a:extLst>
                <a:ext uri="{FF2B5EF4-FFF2-40B4-BE49-F238E27FC236}">
                  <a16:creationId xmlns:a16="http://schemas.microsoft.com/office/drawing/2014/main" id="{702E7EAE-5F9C-FB45-B515-C3850C7BBDBF}"/>
                </a:ext>
              </a:extLst>
            </p:cNvPr>
            <p:cNvSpPr/>
            <p:nvPr/>
          </p:nvSpPr>
          <p:spPr>
            <a:xfrm>
              <a:off x="5345719" y="3876598"/>
              <a:ext cx="1955409" cy="1623868"/>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(TN)</a:t>
              </a:r>
            </a:p>
            <a:p>
              <a:pPr algn="ctr"/>
              <a:r>
                <a:rPr lang="en-US" sz="2000" dirty="0"/>
                <a:t>True Negative</a:t>
              </a:r>
            </a:p>
            <a:p>
              <a:pPr algn="ctr"/>
              <a:endParaRPr lang="en-US" sz="2000" dirty="0"/>
            </a:p>
          </p:txBody>
        </p:sp>
        <p:sp>
          <p:nvSpPr>
            <p:cNvPr id="81" name="TextBox 80">
              <a:extLst>
                <a:ext uri="{FF2B5EF4-FFF2-40B4-BE49-F238E27FC236}">
                  <a16:creationId xmlns:a16="http://schemas.microsoft.com/office/drawing/2014/main" id="{9F816297-F9EE-8D43-BC3C-3925FD4D1E2B}"/>
                </a:ext>
              </a:extLst>
            </p:cNvPr>
            <p:cNvSpPr txBox="1"/>
            <p:nvPr/>
          </p:nvSpPr>
          <p:spPr>
            <a:xfrm>
              <a:off x="4590185" y="1438117"/>
              <a:ext cx="1475387" cy="472797"/>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Prediction</a:t>
              </a:r>
            </a:p>
          </p:txBody>
        </p:sp>
        <p:sp>
          <p:nvSpPr>
            <p:cNvPr id="82" name="TextBox 81">
              <a:extLst>
                <a:ext uri="{FF2B5EF4-FFF2-40B4-BE49-F238E27FC236}">
                  <a16:creationId xmlns:a16="http://schemas.microsoft.com/office/drawing/2014/main" id="{D1E51D8E-29AF-7543-9E29-C9693B031585}"/>
                </a:ext>
              </a:extLst>
            </p:cNvPr>
            <p:cNvSpPr txBox="1"/>
            <p:nvPr/>
          </p:nvSpPr>
          <p:spPr>
            <a:xfrm rot="16200000">
              <a:off x="1754900" y="3657014"/>
              <a:ext cx="1461927" cy="472901"/>
            </a:xfrm>
            <a:prstGeom prst="rect">
              <a:avLst/>
            </a:prstGeom>
            <a:noFill/>
            <a:ln>
              <a:solidFill>
                <a:schemeClr val="tx1"/>
              </a:solidFill>
            </a:ln>
          </p:spPr>
          <p:txBody>
            <a:bodyPr wrap="none" rtlCol="0">
              <a:spAutoFit/>
            </a:bodyPr>
            <a:lstStyle/>
            <a:p>
              <a:pPr>
                <a:spcBef>
                  <a:spcPts val="600"/>
                </a:spcBef>
                <a:spcAft>
                  <a:spcPts val="600"/>
                </a:spcAft>
              </a:pPr>
              <a:r>
                <a:rPr lang="en-US" sz="2400" dirty="0">
                  <a:latin typeface="+mj-lt"/>
                </a:rPr>
                <a:t>True State</a:t>
              </a:r>
            </a:p>
          </p:txBody>
        </p:sp>
      </p:grpSp>
      <p:sp>
        <p:nvSpPr>
          <p:cNvPr id="112" name="TextBox 111">
            <a:extLst>
              <a:ext uri="{FF2B5EF4-FFF2-40B4-BE49-F238E27FC236}">
                <a16:creationId xmlns:a16="http://schemas.microsoft.com/office/drawing/2014/main" id="{B96B042D-C486-5946-A0CB-3BA317BE89C0}"/>
              </a:ext>
            </a:extLst>
          </p:cNvPr>
          <p:cNvSpPr txBox="1"/>
          <p:nvPr/>
        </p:nvSpPr>
        <p:spPr>
          <a:xfrm>
            <a:off x="2830793" y="3361311"/>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2</a:t>
            </a:r>
          </a:p>
        </p:txBody>
      </p:sp>
      <p:sp>
        <p:nvSpPr>
          <p:cNvPr id="113" name="TextBox 112">
            <a:extLst>
              <a:ext uri="{FF2B5EF4-FFF2-40B4-BE49-F238E27FC236}">
                <a16:creationId xmlns:a16="http://schemas.microsoft.com/office/drawing/2014/main" id="{9F76DDAD-59EF-D847-8BF3-0FA52D66D415}"/>
              </a:ext>
            </a:extLst>
          </p:cNvPr>
          <p:cNvSpPr txBox="1"/>
          <p:nvPr/>
        </p:nvSpPr>
        <p:spPr>
          <a:xfrm>
            <a:off x="2825776" y="4980238"/>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8</a:t>
            </a:r>
          </a:p>
        </p:txBody>
      </p:sp>
      <p:sp>
        <p:nvSpPr>
          <p:cNvPr id="114" name="TextBox 113">
            <a:extLst>
              <a:ext uri="{FF2B5EF4-FFF2-40B4-BE49-F238E27FC236}">
                <a16:creationId xmlns:a16="http://schemas.microsoft.com/office/drawing/2014/main" id="{C74FFD97-F58F-124F-9C6B-B2CAC983BC2E}"/>
              </a:ext>
            </a:extLst>
          </p:cNvPr>
          <p:cNvSpPr txBox="1"/>
          <p:nvPr/>
        </p:nvSpPr>
        <p:spPr>
          <a:xfrm>
            <a:off x="4781182" y="4980239"/>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81</a:t>
            </a:r>
          </a:p>
        </p:txBody>
      </p:sp>
      <p:sp>
        <p:nvSpPr>
          <p:cNvPr id="115" name="TextBox 114">
            <a:extLst>
              <a:ext uri="{FF2B5EF4-FFF2-40B4-BE49-F238E27FC236}">
                <a16:creationId xmlns:a16="http://schemas.microsoft.com/office/drawing/2014/main" id="{9A391FD5-F750-0846-BE79-B7F3B7BEABCA}"/>
              </a:ext>
            </a:extLst>
          </p:cNvPr>
          <p:cNvSpPr txBox="1"/>
          <p:nvPr/>
        </p:nvSpPr>
        <p:spPr>
          <a:xfrm>
            <a:off x="4789415" y="3366236"/>
            <a:ext cx="678094" cy="584775"/>
          </a:xfrm>
          <a:prstGeom prst="rect">
            <a:avLst/>
          </a:prstGeom>
          <a:noFill/>
          <a:ln>
            <a:noFill/>
          </a:ln>
        </p:spPr>
        <p:txBody>
          <a:bodyPr wrap="square" rtlCol="0">
            <a:spAutoFit/>
          </a:bodyPr>
          <a:lstStyle/>
          <a:p>
            <a:pPr algn="ctr">
              <a:spcBef>
                <a:spcPts val="600"/>
              </a:spcBef>
              <a:spcAft>
                <a:spcPts val="600"/>
              </a:spcAft>
            </a:pPr>
            <a:r>
              <a:rPr lang="en-US" sz="3200" dirty="0">
                <a:solidFill>
                  <a:schemeClr val="bg1"/>
                </a:solidFill>
              </a:rPr>
              <a:t>9</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63146EC3-8D10-B143-B7FD-6F7CAD32C7A5}"/>
                  </a:ext>
                </a:extLst>
              </p:cNvPr>
              <p:cNvSpPr/>
              <p:nvPr/>
            </p:nvSpPr>
            <p:spPr>
              <a:xfrm>
                <a:off x="6344179" y="2023173"/>
                <a:ext cx="4278676" cy="2463816"/>
              </a:xfrm>
              <a:prstGeom prst="rect">
                <a:avLst/>
              </a:prstGeom>
            </p:spPr>
            <p:txBody>
              <a:bodyPr wrap="square">
                <a:spAutoFit/>
              </a:bodyPr>
              <a:lstStyle/>
              <a:p>
                <a:r>
                  <a:rPr lang="en-US" sz="2400" b="1" dirty="0"/>
                  <a:t>High Accuracy Paradox:</a:t>
                </a:r>
                <a:r>
                  <a:rPr lang="en-US" sz="2400" dirty="0"/>
                  <a:t> </a:t>
                </a:r>
              </a:p>
              <a:p>
                <a:r>
                  <a:rPr lang="en-US" sz="2400" dirty="0"/>
                  <a:t>		Accuracy is misleading when dealing with imbalanced datasets</a:t>
                </a:r>
              </a:p>
              <a:p>
                <a:endParaRPr lang="en-US" sz="2400" dirty="0">
                  <a:latin typeface="Cambria Math" panose="02040503050406030204" pitchFamily="18" charset="0"/>
                </a:endParaRPr>
              </a:p>
              <a:p>
                <a14:m>
                  <m:oMath xmlns:m="http://schemas.openxmlformats.org/officeDocument/2006/math">
                    <m:r>
                      <m:rPr>
                        <m:sty m:val="p"/>
                      </m:rPr>
                      <a:rPr lang="en-US" sz="2400">
                        <a:latin typeface="Cambria Math" panose="02040503050406030204" pitchFamily="18" charset="0"/>
                      </a:rPr>
                      <m:t>Accuracy</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2+81</m:t>
                        </m:r>
                      </m:num>
                      <m:den>
                        <m:r>
                          <a:rPr lang="en-US" sz="2400" i="1">
                            <a:latin typeface="Cambria Math" panose="02040503050406030204" pitchFamily="18" charset="0"/>
                          </a:rPr>
                          <m:t>2+9+8+81</m:t>
                        </m:r>
                      </m:den>
                    </m:f>
                  </m:oMath>
                </a14:m>
                <a:r>
                  <a:rPr lang="en-US" sz="2400" b="1" dirty="0"/>
                  <a:t> = 0.83</a:t>
                </a:r>
              </a:p>
            </p:txBody>
          </p:sp>
        </mc:Choice>
        <mc:Fallback xmlns="">
          <p:sp>
            <p:nvSpPr>
              <p:cNvPr id="20" name="Rectangle 19">
                <a:extLst>
                  <a:ext uri="{FF2B5EF4-FFF2-40B4-BE49-F238E27FC236}">
                    <a16:creationId xmlns:a16="http://schemas.microsoft.com/office/drawing/2014/main" id="{63146EC3-8D10-B143-B7FD-6F7CAD32C7A5}"/>
                  </a:ext>
                </a:extLst>
              </p:cNvPr>
              <p:cNvSpPr>
                <a:spLocks noRot="1" noChangeAspect="1" noMove="1" noResize="1" noEditPoints="1" noAdjustHandles="1" noChangeArrowheads="1" noChangeShapeType="1" noTextEdit="1"/>
              </p:cNvSpPr>
              <p:nvPr/>
            </p:nvSpPr>
            <p:spPr>
              <a:xfrm>
                <a:off x="6344179" y="2023173"/>
                <a:ext cx="4278676" cy="2463816"/>
              </a:xfrm>
              <a:prstGeom prst="rect">
                <a:avLst/>
              </a:prstGeom>
              <a:blipFill>
                <a:blip r:embed="rId3"/>
                <a:stretch>
                  <a:fillRect l="-2071" t="-2051" b="-1538"/>
                </a:stretch>
              </a:blipFill>
            </p:spPr>
            <p:txBody>
              <a:bodyPr/>
              <a:lstStyle/>
              <a:p>
                <a:r>
                  <a:rPr lang="en-US">
                    <a:noFill/>
                  </a:rPr>
                  <a:t> </a:t>
                </a:r>
              </a:p>
            </p:txBody>
          </p:sp>
        </mc:Fallback>
      </mc:AlternateContent>
    </p:spTree>
    <p:extLst>
      <p:ext uri="{BB962C8B-B14F-4D97-AF65-F5344CB8AC3E}">
        <p14:creationId xmlns:p14="http://schemas.microsoft.com/office/powerpoint/2010/main" val="223252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dirty="0"/>
              <a:t>Classification - Precision</a:t>
            </a:r>
          </a:p>
        </p:txBody>
      </p:sp>
      <p:sp>
        <p:nvSpPr>
          <p:cNvPr id="70" name="Pentagon 69">
            <a:extLst>
              <a:ext uri="{FF2B5EF4-FFF2-40B4-BE49-F238E27FC236}">
                <a16:creationId xmlns:a16="http://schemas.microsoft.com/office/drawing/2014/main" id="{73A04166-79F9-5644-95C4-096838B6CFE1}"/>
              </a:ext>
            </a:extLst>
          </p:cNvPr>
          <p:cNvSpPr/>
          <p:nvPr/>
        </p:nvSpPr>
        <p:spPr bwMode="ltGray">
          <a:xfrm>
            <a:off x="959301" y="1400936"/>
            <a:ext cx="10514528" cy="4378609"/>
          </a:xfrm>
          <a:prstGeom prst="homePlate">
            <a:avLst>
              <a:gd name="adj" fmla="val 12270"/>
            </a:avLst>
          </a:prstGeom>
          <a:solidFill>
            <a:schemeClr val="bg2">
              <a:lumMod val="95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grpSp>
        <p:nvGrpSpPr>
          <p:cNvPr id="72" name="Group 71">
            <a:extLst>
              <a:ext uri="{FF2B5EF4-FFF2-40B4-BE49-F238E27FC236}">
                <a16:creationId xmlns:a16="http://schemas.microsoft.com/office/drawing/2014/main" id="{CB12F08D-BBE6-C144-9A4B-F0D2B5FBED7E}"/>
              </a:ext>
            </a:extLst>
          </p:cNvPr>
          <p:cNvGrpSpPr/>
          <p:nvPr/>
        </p:nvGrpSpPr>
        <p:grpSpPr>
          <a:xfrm>
            <a:off x="1118448" y="1580773"/>
            <a:ext cx="5046097" cy="4062349"/>
            <a:chOff x="2255031" y="1438117"/>
            <a:chExt cx="5046097" cy="4062349"/>
          </a:xfrm>
        </p:grpSpPr>
        <p:sp>
          <p:nvSpPr>
            <p:cNvPr id="73" name="Rectangle 72">
              <a:extLst>
                <a:ext uri="{FF2B5EF4-FFF2-40B4-BE49-F238E27FC236}">
                  <a16:creationId xmlns:a16="http://schemas.microsoft.com/office/drawing/2014/main" id="{2EFEEC1D-3FD4-9644-9A37-D640090539C9}"/>
                </a:ext>
              </a:extLst>
            </p:cNvPr>
            <p:cNvSpPr/>
            <p:nvPr/>
          </p:nvSpPr>
          <p:spPr>
            <a:xfrm>
              <a:off x="3390313" y="2276400"/>
              <a:ext cx="1950387"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True Positive</a:t>
              </a:r>
            </a:p>
          </p:txBody>
        </p:sp>
        <p:sp>
          <p:nvSpPr>
            <p:cNvPr id="74" name="Rectangle 73">
              <a:extLst>
                <a:ext uri="{FF2B5EF4-FFF2-40B4-BE49-F238E27FC236}">
                  <a16:creationId xmlns:a16="http://schemas.microsoft.com/office/drawing/2014/main" id="{B25F148C-6512-3744-8713-A241FFD62564}"/>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5" name="Rectangle 74">
              <a:extLst>
                <a:ext uri="{FF2B5EF4-FFF2-40B4-BE49-F238E27FC236}">
                  <a16:creationId xmlns:a16="http://schemas.microsoft.com/office/drawing/2014/main" id="{4A79DB8E-69DE-2F45-8103-8F08D10BE4A7}"/>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6" name="Rectangle 75">
              <a:extLst>
                <a:ext uri="{FF2B5EF4-FFF2-40B4-BE49-F238E27FC236}">
                  <a16:creationId xmlns:a16="http://schemas.microsoft.com/office/drawing/2014/main" id="{B4BDE2CA-5CCB-DC49-AF82-2D21EE9C2823}"/>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7" name="Rectangle 76">
              <a:extLst>
                <a:ext uri="{FF2B5EF4-FFF2-40B4-BE49-F238E27FC236}">
                  <a16:creationId xmlns:a16="http://schemas.microsoft.com/office/drawing/2014/main" id="{7783BEB4-CBDF-C64E-BA0D-FE42155EB350}"/>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8" name="Rectangle 77">
              <a:extLst>
                <a:ext uri="{FF2B5EF4-FFF2-40B4-BE49-F238E27FC236}">
                  <a16:creationId xmlns:a16="http://schemas.microsoft.com/office/drawing/2014/main" id="{2629B270-2126-DE45-BE05-110C9E1C2C3E}"/>
                </a:ext>
              </a:extLst>
            </p:cNvPr>
            <p:cNvSpPr/>
            <p:nvPr/>
          </p:nvSpPr>
          <p:spPr>
            <a:xfrm>
              <a:off x="3390313" y="3876597"/>
              <a:ext cx="1955408" cy="162386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False Positive</a:t>
              </a:r>
            </a:p>
          </p:txBody>
        </p:sp>
        <p:sp>
          <p:nvSpPr>
            <p:cNvPr id="79" name="Rectangle 78">
              <a:extLst>
                <a:ext uri="{FF2B5EF4-FFF2-40B4-BE49-F238E27FC236}">
                  <a16:creationId xmlns:a16="http://schemas.microsoft.com/office/drawing/2014/main" id="{92A44B82-56F3-5946-B3AB-19FCDECEB623}"/>
                </a:ext>
              </a:extLst>
            </p:cNvPr>
            <p:cNvSpPr/>
            <p:nvPr/>
          </p:nvSpPr>
          <p:spPr>
            <a:xfrm>
              <a:off x="5345718" y="2288593"/>
              <a:ext cx="1955409" cy="1600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False Negative</a:t>
              </a:r>
            </a:p>
          </p:txBody>
        </p:sp>
        <p:sp>
          <p:nvSpPr>
            <p:cNvPr id="80" name="Rectangle 79">
              <a:extLst>
                <a:ext uri="{FF2B5EF4-FFF2-40B4-BE49-F238E27FC236}">
                  <a16:creationId xmlns:a16="http://schemas.microsoft.com/office/drawing/2014/main" id="{702E7EAE-5F9C-FB45-B515-C3850C7BBDBF}"/>
                </a:ext>
              </a:extLst>
            </p:cNvPr>
            <p:cNvSpPr/>
            <p:nvPr/>
          </p:nvSpPr>
          <p:spPr>
            <a:xfrm>
              <a:off x="5345719" y="3876598"/>
              <a:ext cx="1955409" cy="16238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True Negative</a:t>
              </a:r>
            </a:p>
          </p:txBody>
        </p:sp>
        <p:sp>
          <p:nvSpPr>
            <p:cNvPr id="81" name="TextBox 80">
              <a:extLst>
                <a:ext uri="{FF2B5EF4-FFF2-40B4-BE49-F238E27FC236}">
                  <a16:creationId xmlns:a16="http://schemas.microsoft.com/office/drawing/2014/main" id="{9F816297-F9EE-8D43-BC3C-3925FD4D1E2B}"/>
                </a:ext>
              </a:extLst>
            </p:cNvPr>
            <p:cNvSpPr txBox="1"/>
            <p:nvPr/>
          </p:nvSpPr>
          <p:spPr>
            <a:xfrm>
              <a:off x="4590185" y="1438117"/>
              <a:ext cx="1440331" cy="461665"/>
            </a:xfrm>
            <a:prstGeom prst="rect">
              <a:avLst/>
            </a:prstGeom>
            <a:noFill/>
          </p:spPr>
          <p:txBody>
            <a:bodyPr wrap="none" rtlCol="0">
              <a:spAutoFit/>
            </a:bodyPr>
            <a:lstStyle/>
            <a:p>
              <a:pPr>
                <a:spcBef>
                  <a:spcPts val="600"/>
                </a:spcBef>
                <a:spcAft>
                  <a:spcPts val="600"/>
                </a:spcAft>
              </a:pPr>
              <a:r>
                <a:rPr lang="en-US" sz="2400" dirty="0">
                  <a:latin typeface="+mj-lt"/>
                </a:rPr>
                <a:t>Prediction</a:t>
              </a:r>
            </a:p>
          </p:txBody>
        </p:sp>
        <p:sp>
          <p:nvSpPr>
            <p:cNvPr id="82" name="TextBox 81">
              <a:extLst>
                <a:ext uri="{FF2B5EF4-FFF2-40B4-BE49-F238E27FC236}">
                  <a16:creationId xmlns:a16="http://schemas.microsoft.com/office/drawing/2014/main" id="{D1E51D8E-29AF-7543-9E29-C9693B031585}"/>
                </a:ext>
              </a:extLst>
            </p:cNvPr>
            <p:cNvSpPr txBox="1"/>
            <p:nvPr/>
          </p:nvSpPr>
          <p:spPr>
            <a:xfrm rot="16200000">
              <a:off x="1772110" y="3662632"/>
              <a:ext cx="1427507" cy="461665"/>
            </a:xfrm>
            <a:prstGeom prst="rect">
              <a:avLst/>
            </a:prstGeom>
            <a:noFill/>
          </p:spPr>
          <p:txBody>
            <a:bodyPr wrap="none" rtlCol="0">
              <a:spAutoFit/>
            </a:bodyPr>
            <a:lstStyle/>
            <a:p>
              <a:pPr>
                <a:spcBef>
                  <a:spcPts val="600"/>
                </a:spcBef>
                <a:spcAft>
                  <a:spcPts val="600"/>
                </a:spcAft>
              </a:pPr>
              <a:r>
                <a:rPr lang="en-US" sz="2400" dirty="0">
                  <a:latin typeface="+mj-lt"/>
                </a:rPr>
                <a:t>True State</a:t>
              </a:r>
            </a:p>
          </p:txBody>
        </p:sp>
      </p:grpSp>
      <p:sp>
        <p:nvSpPr>
          <p:cNvPr id="112" name="TextBox 111">
            <a:extLst>
              <a:ext uri="{FF2B5EF4-FFF2-40B4-BE49-F238E27FC236}">
                <a16:creationId xmlns:a16="http://schemas.microsoft.com/office/drawing/2014/main" id="{B96B042D-C486-5946-A0CB-3BA317BE89C0}"/>
              </a:ext>
            </a:extLst>
          </p:cNvPr>
          <p:cNvSpPr txBox="1"/>
          <p:nvPr/>
        </p:nvSpPr>
        <p:spPr>
          <a:xfrm>
            <a:off x="2830793" y="336131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2</a:t>
            </a:r>
          </a:p>
        </p:txBody>
      </p:sp>
      <p:sp>
        <p:nvSpPr>
          <p:cNvPr id="113" name="TextBox 112">
            <a:extLst>
              <a:ext uri="{FF2B5EF4-FFF2-40B4-BE49-F238E27FC236}">
                <a16:creationId xmlns:a16="http://schemas.microsoft.com/office/drawing/2014/main" id="{9F76DDAD-59EF-D847-8BF3-0FA52D66D415}"/>
              </a:ext>
            </a:extLst>
          </p:cNvPr>
          <p:cNvSpPr txBox="1"/>
          <p:nvPr/>
        </p:nvSpPr>
        <p:spPr>
          <a:xfrm>
            <a:off x="2825776"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8</a:t>
            </a:r>
          </a:p>
        </p:txBody>
      </p:sp>
      <p:sp>
        <p:nvSpPr>
          <p:cNvPr id="114" name="TextBox 113">
            <a:extLst>
              <a:ext uri="{FF2B5EF4-FFF2-40B4-BE49-F238E27FC236}">
                <a16:creationId xmlns:a16="http://schemas.microsoft.com/office/drawing/2014/main" id="{C74FFD97-F58F-124F-9C6B-B2CAC983BC2E}"/>
              </a:ext>
            </a:extLst>
          </p:cNvPr>
          <p:cNvSpPr txBox="1"/>
          <p:nvPr/>
        </p:nvSpPr>
        <p:spPr>
          <a:xfrm>
            <a:off x="4781182" y="498023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81</a:t>
            </a:r>
          </a:p>
        </p:txBody>
      </p:sp>
      <p:sp>
        <p:nvSpPr>
          <p:cNvPr id="115" name="TextBox 114">
            <a:extLst>
              <a:ext uri="{FF2B5EF4-FFF2-40B4-BE49-F238E27FC236}">
                <a16:creationId xmlns:a16="http://schemas.microsoft.com/office/drawing/2014/main" id="{9A391FD5-F750-0846-BE79-B7F3B7BEABCA}"/>
              </a:ext>
            </a:extLst>
          </p:cNvPr>
          <p:cNvSpPr txBox="1"/>
          <p:nvPr/>
        </p:nvSpPr>
        <p:spPr>
          <a:xfrm>
            <a:off x="4789415" y="3366236"/>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9</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C15949E-3D02-4C4D-9E65-9FC7BA62CA79}"/>
                  </a:ext>
                </a:extLst>
              </p:cNvPr>
              <p:cNvSpPr/>
              <p:nvPr/>
            </p:nvSpPr>
            <p:spPr>
              <a:xfrm>
                <a:off x="6333212" y="2180326"/>
                <a:ext cx="4792545" cy="3319627"/>
              </a:xfrm>
              <a:prstGeom prst="rect">
                <a:avLst/>
              </a:prstGeom>
            </p:spPr>
            <p:txBody>
              <a:bodyPr wrap="square">
                <a:spAutoFit/>
              </a:bodyPr>
              <a:lstStyle/>
              <a:p>
                <a:r>
                  <a:rPr lang="en-US" sz="2400" b="1" dirty="0"/>
                  <a:t>Precision*: </a:t>
                </a:r>
                <a:r>
                  <a:rPr lang="en-US" sz="2400" dirty="0"/>
                  <a:t>Accuracy of a predicted positive outcome:</a:t>
                </a:r>
                <a:r>
                  <a:rPr lang="en-US" sz="2400" b="1" dirty="0"/>
                  <a:t> </a:t>
                </a:r>
              </a:p>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Precision</m:t>
                      </m:r>
                      <m:r>
                        <a:rPr lang="en-US" sz="2400" i="1">
                          <a:latin typeface="Cambria Math" panose="02040503050406030204" pitchFamily="18" charset="0"/>
                        </a:rPr>
                        <m:t>= </m:t>
                      </m:r>
                      <m:f>
                        <m:fPr>
                          <m:ctrlPr>
                            <a:rPr lang="en-US" sz="2400" i="1">
                              <a:latin typeface="Cambria Math" panose="02040503050406030204" pitchFamily="18" charset="0"/>
                            </a:rPr>
                          </m:ctrlPr>
                        </m:fPr>
                        <m:num>
                          <m:r>
                            <m:rPr>
                              <m:sty m:val="p"/>
                            </m:rPr>
                            <a:rPr lang="en-US" sz="2400">
                              <a:latin typeface="Cambria Math" panose="02040503050406030204" pitchFamily="18" charset="0"/>
                            </a:rPr>
                            <m:t>TP</m:t>
                          </m:r>
                        </m:num>
                        <m:den>
                          <m:r>
                            <m:rPr>
                              <m:sty m:val="p"/>
                            </m:rPr>
                            <a:rPr lang="en-US" sz="2400">
                              <a:latin typeface="Cambria Math" panose="02040503050406030204" pitchFamily="18" charset="0"/>
                            </a:rPr>
                            <m:t>TP</m:t>
                          </m:r>
                          <m:r>
                            <a:rPr lang="en-US" sz="2400">
                              <a:latin typeface="Cambria Math" panose="02040503050406030204" pitchFamily="18" charset="0"/>
                            </a:rPr>
                            <m:t>+</m:t>
                          </m:r>
                          <m:r>
                            <m:rPr>
                              <m:sty m:val="p"/>
                            </m:rPr>
                            <a:rPr lang="en-US" sz="2400">
                              <a:latin typeface="Cambria Math" panose="02040503050406030204" pitchFamily="18" charset="0"/>
                            </a:rPr>
                            <m:t>FP</m:t>
                          </m:r>
                        </m:den>
                      </m:f>
                    </m:oMath>
                  </m:oMathPara>
                </a14:m>
                <a:endParaRPr lang="en-US" sz="2400" dirty="0"/>
              </a:p>
              <a:p>
                <a:endParaRPr lang="en-US" sz="2400" dirty="0"/>
              </a:p>
              <a:p>
                <a:endParaRPr lang="en-US" sz="2400" dirty="0"/>
              </a:p>
              <a:p>
                <a:pPr lvl="1"/>
                <a14:m>
                  <m:oMath xmlns:m="http://schemas.openxmlformats.org/officeDocument/2006/math">
                    <m:r>
                      <m:rPr>
                        <m:sty m:val="p"/>
                      </m:rPr>
                      <a:rPr lang="en-US" sz="2000">
                        <a:latin typeface="Cambria Math" panose="02040503050406030204" pitchFamily="18" charset="0"/>
                      </a:rPr>
                      <m:t>Precision</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2+8</m:t>
                        </m:r>
                      </m:den>
                    </m:f>
                  </m:oMath>
                </a14:m>
                <a:r>
                  <a:rPr lang="en-US" sz="2000" dirty="0"/>
                  <a:t> </a:t>
                </a:r>
                <a:r>
                  <a:rPr lang="en-US" sz="2000" b="1" dirty="0"/>
                  <a:t>= 0.20</a:t>
                </a:r>
              </a:p>
              <a:p>
                <a:pPr lvl="1"/>
                <a:endParaRPr lang="en-US" sz="2000" dirty="0"/>
              </a:p>
              <a:p>
                <a:r>
                  <a:rPr lang="en-US" sz="2000" dirty="0"/>
                  <a:t>*</a:t>
                </a:r>
                <a14:m>
                  <m:oMath xmlns:m="http://schemas.openxmlformats.org/officeDocument/2006/math">
                    <m:r>
                      <a:rPr lang="en-US" sz="2000" i="1" dirty="0">
                        <a:latin typeface="Cambria Math" panose="02040503050406030204" pitchFamily="18" charset="0"/>
                        <a:ea typeface="Cambria Math" panose="02040503050406030204" pitchFamily="18" charset="0"/>
                      </a:rPr>
                      <m:t>0 (</m:t>
                    </m:r>
                    <m:r>
                      <m:rPr>
                        <m:nor/>
                      </m:rPr>
                      <a:rPr lang="en-US" sz="2000" dirty="0"/>
                      <m:t>bad</m:t>
                    </m:r>
                    <m:r>
                      <m:rPr>
                        <m:nor/>
                      </m:rPr>
                      <a:rPr lang="en-US" sz="2000" dirty="0"/>
                      <m:t>)</m:t>
                    </m:r>
                    <m:r>
                      <a:rPr lang="en-US" sz="2000" i="1" dirty="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Precision</m:t>
                    </m:r>
                    <m:r>
                      <a:rPr lang="en-US" sz="2000" i="1" dirty="0">
                        <a:latin typeface="Cambria Math" panose="02040503050406030204" pitchFamily="18" charset="0"/>
                        <a:ea typeface="Cambria Math" panose="02040503050406030204" pitchFamily="18" charset="0"/>
                      </a:rPr>
                      <m:t>≤1</m:t>
                    </m:r>
                    <m:r>
                      <m:rPr>
                        <m:nor/>
                      </m:rPr>
                      <a:rPr lang="en-US" sz="2000" dirty="0"/>
                      <m:t> (</m:t>
                    </m:r>
                    <m:r>
                      <m:rPr>
                        <m:nor/>
                      </m:rPr>
                      <a:rPr lang="en-US" sz="2000" dirty="0"/>
                      <m:t>good</m:t>
                    </m:r>
                    <m:r>
                      <m:rPr>
                        <m:nor/>
                      </m:rPr>
                      <a:rPr lang="en-US" sz="2000" dirty="0"/>
                      <m:t>)</m:t>
                    </m:r>
                  </m:oMath>
                </a14:m>
                <a:endParaRPr lang="en-US" sz="2000" dirty="0"/>
              </a:p>
            </p:txBody>
          </p:sp>
        </mc:Choice>
        <mc:Fallback xmlns="">
          <p:sp>
            <p:nvSpPr>
              <p:cNvPr id="29" name="Rectangle 28">
                <a:extLst>
                  <a:ext uri="{FF2B5EF4-FFF2-40B4-BE49-F238E27FC236}">
                    <a16:creationId xmlns:a16="http://schemas.microsoft.com/office/drawing/2014/main" id="{4C15949E-3D02-4C4D-9E65-9FC7BA62CA79}"/>
                  </a:ext>
                </a:extLst>
              </p:cNvPr>
              <p:cNvSpPr>
                <a:spLocks noRot="1" noChangeAspect="1" noMove="1" noResize="1" noEditPoints="1" noAdjustHandles="1" noChangeArrowheads="1" noChangeShapeType="1" noTextEdit="1"/>
              </p:cNvSpPr>
              <p:nvPr/>
            </p:nvSpPr>
            <p:spPr>
              <a:xfrm>
                <a:off x="6333212" y="2180326"/>
                <a:ext cx="4792545" cy="3319627"/>
              </a:xfrm>
              <a:prstGeom prst="rect">
                <a:avLst/>
              </a:prstGeom>
              <a:blipFill>
                <a:blip r:embed="rId3"/>
                <a:stretch>
                  <a:fillRect l="-1847" t="-1145" b="-2290"/>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DEEAEA0B-A276-E94F-BDDB-A87E0384341B}"/>
              </a:ext>
            </a:extLst>
          </p:cNvPr>
          <p:cNvSpPr/>
          <p:nvPr/>
        </p:nvSpPr>
        <p:spPr>
          <a:xfrm>
            <a:off x="2271973" y="2059713"/>
            <a:ext cx="1927274" cy="3600684"/>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82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dirty="0"/>
              <a:t>Classification - Recall</a:t>
            </a:r>
          </a:p>
        </p:txBody>
      </p:sp>
      <p:sp>
        <p:nvSpPr>
          <p:cNvPr id="70" name="Pentagon 69">
            <a:extLst>
              <a:ext uri="{FF2B5EF4-FFF2-40B4-BE49-F238E27FC236}">
                <a16:creationId xmlns:a16="http://schemas.microsoft.com/office/drawing/2014/main" id="{73A04166-79F9-5644-95C4-096838B6CFE1}"/>
              </a:ext>
            </a:extLst>
          </p:cNvPr>
          <p:cNvSpPr/>
          <p:nvPr/>
        </p:nvSpPr>
        <p:spPr bwMode="ltGray">
          <a:xfrm>
            <a:off x="959301" y="1400936"/>
            <a:ext cx="10514528" cy="4378609"/>
          </a:xfrm>
          <a:prstGeom prst="homePlate">
            <a:avLst>
              <a:gd name="adj" fmla="val 12270"/>
            </a:avLst>
          </a:prstGeom>
          <a:solidFill>
            <a:schemeClr val="bg2">
              <a:lumMod val="95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grpSp>
        <p:nvGrpSpPr>
          <p:cNvPr id="72" name="Group 71">
            <a:extLst>
              <a:ext uri="{FF2B5EF4-FFF2-40B4-BE49-F238E27FC236}">
                <a16:creationId xmlns:a16="http://schemas.microsoft.com/office/drawing/2014/main" id="{CB12F08D-BBE6-C144-9A4B-F0D2B5FBED7E}"/>
              </a:ext>
            </a:extLst>
          </p:cNvPr>
          <p:cNvGrpSpPr/>
          <p:nvPr/>
        </p:nvGrpSpPr>
        <p:grpSpPr>
          <a:xfrm>
            <a:off x="1118448" y="1580773"/>
            <a:ext cx="5046097" cy="4062349"/>
            <a:chOff x="2255031" y="1438117"/>
            <a:chExt cx="5046097" cy="4062349"/>
          </a:xfrm>
        </p:grpSpPr>
        <p:sp>
          <p:nvSpPr>
            <p:cNvPr id="73" name="Rectangle 72">
              <a:extLst>
                <a:ext uri="{FF2B5EF4-FFF2-40B4-BE49-F238E27FC236}">
                  <a16:creationId xmlns:a16="http://schemas.microsoft.com/office/drawing/2014/main" id="{2EFEEC1D-3FD4-9644-9A37-D640090539C9}"/>
                </a:ext>
              </a:extLst>
            </p:cNvPr>
            <p:cNvSpPr/>
            <p:nvPr/>
          </p:nvSpPr>
          <p:spPr>
            <a:xfrm>
              <a:off x="3390313" y="2276400"/>
              <a:ext cx="1950387" cy="16002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True Positive</a:t>
              </a:r>
            </a:p>
          </p:txBody>
        </p:sp>
        <p:sp>
          <p:nvSpPr>
            <p:cNvPr id="74" name="Rectangle 73">
              <a:extLst>
                <a:ext uri="{FF2B5EF4-FFF2-40B4-BE49-F238E27FC236}">
                  <a16:creationId xmlns:a16="http://schemas.microsoft.com/office/drawing/2014/main" id="{B25F148C-6512-3744-8713-A241FFD62564}"/>
                </a:ext>
              </a:extLst>
            </p:cNvPr>
            <p:cNvSpPr/>
            <p:nvPr/>
          </p:nvSpPr>
          <p:spPr>
            <a:xfrm>
              <a:off x="3404380" y="1900563"/>
              <a:ext cx="1927274" cy="37583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5" name="Rectangle 74">
              <a:extLst>
                <a:ext uri="{FF2B5EF4-FFF2-40B4-BE49-F238E27FC236}">
                  <a16:creationId xmlns:a16="http://schemas.microsoft.com/office/drawing/2014/main" id="{4A79DB8E-69DE-2F45-8103-8F08D10BE4A7}"/>
                </a:ext>
              </a:extLst>
            </p:cNvPr>
            <p:cNvSpPr/>
            <p:nvPr/>
          </p:nvSpPr>
          <p:spPr>
            <a:xfrm rot="16200000">
              <a:off x="2241571" y="4351723"/>
              <a:ext cx="1623869" cy="67361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6" name="Rectangle 75">
              <a:extLst>
                <a:ext uri="{FF2B5EF4-FFF2-40B4-BE49-F238E27FC236}">
                  <a16:creationId xmlns:a16="http://schemas.microsoft.com/office/drawing/2014/main" id="{B4BDE2CA-5CCB-DC49-AF82-2D21EE9C2823}"/>
                </a:ext>
              </a:extLst>
            </p:cNvPr>
            <p:cNvSpPr/>
            <p:nvPr/>
          </p:nvSpPr>
          <p:spPr>
            <a:xfrm>
              <a:off x="5345718" y="1899782"/>
              <a:ext cx="1955409" cy="37661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Negative</a:t>
              </a:r>
            </a:p>
          </p:txBody>
        </p:sp>
        <p:sp>
          <p:nvSpPr>
            <p:cNvPr id="77" name="Rectangle 76">
              <a:extLst>
                <a:ext uri="{FF2B5EF4-FFF2-40B4-BE49-F238E27FC236}">
                  <a16:creationId xmlns:a16="http://schemas.microsoft.com/office/drawing/2014/main" id="{7783BEB4-CBDF-C64E-BA0D-FE42155EB350}"/>
                </a:ext>
              </a:extLst>
            </p:cNvPr>
            <p:cNvSpPr/>
            <p:nvPr/>
          </p:nvSpPr>
          <p:spPr>
            <a:xfrm rot="16200000">
              <a:off x="2253406" y="2739687"/>
              <a:ext cx="1600200" cy="673615"/>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Positive</a:t>
              </a:r>
            </a:p>
          </p:txBody>
        </p:sp>
        <p:sp>
          <p:nvSpPr>
            <p:cNvPr id="78" name="Rectangle 77">
              <a:extLst>
                <a:ext uri="{FF2B5EF4-FFF2-40B4-BE49-F238E27FC236}">
                  <a16:creationId xmlns:a16="http://schemas.microsoft.com/office/drawing/2014/main" id="{2629B270-2126-DE45-BE05-110C9E1C2C3E}"/>
                </a:ext>
              </a:extLst>
            </p:cNvPr>
            <p:cNvSpPr/>
            <p:nvPr/>
          </p:nvSpPr>
          <p:spPr>
            <a:xfrm>
              <a:off x="3390313" y="3876597"/>
              <a:ext cx="1955408" cy="162386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False Positive</a:t>
              </a:r>
            </a:p>
          </p:txBody>
        </p:sp>
        <p:sp>
          <p:nvSpPr>
            <p:cNvPr id="79" name="Rectangle 78">
              <a:extLst>
                <a:ext uri="{FF2B5EF4-FFF2-40B4-BE49-F238E27FC236}">
                  <a16:creationId xmlns:a16="http://schemas.microsoft.com/office/drawing/2014/main" id="{92A44B82-56F3-5946-B3AB-19FCDECEB623}"/>
                </a:ext>
              </a:extLst>
            </p:cNvPr>
            <p:cNvSpPr/>
            <p:nvPr/>
          </p:nvSpPr>
          <p:spPr>
            <a:xfrm>
              <a:off x="5345718" y="2288593"/>
              <a:ext cx="1955409" cy="16002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False Negative</a:t>
              </a:r>
            </a:p>
          </p:txBody>
        </p:sp>
        <p:sp>
          <p:nvSpPr>
            <p:cNvPr id="80" name="Rectangle 79">
              <a:extLst>
                <a:ext uri="{FF2B5EF4-FFF2-40B4-BE49-F238E27FC236}">
                  <a16:creationId xmlns:a16="http://schemas.microsoft.com/office/drawing/2014/main" id="{702E7EAE-5F9C-FB45-B515-C3850C7BBDBF}"/>
                </a:ext>
              </a:extLst>
            </p:cNvPr>
            <p:cNvSpPr/>
            <p:nvPr/>
          </p:nvSpPr>
          <p:spPr>
            <a:xfrm>
              <a:off x="5345719" y="3876598"/>
              <a:ext cx="1955409" cy="16238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True Negative</a:t>
              </a:r>
            </a:p>
          </p:txBody>
        </p:sp>
        <p:sp>
          <p:nvSpPr>
            <p:cNvPr id="81" name="TextBox 80">
              <a:extLst>
                <a:ext uri="{FF2B5EF4-FFF2-40B4-BE49-F238E27FC236}">
                  <a16:creationId xmlns:a16="http://schemas.microsoft.com/office/drawing/2014/main" id="{9F816297-F9EE-8D43-BC3C-3925FD4D1E2B}"/>
                </a:ext>
              </a:extLst>
            </p:cNvPr>
            <p:cNvSpPr txBox="1"/>
            <p:nvPr/>
          </p:nvSpPr>
          <p:spPr>
            <a:xfrm>
              <a:off x="4590185" y="1438117"/>
              <a:ext cx="1440331" cy="461665"/>
            </a:xfrm>
            <a:prstGeom prst="rect">
              <a:avLst/>
            </a:prstGeom>
            <a:noFill/>
          </p:spPr>
          <p:txBody>
            <a:bodyPr wrap="none" rtlCol="0">
              <a:spAutoFit/>
            </a:bodyPr>
            <a:lstStyle/>
            <a:p>
              <a:pPr>
                <a:spcBef>
                  <a:spcPts val="600"/>
                </a:spcBef>
                <a:spcAft>
                  <a:spcPts val="600"/>
                </a:spcAft>
              </a:pPr>
              <a:r>
                <a:rPr lang="en-US" sz="2400" dirty="0">
                  <a:latin typeface="+mj-lt"/>
                </a:rPr>
                <a:t>Prediction</a:t>
              </a:r>
            </a:p>
          </p:txBody>
        </p:sp>
        <p:sp>
          <p:nvSpPr>
            <p:cNvPr id="82" name="TextBox 81">
              <a:extLst>
                <a:ext uri="{FF2B5EF4-FFF2-40B4-BE49-F238E27FC236}">
                  <a16:creationId xmlns:a16="http://schemas.microsoft.com/office/drawing/2014/main" id="{D1E51D8E-29AF-7543-9E29-C9693B031585}"/>
                </a:ext>
              </a:extLst>
            </p:cNvPr>
            <p:cNvSpPr txBox="1"/>
            <p:nvPr/>
          </p:nvSpPr>
          <p:spPr>
            <a:xfrm rot="16200000">
              <a:off x="1772110" y="3662632"/>
              <a:ext cx="1427507" cy="461665"/>
            </a:xfrm>
            <a:prstGeom prst="rect">
              <a:avLst/>
            </a:prstGeom>
            <a:noFill/>
          </p:spPr>
          <p:txBody>
            <a:bodyPr wrap="none" rtlCol="0">
              <a:spAutoFit/>
            </a:bodyPr>
            <a:lstStyle/>
            <a:p>
              <a:pPr>
                <a:spcBef>
                  <a:spcPts val="600"/>
                </a:spcBef>
                <a:spcAft>
                  <a:spcPts val="600"/>
                </a:spcAft>
              </a:pPr>
              <a:r>
                <a:rPr lang="en-US" sz="2400" dirty="0">
                  <a:latin typeface="+mj-lt"/>
                </a:rPr>
                <a:t>True State</a:t>
              </a:r>
            </a:p>
          </p:txBody>
        </p:sp>
      </p:grpSp>
      <p:sp>
        <p:nvSpPr>
          <p:cNvPr id="112" name="TextBox 111">
            <a:extLst>
              <a:ext uri="{FF2B5EF4-FFF2-40B4-BE49-F238E27FC236}">
                <a16:creationId xmlns:a16="http://schemas.microsoft.com/office/drawing/2014/main" id="{B96B042D-C486-5946-A0CB-3BA317BE89C0}"/>
              </a:ext>
            </a:extLst>
          </p:cNvPr>
          <p:cNvSpPr txBox="1"/>
          <p:nvPr/>
        </p:nvSpPr>
        <p:spPr>
          <a:xfrm>
            <a:off x="2830793" y="3361311"/>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2</a:t>
            </a:r>
          </a:p>
        </p:txBody>
      </p:sp>
      <p:sp>
        <p:nvSpPr>
          <p:cNvPr id="113" name="TextBox 112">
            <a:extLst>
              <a:ext uri="{FF2B5EF4-FFF2-40B4-BE49-F238E27FC236}">
                <a16:creationId xmlns:a16="http://schemas.microsoft.com/office/drawing/2014/main" id="{9F76DDAD-59EF-D847-8BF3-0FA52D66D415}"/>
              </a:ext>
            </a:extLst>
          </p:cNvPr>
          <p:cNvSpPr txBox="1"/>
          <p:nvPr/>
        </p:nvSpPr>
        <p:spPr>
          <a:xfrm>
            <a:off x="2825776" y="4980238"/>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8</a:t>
            </a:r>
          </a:p>
        </p:txBody>
      </p:sp>
      <p:sp>
        <p:nvSpPr>
          <p:cNvPr id="114" name="TextBox 113">
            <a:extLst>
              <a:ext uri="{FF2B5EF4-FFF2-40B4-BE49-F238E27FC236}">
                <a16:creationId xmlns:a16="http://schemas.microsoft.com/office/drawing/2014/main" id="{C74FFD97-F58F-124F-9C6B-B2CAC983BC2E}"/>
              </a:ext>
            </a:extLst>
          </p:cNvPr>
          <p:cNvSpPr txBox="1"/>
          <p:nvPr/>
        </p:nvSpPr>
        <p:spPr>
          <a:xfrm>
            <a:off x="4781182" y="4980239"/>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81</a:t>
            </a:r>
          </a:p>
        </p:txBody>
      </p:sp>
      <p:sp>
        <p:nvSpPr>
          <p:cNvPr id="115" name="TextBox 114">
            <a:extLst>
              <a:ext uri="{FF2B5EF4-FFF2-40B4-BE49-F238E27FC236}">
                <a16:creationId xmlns:a16="http://schemas.microsoft.com/office/drawing/2014/main" id="{9A391FD5-F750-0846-BE79-B7F3B7BEABCA}"/>
              </a:ext>
            </a:extLst>
          </p:cNvPr>
          <p:cNvSpPr txBox="1"/>
          <p:nvPr/>
        </p:nvSpPr>
        <p:spPr>
          <a:xfrm>
            <a:off x="4789415" y="3366236"/>
            <a:ext cx="678094" cy="584775"/>
          </a:xfrm>
          <a:prstGeom prst="rect">
            <a:avLst/>
          </a:prstGeom>
          <a:noFill/>
        </p:spPr>
        <p:txBody>
          <a:bodyPr wrap="square" rtlCol="0">
            <a:spAutoFit/>
          </a:bodyPr>
          <a:lstStyle/>
          <a:p>
            <a:pPr algn="ctr">
              <a:spcBef>
                <a:spcPts val="600"/>
              </a:spcBef>
              <a:spcAft>
                <a:spcPts val="600"/>
              </a:spcAft>
            </a:pPr>
            <a:r>
              <a:rPr lang="en-US" sz="3200" dirty="0">
                <a:solidFill>
                  <a:schemeClr val="bg1"/>
                </a:solidFill>
              </a:rPr>
              <a:t>9</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4C15949E-3D02-4C4D-9E65-9FC7BA62CA79}"/>
                  </a:ext>
                </a:extLst>
              </p:cNvPr>
              <p:cNvSpPr/>
              <p:nvPr/>
            </p:nvSpPr>
            <p:spPr>
              <a:xfrm>
                <a:off x="6333212" y="2180326"/>
                <a:ext cx="4792545" cy="3319627"/>
              </a:xfrm>
              <a:prstGeom prst="rect">
                <a:avLst/>
              </a:prstGeom>
            </p:spPr>
            <p:txBody>
              <a:bodyPr wrap="square">
                <a:spAutoFit/>
              </a:bodyPr>
              <a:lstStyle/>
              <a:p>
                <a:r>
                  <a:rPr lang="en-US" sz="2400" b="1" dirty="0"/>
                  <a:t>Recall*: </a:t>
                </a:r>
                <a:r>
                  <a:rPr lang="en-US" sz="2400" dirty="0"/>
                  <a:t>Measures model’s ability to predict a positive outcome:</a:t>
                </a:r>
                <a:r>
                  <a:rPr lang="en-US" sz="2400" b="1" dirty="0"/>
                  <a:t> </a:t>
                </a:r>
              </a:p>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Recall</m:t>
                      </m:r>
                      <m:r>
                        <a:rPr lang="en-US" sz="2400">
                          <a:latin typeface="Cambria Math" panose="02040503050406030204" pitchFamily="18" charset="0"/>
                        </a:rPr>
                        <m:t>= </m:t>
                      </m:r>
                      <m:f>
                        <m:fPr>
                          <m:ctrlPr>
                            <a:rPr lang="en-US" sz="2400" i="1">
                              <a:latin typeface="Cambria Math" panose="02040503050406030204" pitchFamily="18" charset="0"/>
                            </a:rPr>
                          </m:ctrlPr>
                        </m:fPr>
                        <m:num>
                          <m:r>
                            <m:rPr>
                              <m:sty m:val="p"/>
                            </m:rPr>
                            <a:rPr lang="en-US" sz="2400">
                              <a:latin typeface="Cambria Math" panose="02040503050406030204" pitchFamily="18" charset="0"/>
                            </a:rPr>
                            <m:t>TP</m:t>
                          </m:r>
                        </m:num>
                        <m:den>
                          <m:r>
                            <m:rPr>
                              <m:sty m:val="p"/>
                            </m:rPr>
                            <a:rPr lang="en-US" sz="2400">
                              <a:latin typeface="Cambria Math" panose="02040503050406030204" pitchFamily="18" charset="0"/>
                            </a:rPr>
                            <m:t>TP</m:t>
                          </m:r>
                          <m:r>
                            <a:rPr lang="en-US" sz="2400">
                              <a:latin typeface="Cambria Math" panose="02040503050406030204" pitchFamily="18" charset="0"/>
                            </a:rPr>
                            <m:t>+</m:t>
                          </m:r>
                          <m:r>
                            <m:rPr>
                              <m:sty m:val="p"/>
                            </m:rPr>
                            <a:rPr lang="en-US" sz="2400">
                              <a:latin typeface="Cambria Math" panose="02040503050406030204" pitchFamily="18" charset="0"/>
                            </a:rPr>
                            <m:t>FN</m:t>
                          </m:r>
                        </m:den>
                      </m:f>
                    </m:oMath>
                  </m:oMathPara>
                </a14:m>
                <a:endParaRPr lang="en-US" sz="2400" dirty="0"/>
              </a:p>
              <a:p>
                <a:endParaRPr lang="en-US" sz="2400" dirty="0"/>
              </a:p>
              <a:p>
                <a:endParaRPr lang="en-US" sz="2400" dirty="0"/>
              </a:p>
              <a:p>
                <a:pPr lvl="1"/>
                <a14:m>
                  <m:oMath xmlns:m="http://schemas.openxmlformats.org/officeDocument/2006/math">
                    <m:r>
                      <m:rPr>
                        <m:sty m:val="p"/>
                      </m:rPr>
                      <a:rPr lang="en-US" sz="2000">
                        <a:latin typeface="Cambria Math" panose="02040503050406030204" pitchFamily="18" charset="0"/>
                      </a:rPr>
                      <m:t>Recall</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2</m:t>
                        </m:r>
                      </m:num>
                      <m:den>
                        <m:r>
                          <a:rPr lang="en-US" sz="2000" i="1">
                            <a:latin typeface="Cambria Math" panose="02040503050406030204" pitchFamily="18" charset="0"/>
                          </a:rPr>
                          <m:t>2+9</m:t>
                        </m:r>
                      </m:den>
                    </m:f>
                  </m:oMath>
                </a14:m>
                <a:r>
                  <a:rPr lang="en-US" sz="2000" dirty="0"/>
                  <a:t> </a:t>
                </a:r>
                <a:r>
                  <a:rPr lang="en-US" sz="2000" b="1" dirty="0"/>
                  <a:t>= 0.18</a:t>
                </a:r>
              </a:p>
              <a:p>
                <a:pPr lvl="1"/>
                <a:endParaRPr lang="en-US" sz="2000" dirty="0"/>
              </a:p>
              <a:p>
                <a:r>
                  <a:rPr lang="en-US" sz="2000" dirty="0"/>
                  <a:t>*</a:t>
                </a:r>
                <a14:m>
                  <m:oMath xmlns:m="http://schemas.openxmlformats.org/officeDocument/2006/math">
                    <m:r>
                      <a:rPr lang="en-US" sz="2000" i="1" dirty="0">
                        <a:latin typeface="Cambria Math" panose="02040503050406030204" pitchFamily="18" charset="0"/>
                        <a:ea typeface="Cambria Math" panose="02040503050406030204" pitchFamily="18" charset="0"/>
                      </a:rPr>
                      <m:t>0 (</m:t>
                    </m:r>
                    <m:r>
                      <m:rPr>
                        <m:nor/>
                      </m:rPr>
                      <a:rPr lang="en-US" sz="2000" dirty="0"/>
                      <m:t>bad</m:t>
                    </m:r>
                    <m:r>
                      <m:rPr>
                        <m:nor/>
                      </m:rPr>
                      <a:rPr lang="en-US" sz="2000" dirty="0"/>
                      <m:t>)</m:t>
                    </m:r>
                    <m:r>
                      <a:rPr lang="en-US" sz="2000" i="1" dirty="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rPr>
                      <m:t>Recall</m:t>
                    </m:r>
                    <m:r>
                      <a:rPr lang="en-US" sz="2000" i="1" dirty="0">
                        <a:latin typeface="Cambria Math" panose="02040503050406030204" pitchFamily="18" charset="0"/>
                        <a:ea typeface="Cambria Math" panose="02040503050406030204" pitchFamily="18" charset="0"/>
                      </a:rPr>
                      <m:t>≤1</m:t>
                    </m:r>
                    <m:r>
                      <m:rPr>
                        <m:nor/>
                      </m:rPr>
                      <a:rPr lang="en-US" sz="2000" dirty="0"/>
                      <m:t> (</m:t>
                    </m:r>
                    <m:r>
                      <m:rPr>
                        <m:nor/>
                      </m:rPr>
                      <a:rPr lang="en-US" sz="2000" dirty="0"/>
                      <m:t>good</m:t>
                    </m:r>
                    <m:r>
                      <m:rPr>
                        <m:nor/>
                      </m:rPr>
                      <a:rPr lang="en-US" sz="2000" dirty="0"/>
                      <m:t>)</m:t>
                    </m:r>
                  </m:oMath>
                </a14:m>
                <a:endParaRPr lang="en-US" sz="2000" dirty="0"/>
              </a:p>
            </p:txBody>
          </p:sp>
        </mc:Choice>
        <mc:Fallback xmlns="">
          <p:sp>
            <p:nvSpPr>
              <p:cNvPr id="29" name="Rectangle 28">
                <a:extLst>
                  <a:ext uri="{FF2B5EF4-FFF2-40B4-BE49-F238E27FC236}">
                    <a16:creationId xmlns:a16="http://schemas.microsoft.com/office/drawing/2014/main" id="{4C15949E-3D02-4C4D-9E65-9FC7BA62CA79}"/>
                  </a:ext>
                </a:extLst>
              </p:cNvPr>
              <p:cNvSpPr>
                <a:spLocks noRot="1" noChangeAspect="1" noMove="1" noResize="1" noEditPoints="1" noAdjustHandles="1" noChangeArrowheads="1" noChangeShapeType="1" noTextEdit="1"/>
              </p:cNvSpPr>
              <p:nvPr/>
            </p:nvSpPr>
            <p:spPr>
              <a:xfrm>
                <a:off x="6333212" y="2180326"/>
                <a:ext cx="4792545" cy="3319627"/>
              </a:xfrm>
              <a:prstGeom prst="rect">
                <a:avLst/>
              </a:prstGeom>
              <a:blipFill>
                <a:blip r:embed="rId3"/>
                <a:stretch>
                  <a:fillRect l="-1847" t="-1145" b="-2290"/>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87BED235-E0D4-D047-915D-07508E42C91B}"/>
              </a:ext>
            </a:extLst>
          </p:cNvPr>
          <p:cNvSpPr/>
          <p:nvPr/>
        </p:nvSpPr>
        <p:spPr>
          <a:xfrm>
            <a:off x="1571013" y="2382060"/>
            <a:ext cx="4593530" cy="1617177"/>
          </a:xfrm>
          <a:prstGeom prst="rect">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4716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5477-ECCD-5340-A924-9BA0C0E73ECE}"/>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Classification Metrics: F1 Score</a:t>
            </a:r>
            <a:endParaRPr lang="en-US" b="1" dirty="0"/>
          </a:p>
        </p:txBody>
      </p:sp>
      <p:sp>
        <p:nvSpPr>
          <p:cNvPr id="5" name="Pentagon 4">
            <a:extLst>
              <a:ext uri="{FF2B5EF4-FFF2-40B4-BE49-F238E27FC236}">
                <a16:creationId xmlns:a16="http://schemas.microsoft.com/office/drawing/2014/main" id="{85EA4BE3-3C67-D145-A6AF-A79AFC7754A7}"/>
              </a:ext>
            </a:extLst>
          </p:cNvPr>
          <p:cNvSpPr/>
          <p:nvPr/>
        </p:nvSpPr>
        <p:spPr bwMode="white">
          <a:xfrm>
            <a:off x="613002" y="1572701"/>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sp>
        <p:nvSpPr>
          <p:cNvPr id="11" name="Pentagon 10">
            <a:extLst>
              <a:ext uri="{FF2B5EF4-FFF2-40B4-BE49-F238E27FC236}">
                <a16:creationId xmlns:a16="http://schemas.microsoft.com/office/drawing/2014/main" id="{69F2DFD3-CC90-4749-B2CF-2A876E0765F1}"/>
              </a:ext>
            </a:extLst>
          </p:cNvPr>
          <p:cNvSpPr/>
          <p:nvPr/>
        </p:nvSpPr>
        <p:spPr bwMode="ltGray">
          <a:xfrm>
            <a:off x="878276" y="1393113"/>
            <a:ext cx="10514528" cy="4378609"/>
          </a:xfrm>
          <a:prstGeom prst="homePlate">
            <a:avLst>
              <a:gd name="adj" fmla="val 12270"/>
            </a:avLst>
          </a:prstGeom>
          <a:solidFill>
            <a:schemeClr val="tx1">
              <a:lumMod val="20000"/>
              <a:lumOff val="80000"/>
            </a:schemeClr>
          </a:solidFill>
          <a:ln w="57150" cap="flat" cmpd="sng" algn="ctr">
            <a:solidFill>
              <a:schemeClr val="bg1"/>
            </a:solidFill>
            <a:prstDash val="solid"/>
            <a:round/>
            <a:headEnd type="none" w="med" len="med"/>
            <a:tailEnd type="none" w="med" len="med"/>
          </a:ln>
          <a:effectLst/>
        </p:spPr>
        <p:txBody>
          <a:bodyPr vert="horz" wrap="square" lIns="91440" tIns="180000" rIns="91440" bIns="45720" numCol="1" rtlCol="0" anchor="t" anchorCtr="0" compatLnSpc="1">
            <a:prstTxWarp prst="textNoShape">
              <a:avLst/>
            </a:prstTxWarp>
          </a:bodyPr>
          <a:lstStyle/>
          <a:p>
            <a:pPr marL="266700" indent="-4763" eaLnBrk="0" fontAlgn="base" hangingPunct="0">
              <a:spcAft>
                <a:spcPct val="0"/>
              </a:spcAft>
              <a:buClr>
                <a:schemeClr val="accent1"/>
              </a:buClr>
            </a:pPr>
            <a:endParaRPr kumimoji="1" lang="en-US" sz="900" b="1" dirty="0">
              <a:solidFill>
                <a:schemeClr val="bg1"/>
              </a:solidFill>
              <a:latin typeface="Arial" pitchFamily="34" charset="0"/>
              <a:ea typeface="굴림" pitchFamily="50" charset="-127"/>
              <a:cs typeface="Arial" pitchFamily="34" charset="0"/>
            </a:endParaRPr>
          </a:p>
        </p:txBody>
      </p:sp>
      <p:sp>
        <p:nvSpPr>
          <p:cNvPr id="12" name="Pentagon 11">
            <a:extLst>
              <a:ext uri="{FF2B5EF4-FFF2-40B4-BE49-F238E27FC236}">
                <a16:creationId xmlns:a16="http://schemas.microsoft.com/office/drawing/2014/main" id="{4D9E128C-D67E-FE4C-B86B-940E5B20793E}"/>
              </a:ext>
            </a:extLst>
          </p:cNvPr>
          <p:cNvSpPr/>
          <p:nvPr/>
        </p:nvSpPr>
        <p:spPr bwMode="white">
          <a:xfrm>
            <a:off x="632135" y="1585598"/>
            <a:ext cx="10924553" cy="4199019"/>
          </a:xfrm>
          <a:prstGeom prst="homePlate">
            <a:avLst>
              <a:gd name="adj" fmla="val 5609"/>
            </a:avLst>
          </a:prstGeom>
          <a:solidFill>
            <a:schemeClr val="bg1">
              <a:alpha val="62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Aft>
                <a:spcPts val="600"/>
              </a:spcAft>
              <a:buClr>
                <a:schemeClr val="accent1"/>
              </a:buClr>
            </a:pPr>
            <a:endParaRPr kumimoji="1" lang="en-US" sz="1400" b="1" dirty="0">
              <a:solidFill>
                <a:schemeClr val="bg1"/>
              </a:solidFill>
              <a:latin typeface="Arial" pitchFamily="34" charset="0"/>
              <a:ea typeface="굴림" pitchFamily="50" charset="-127"/>
              <a:cs typeface="Arial" pitchFamily="34" charset="0"/>
            </a:endParaRPr>
          </a:p>
        </p:txBody>
      </p:sp>
      <p:pic>
        <p:nvPicPr>
          <p:cNvPr id="13" name="Picture 12">
            <a:extLst>
              <a:ext uri="{FF2B5EF4-FFF2-40B4-BE49-F238E27FC236}">
                <a16:creationId xmlns:a16="http://schemas.microsoft.com/office/drawing/2014/main" id="{F201E38A-2631-0D4A-9729-CA34E84CE269}"/>
              </a:ext>
            </a:extLst>
          </p:cNvPr>
          <p:cNvPicPr>
            <a:picLocks noChangeAspect="1"/>
          </p:cNvPicPr>
          <p:nvPr/>
        </p:nvPicPr>
        <p:blipFill rotWithShape="1">
          <a:blip r:embed="rId3"/>
          <a:srcRect l="53608" b="3699"/>
          <a:stretch/>
        </p:blipFill>
        <p:spPr>
          <a:xfrm>
            <a:off x="1541591" y="1630614"/>
            <a:ext cx="3407461" cy="3788937"/>
          </a:xfrm>
          <a:prstGeom prst="rect">
            <a:avLst/>
          </a:prstGeom>
        </p:spPr>
      </p:pic>
      <p:sp>
        <p:nvSpPr>
          <p:cNvPr id="14" name="Rectangle 13">
            <a:extLst>
              <a:ext uri="{FF2B5EF4-FFF2-40B4-BE49-F238E27FC236}">
                <a16:creationId xmlns:a16="http://schemas.microsoft.com/office/drawing/2014/main" id="{5D606516-41BF-BC4F-9549-2BD2F1874F82}"/>
              </a:ext>
            </a:extLst>
          </p:cNvPr>
          <p:cNvSpPr/>
          <p:nvPr/>
        </p:nvSpPr>
        <p:spPr>
          <a:xfrm>
            <a:off x="5781223" y="1859214"/>
            <a:ext cx="5014758" cy="2923877"/>
          </a:xfrm>
          <a:prstGeom prst="rect">
            <a:avLst/>
          </a:prstGeom>
        </p:spPr>
        <p:txBody>
          <a:bodyPr wrap="square">
            <a:spAutoFit/>
          </a:bodyPr>
          <a:lstStyle/>
          <a:p>
            <a:r>
              <a:rPr lang="en-US" sz="24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F1 Score</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400" dirty="0">
                <a:solidFill>
                  <a:srgbClr val="00B0F0"/>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 combined metric, the harmonic mean of Precision and Recall. </a:t>
            </a:r>
          </a:p>
          <a:p>
            <a:endParaRPr lang="en-US" sz="2400" dirty="0"/>
          </a:p>
          <a:p>
            <a:pPr algn="ctr"/>
            <a:endParaRPr lang="en-US" sz="2400" dirty="0">
              <a:latin typeface="Cambria Math" panose="02040503050406030204" pitchFamily="18" charset="0"/>
              <a:ea typeface="Cambria Math" panose="02040503050406030204" pitchFamily="18" charset="0"/>
            </a:endParaRPr>
          </a:p>
          <a:p>
            <a:pPr algn="ctr"/>
            <a:endParaRPr lang="en-US" sz="2400" dirty="0"/>
          </a:p>
          <a:p>
            <a:pPr lvl="1"/>
            <a:endParaRPr lang="en-US" sz="2000" dirty="0"/>
          </a:p>
          <a:p>
            <a:pPr lvl="1"/>
            <a:endParaRPr lang="en-US" sz="2000" dirty="0"/>
          </a:p>
        </p:txBody>
      </p:sp>
      <p:sp>
        <p:nvSpPr>
          <p:cNvPr id="15" name="TextBox 14">
            <a:extLst>
              <a:ext uri="{FF2B5EF4-FFF2-40B4-BE49-F238E27FC236}">
                <a16:creationId xmlns:a16="http://schemas.microsoft.com/office/drawing/2014/main" id="{FFB89764-7C15-F64A-B0F7-AD58ED4B7647}"/>
              </a:ext>
            </a:extLst>
          </p:cNvPr>
          <p:cNvSpPr txBox="1"/>
          <p:nvPr/>
        </p:nvSpPr>
        <p:spPr>
          <a:xfrm>
            <a:off x="2671449" y="5448486"/>
            <a:ext cx="944544" cy="307777"/>
          </a:xfrm>
          <a:prstGeom prst="rect">
            <a:avLst/>
          </a:prstGeom>
          <a:noFill/>
        </p:spPr>
        <p:txBody>
          <a:bodyPr wrap="square" rtlCol="0">
            <a:spAutoFit/>
          </a:bodyPr>
          <a:lstStyle/>
          <a:p>
            <a:pPr>
              <a:spcBef>
                <a:spcPts val="600"/>
              </a:spcBef>
              <a:spcAft>
                <a:spcPts val="600"/>
              </a:spcAft>
            </a:pPr>
            <a:r>
              <a:rPr lang="en-US" sz="1400" dirty="0"/>
              <a:t>Precision</a:t>
            </a:r>
          </a:p>
        </p:txBody>
      </p:sp>
      <p:sp>
        <p:nvSpPr>
          <p:cNvPr id="16" name="TextBox 15">
            <a:extLst>
              <a:ext uri="{FF2B5EF4-FFF2-40B4-BE49-F238E27FC236}">
                <a16:creationId xmlns:a16="http://schemas.microsoft.com/office/drawing/2014/main" id="{A14716B6-A047-B145-87FD-07A98C3A2927}"/>
              </a:ext>
            </a:extLst>
          </p:cNvPr>
          <p:cNvSpPr txBox="1"/>
          <p:nvPr/>
        </p:nvSpPr>
        <p:spPr>
          <a:xfrm rot="16200000">
            <a:off x="806125" y="3251097"/>
            <a:ext cx="944544" cy="307777"/>
          </a:xfrm>
          <a:prstGeom prst="rect">
            <a:avLst/>
          </a:prstGeom>
          <a:noFill/>
        </p:spPr>
        <p:txBody>
          <a:bodyPr wrap="square" rtlCol="0">
            <a:spAutoFit/>
          </a:bodyPr>
          <a:lstStyle/>
          <a:p>
            <a:pPr>
              <a:spcBef>
                <a:spcPts val="600"/>
              </a:spcBef>
              <a:spcAft>
                <a:spcPts val="600"/>
              </a:spcAft>
            </a:pPr>
            <a:r>
              <a:rPr lang="en-US" sz="1400" dirty="0"/>
              <a:t>Recall</a:t>
            </a:r>
          </a:p>
        </p:txBody>
      </p:sp>
      <p:sp>
        <p:nvSpPr>
          <p:cNvPr id="17" name="TextBox 16">
            <a:extLst>
              <a:ext uri="{FF2B5EF4-FFF2-40B4-BE49-F238E27FC236}">
                <a16:creationId xmlns:a16="http://schemas.microsoft.com/office/drawing/2014/main" id="{553AFB3A-E1A5-FB4D-9916-691CE4F3649A}"/>
              </a:ext>
            </a:extLst>
          </p:cNvPr>
          <p:cNvSpPr txBox="1"/>
          <p:nvPr/>
        </p:nvSpPr>
        <p:spPr>
          <a:xfrm>
            <a:off x="4898007" y="3371193"/>
            <a:ext cx="889599" cy="307777"/>
          </a:xfrm>
          <a:prstGeom prst="rect">
            <a:avLst/>
          </a:prstGeom>
          <a:noFill/>
        </p:spPr>
        <p:txBody>
          <a:bodyPr wrap="square" rtlCol="0">
            <a:spAutoFit/>
          </a:bodyPr>
          <a:lstStyle/>
          <a:p>
            <a:pPr>
              <a:spcBef>
                <a:spcPts val="600"/>
              </a:spcBef>
              <a:spcAft>
                <a:spcPts val="600"/>
              </a:spcAft>
            </a:pPr>
            <a:r>
              <a:rPr lang="en-US" sz="1400" dirty="0"/>
              <a:t>F1 Score</a:t>
            </a:r>
          </a:p>
        </p:txBody>
      </p:sp>
      <p:pic>
        <p:nvPicPr>
          <p:cNvPr id="19" name="Picture 18">
            <a:extLst>
              <a:ext uri="{FF2B5EF4-FFF2-40B4-BE49-F238E27FC236}">
                <a16:creationId xmlns:a16="http://schemas.microsoft.com/office/drawing/2014/main" id="{B40B28D4-0EE5-F24D-9D20-456DA65C18E6}"/>
              </a:ext>
            </a:extLst>
          </p:cNvPr>
          <p:cNvPicPr>
            <a:picLocks noChangeAspect="1"/>
          </p:cNvPicPr>
          <p:nvPr/>
        </p:nvPicPr>
        <p:blipFill>
          <a:blip r:embed="rId4"/>
          <a:stretch>
            <a:fillRect/>
          </a:stretch>
        </p:blipFill>
        <p:spPr>
          <a:xfrm>
            <a:off x="6365900" y="3404985"/>
            <a:ext cx="4339250" cy="612240"/>
          </a:xfrm>
          <a:prstGeom prst="rect">
            <a:avLst/>
          </a:prstGeom>
        </p:spPr>
      </p:pic>
      <p:pic>
        <p:nvPicPr>
          <p:cNvPr id="21" name="Picture 20">
            <a:extLst>
              <a:ext uri="{FF2B5EF4-FFF2-40B4-BE49-F238E27FC236}">
                <a16:creationId xmlns:a16="http://schemas.microsoft.com/office/drawing/2014/main" id="{DCD72EEC-79E5-F24C-AC9A-63E14279F3E2}"/>
              </a:ext>
            </a:extLst>
          </p:cNvPr>
          <p:cNvPicPr>
            <a:picLocks noChangeAspect="1"/>
          </p:cNvPicPr>
          <p:nvPr/>
        </p:nvPicPr>
        <p:blipFill>
          <a:blip r:embed="rId5"/>
          <a:stretch>
            <a:fillRect/>
          </a:stretch>
        </p:blipFill>
        <p:spPr>
          <a:xfrm>
            <a:off x="5994215" y="4775022"/>
            <a:ext cx="3764862" cy="291422"/>
          </a:xfrm>
          <a:prstGeom prst="rect">
            <a:avLst/>
          </a:prstGeom>
        </p:spPr>
      </p:pic>
      <p:sp>
        <p:nvSpPr>
          <p:cNvPr id="18" name="Freeform 17">
            <a:extLst>
              <a:ext uri="{FF2B5EF4-FFF2-40B4-BE49-F238E27FC236}">
                <a16:creationId xmlns:a16="http://schemas.microsoft.com/office/drawing/2014/main" id="{6D5509D8-3961-5A4D-933E-0C334F55A5B0}"/>
              </a:ext>
            </a:extLst>
          </p:cNvPr>
          <p:cNvSpPr/>
          <p:nvPr/>
        </p:nvSpPr>
        <p:spPr>
          <a:xfrm>
            <a:off x="1965961" y="2062011"/>
            <a:ext cx="4455159" cy="266173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0" name="Freeform 19">
            <a:extLst>
              <a:ext uri="{FF2B5EF4-FFF2-40B4-BE49-F238E27FC236}">
                <a16:creationId xmlns:a16="http://schemas.microsoft.com/office/drawing/2014/main" id="{5ECE66C4-8F94-2643-B833-6D025852E98A}"/>
              </a:ext>
            </a:extLst>
          </p:cNvPr>
          <p:cNvSpPr/>
          <p:nvPr/>
        </p:nvSpPr>
        <p:spPr>
          <a:xfrm flipV="1">
            <a:off x="3942080" y="4720445"/>
            <a:ext cx="2479040" cy="336261"/>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Freeform 21">
            <a:extLst>
              <a:ext uri="{FF2B5EF4-FFF2-40B4-BE49-F238E27FC236}">
                <a16:creationId xmlns:a16="http://schemas.microsoft.com/office/drawing/2014/main" id="{2A964A16-5D38-854B-BEA9-7E7B3B26E080}"/>
              </a:ext>
            </a:extLst>
          </p:cNvPr>
          <p:cNvSpPr/>
          <p:nvPr/>
        </p:nvSpPr>
        <p:spPr>
          <a:xfrm flipV="1">
            <a:off x="1965960" y="4720446"/>
            <a:ext cx="4455159" cy="291422"/>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chemeClr val="accent6"/>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E15682AF-AE67-B145-88A7-9F7844CBE4E5}"/>
              </a:ext>
            </a:extLst>
          </p:cNvPr>
          <p:cNvSpPr/>
          <p:nvPr/>
        </p:nvSpPr>
        <p:spPr>
          <a:xfrm>
            <a:off x="4755543" y="5117726"/>
            <a:ext cx="3475941" cy="584775"/>
          </a:xfrm>
          <a:prstGeom prst="rect">
            <a:avLst/>
          </a:prstGeom>
        </p:spPr>
        <p:txBody>
          <a:bodyPr wrap="square">
            <a:spAutoFit/>
          </a:bodyPr>
          <a:lstStyle/>
          <a:p>
            <a:pPr algn="ctr"/>
            <a:r>
              <a:rPr lang="en-US" sz="16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Low when one or both of the Precision and Recall are low</a:t>
            </a:r>
          </a:p>
        </p:txBody>
      </p:sp>
      <p:sp>
        <p:nvSpPr>
          <p:cNvPr id="24" name="Freeform 23">
            <a:extLst>
              <a:ext uri="{FF2B5EF4-FFF2-40B4-BE49-F238E27FC236}">
                <a16:creationId xmlns:a16="http://schemas.microsoft.com/office/drawing/2014/main" id="{F01EB767-FAEA-7C4E-BC35-5386A067560F}"/>
              </a:ext>
            </a:extLst>
          </p:cNvPr>
          <p:cNvSpPr/>
          <p:nvPr/>
        </p:nvSpPr>
        <p:spPr>
          <a:xfrm>
            <a:off x="3901440" y="2133600"/>
            <a:ext cx="5471161" cy="2569400"/>
          </a:xfrm>
          <a:custGeom>
            <a:avLst/>
            <a:gdLst>
              <a:gd name="connsiteX0" fmla="*/ 4514850 w 4514850"/>
              <a:gd name="connsiteY0" fmla="*/ 2514600 h 2514600"/>
              <a:gd name="connsiteX1" fmla="*/ 1328737 w 4514850"/>
              <a:gd name="connsiteY1" fmla="*/ 1928813 h 2514600"/>
              <a:gd name="connsiteX2" fmla="*/ 0 w 4514850"/>
              <a:gd name="connsiteY2" fmla="*/ 0 h 2514600"/>
              <a:gd name="connsiteX3" fmla="*/ 0 w 4514850"/>
              <a:gd name="connsiteY3" fmla="*/ 0 h 2514600"/>
            </a:gdLst>
            <a:ahLst/>
            <a:cxnLst>
              <a:cxn ang="0">
                <a:pos x="connsiteX0" y="connsiteY0"/>
              </a:cxn>
              <a:cxn ang="0">
                <a:pos x="connsiteX1" y="connsiteY1"/>
              </a:cxn>
              <a:cxn ang="0">
                <a:pos x="connsiteX2" y="connsiteY2"/>
              </a:cxn>
              <a:cxn ang="0">
                <a:pos x="connsiteX3" y="connsiteY3"/>
              </a:cxn>
            </a:cxnLst>
            <a:rect l="l" t="t" r="r" b="b"/>
            <a:pathLst>
              <a:path w="4514850" h="2514600">
                <a:moveTo>
                  <a:pt x="4514850" y="2514600"/>
                </a:moveTo>
                <a:cubicBezTo>
                  <a:pt x="3298031" y="2431256"/>
                  <a:pt x="2081212" y="2347913"/>
                  <a:pt x="1328737" y="1928813"/>
                </a:cubicBezTo>
                <a:cubicBezTo>
                  <a:pt x="576262" y="1509713"/>
                  <a:pt x="0" y="0"/>
                  <a:pt x="0" y="0"/>
                </a:cubicBezTo>
                <a:lnTo>
                  <a:pt x="0" y="0"/>
                </a:lnTo>
              </a:path>
            </a:pathLst>
          </a:custGeom>
          <a:noFill/>
          <a:ln w="38100">
            <a:solidFill>
              <a:srgbClr val="C00000"/>
            </a:solidFill>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BBD27E1-5677-414A-A4B8-9596C7388401}"/>
              </a:ext>
            </a:extLst>
          </p:cNvPr>
          <p:cNvSpPr/>
          <p:nvPr/>
        </p:nvSpPr>
        <p:spPr>
          <a:xfrm>
            <a:off x="8293979" y="5141767"/>
            <a:ext cx="2510772" cy="584775"/>
          </a:xfrm>
          <a:prstGeom prst="rect">
            <a:avLst/>
          </a:prstGeom>
        </p:spPr>
        <p:txBody>
          <a:bodyPr wrap="square">
            <a:spAutoFit/>
          </a:bodyPr>
          <a:lstStyle/>
          <a:p>
            <a:pPr algn="ctr"/>
            <a:r>
              <a:rPr lang="en-US" sz="1600" b="1" dirty="0">
                <a:solidFill>
                  <a:srgbClr val="C00000"/>
                </a:solidFill>
                <a:latin typeface="Amazon Ember Light" panose="020B0403020204020204" pitchFamily="34" charset="0"/>
                <a:ea typeface="Amazon Ember Light" panose="020B0403020204020204" pitchFamily="34" charset="0"/>
                <a:cs typeface="Amazon Ember Light" panose="020B0403020204020204" pitchFamily="34" charset="0"/>
              </a:rPr>
              <a:t>High when both Precision and Recall are high</a:t>
            </a:r>
          </a:p>
        </p:txBody>
      </p:sp>
    </p:spTree>
    <p:extLst>
      <p:ext uri="{BB962C8B-B14F-4D97-AF65-F5344CB8AC3E}">
        <p14:creationId xmlns:p14="http://schemas.microsoft.com/office/powerpoint/2010/main" val="3429340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99D2-973B-E140-A9FC-64D6362FA87A}"/>
              </a:ext>
            </a:extLst>
          </p:cNvPr>
          <p:cNvSpPr>
            <a:spLocks noGrp="1"/>
          </p:cNvSpPr>
          <p:nvPr>
            <p:ph type="title"/>
          </p:nvPr>
        </p:nvSpPr>
        <p:spPr/>
        <p:txBody>
          <a:bodyPr/>
          <a:lstStyle/>
          <a:p>
            <a:r>
              <a:rPr lang="en-US" sz="4800" b="0" dirty="0">
                <a:latin typeface="Amazon Ember" panose="020B0603020204020204" pitchFamily="34" charset="0"/>
                <a:ea typeface="Amazon Ember" panose="020B0603020204020204" pitchFamily="34" charset="0"/>
                <a:cs typeface="Amazon Ember" panose="020B0603020204020204" pitchFamily="34" charset="0"/>
              </a:rPr>
              <a:t>Artificial Neurons &amp; </a:t>
            </a:r>
            <a:br>
              <a:rPr lang="en-US" sz="4800" b="0" dirty="0">
                <a:latin typeface="Amazon Ember" panose="020B0603020204020204" pitchFamily="34" charset="0"/>
                <a:ea typeface="Amazon Ember" panose="020B0603020204020204" pitchFamily="34" charset="0"/>
                <a:cs typeface="Amazon Ember" panose="020B0603020204020204" pitchFamily="34" charset="0"/>
              </a:rPr>
            </a:br>
            <a:r>
              <a:rPr lang="en-US" sz="4800" b="0" dirty="0">
                <a:latin typeface="Amazon Ember" panose="020B0603020204020204" pitchFamily="34" charset="0"/>
                <a:ea typeface="Amazon Ember" panose="020B0603020204020204" pitchFamily="34" charset="0"/>
                <a:cs typeface="Amazon Ember" panose="020B0603020204020204" pitchFamily="34" charset="0"/>
              </a:rPr>
              <a:t>Activation Functions</a:t>
            </a:r>
          </a:p>
        </p:txBody>
      </p:sp>
    </p:spTree>
    <p:extLst>
      <p:ext uri="{BB962C8B-B14F-4D97-AF65-F5344CB8AC3E}">
        <p14:creationId xmlns:p14="http://schemas.microsoft.com/office/powerpoint/2010/main" val="1311781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CBB4-E79B-CF4F-8EEB-5CB8A57FEB83}"/>
              </a:ext>
            </a:extLst>
          </p:cNvPr>
          <p:cNvSpPr txBox="1">
            <a:spLocks/>
          </p:cNvSpPr>
          <p:nvPr/>
        </p:nvSpPr>
        <p:spPr>
          <a:xfrm>
            <a:off x="697502" y="295897"/>
            <a:ext cx="11232230" cy="987472"/>
          </a:xfrm>
          <a:prstGeom prst="rect">
            <a:avLst/>
          </a:prstGeom>
        </p:spPr>
        <p:txBody>
          <a:bodyPr/>
          <a:lstStyle>
            <a:lvl1pPr algn="l" defTabSz="997999"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Artificial Neuron</a:t>
            </a:r>
            <a:endParaRPr lang="en-US" dirty="0"/>
          </a:p>
        </p:txBody>
      </p:sp>
      <p:sp>
        <p:nvSpPr>
          <p:cNvPr id="3" name="TextBox 2">
            <a:extLst>
              <a:ext uri="{FF2B5EF4-FFF2-40B4-BE49-F238E27FC236}">
                <a16:creationId xmlns:a16="http://schemas.microsoft.com/office/drawing/2014/main" id="{E9753A8B-8B0F-3C40-ABEE-F56F7A3D7CE7}"/>
              </a:ext>
            </a:extLst>
          </p:cNvPr>
          <p:cNvSpPr txBox="1"/>
          <p:nvPr/>
        </p:nvSpPr>
        <p:spPr>
          <a:xfrm>
            <a:off x="741721" y="5027712"/>
            <a:ext cx="1085418" cy="400110"/>
          </a:xfrm>
          <a:prstGeom prst="rect">
            <a:avLst/>
          </a:prstGeom>
          <a:noFill/>
        </p:spPr>
        <p:txBody>
          <a:bodyPr wrap="square" rtlCol="0">
            <a:spAutoFit/>
          </a:bodyPr>
          <a:lstStyle/>
          <a:p>
            <a:r>
              <a:rPr lang="en-US" sz="2000" b="1" dirty="0">
                <a:solidFill>
                  <a:srgbClr val="0070C0"/>
                </a:solidFill>
              </a:rPr>
              <a:t>Inputs</a:t>
            </a:r>
          </a:p>
        </p:txBody>
      </p:sp>
      <p:sp>
        <p:nvSpPr>
          <p:cNvPr id="4" name="TextBox 3">
            <a:extLst>
              <a:ext uri="{FF2B5EF4-FFF2-40B4-BE49-F238E27FC236}">
                <a16:creationId xmlns:a16="http://schemas.microsoft.com/office/drawing/2014/main" id="{916DE180-73A0-7249-A198-A7A58105A46A}"/>
              </a:ext>
            </a:extLst>
          </p:cNvPr>
          <p:cNvSpPr txBox="1"/>
          <p:nvPr/>
        </p:nvSpPr>
        <p:spPr>
          <a:xfrm>
            <a:off x="3344736" y="5018867"/>
            <a:ext cx="1401449" cy="707886"/>
          </a:xfrm>
          <a:prstGeom prst="rect">
            <a:avLst/>
          </a:prstGeom>
          <a:noFill/>
        </p:spPr>
        <p:txBody>
          <a:bodyPr wrap="square" rtlCol="0">
            <a:spAutoFit/>
          </a:bodyPr>
          <a:lstStyle/>
          <a:p>
            <a:r>
              <a:rPr lang="en-US" sz="2000" b="1" dirty="0">
                <a:solidFill>
                  <a:schemeClr val="accent1"/>
                </a:solidFill>
              </a:rPr>
              <a:t>Activation</a:t>
            </a:r>
          </a:p>
          <a:p>
            <a:r>
              <a:rPr lang="en-US" sz="2000" b="1" dirty="0">
                <a:solidFill>
                  <a:schemeClr val="accent1"/>
                </a:solidFill>
              </a:rPr>
              <a:t>function</a:t>
            </a:r>
          </a:p>
        </p:txBody>
      </p:sp>
      <p:sp>
        <p:nvSpPr>
          <p:cNvPr id="5" name="TextBox 4">
            <a:extLst>
              <a:ext uri="{FF2B5EF4-FFF2-40B4-BE49-F238E27FC236}">
                <a16:creationId xmlns:a16="http://schemas.microsoft.com/office/drawing/2014/main" id="{6D643C3C-20D0-3347-95AC-F530A4D23FBA}"/>
              </a:ext>
            </a:extLst>
          </p:cNvPr>
          <p:cNvSpPr txBox="1"/>
          <p:nvPr/>
        </p:nvSpPr>
        <p:spPr>
          <a:xfrm>
            <a:off x="4898948" y="4074205"/>
            <a:ext cx="1438703" cy="400110"/>
          </a:xfrm>
          <a:prstGeom prst="rect">
            <a:avLst/>
          </a:prstGeom>
          <a:noFill/>
        </p:spPr>
        <p:txBody>
          <a:bodyPr wrap="square" rtlCol="0">
            <a:spAutoFit/>
          </a:bodyPr>
          <a:lstStyle/>
          <a:p>
            <a:r>
              <a:rPr lang="en-US" sz="2000" b="1" dirty="0">
                <a:solidFill>
                  <a:srgbClr val="00B050"/>
                </a:solidFill>
              </a:rPr>
              <a:t>Output</a:t>
            </a:r>
          </a:p>
        </p:txBody>
      </p:sp>
      <p:sp>
        <p:nvSpPr>
          <p:cNvPr id="6" name="Oval 5">
            <a:extLst>
              <a:ext uri="{FF2B5EF4-FFF2-40B4-BE49-F238E27FC236}">
                <a16:creationId xmlns:a16="http://schemas.microsoft.com/office/drawing/2014/main" id="{A3008CDB-875C-CB40-98D3-42523F51289F}"/>
              </a:ext>
            </a:extLst>
          </p:cNvPr>
          <p:cNvSpPr/>
          <p:nvPr/>
        </p:nvSpPr>
        <p:spPr>
          <a:xfrm>
            <a:off x="2744753" y="2751581"/>
            <a:ext cx="1628127" cy="167489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583BF2AD-A3F9-B248-84C9-2BD1A6D36D3A}"/>
              </a:ext>
            </a:extLst>
          </p:cNvPr>
          <p:cNvCxnSpPr>
            <a:cxnSpLocks/>
          </p:cNvCxnSpPr>
          <p:nvPr/>
        </p:nvCxnSpPr>
        <p:spPr>
          <a:xfrm>
            <a:off x="1374588" y="2856264"/>
            <a:ext cx="8140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B6E692D-5842-2B4B-8007-AAE63CA18824}"/>
              </a:ext>
            </a:extLst>
          </p:cNvPr>
          <p:cNvCxnSpPr>
            <a:cxnSpLocks/>
          </p:cNvCxnSpPr>
          <p:nvPr/>
        </p:nvCxnSpPr>
        <p:spPr>
          <a:xfrm>
            <a:off x="1413111" y="3732968"/>
            <a:ext cx="11313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BECB19C-94F0-4245-A491-B5D43AA0D0B7}"/>
              </a:ext>
            </a:extLst>
          </p:cNvPr>
          <p:cNvCxnSpPr>
            <a:cxnSpLocks/>
          </p:cNvCxnSpPr>
          <p:nvPr/>
        </p:nvCxnSpPr>
        <p:spPr>
          <a:xfrm flipV="1">
            <a:off x="2406892" y="4194276"/>
            <a:ext cx="421133" cy="3717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10C1C3-371D-6B4F-B2E9-B93F5D291132}"/>
              </a:ext>
            </a:extLst>
          </p:cNvPr>
          <p:cNvCxnSpPr>
            <a:cxnSpLocks/>
          </p:cNvCxnSpPr>
          <p:nvPr/>
        </p:nvCxnSpPr>
        <p:spPr>
          <a:xfrm>
            <a:off x="1442297" y="4566047"/>
            <a:ext cx="96035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E969B2B-110C-8940-8A86-C6E310A576C5}"/>
              </a:ext>
            </a:extLst>
          </p:cNvPr>
          <p:cNvCxnSpPr>
            <a:cxnSpLocks/>
          </p:cNvCxnSpPr>
          <p:nvPr/>
        </p:nvCxnSpPr>
        <p:spPr>
          <a:xfrm>
            <a:off x="3913386" y="2862591"/>
            <a:ext cx="0" cy="145060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3AB4D2D-F00B-7342-8988-DBA5E4CBA04D}"/>
              </a:ext>
            </a:extLst>
          </p:cNvPr>
          <p:cNvSpPr txBox="1"/>
          <p:nvPr/>
        </p:nvSpPr>
        <p:spPr>
          <a:xfrm>
            <a:off x="4013642" y="3380079"/>
            <a:ext cx="633160"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f</a:t>
            </a:r>
          </a:p>
        </p:txBody>
      </p:sp>
      <p:cxnSp>
        <p:nvCxnSpPr>
          <p:cNvPr id="18" name="Straight Arrow Connector 17">
            <a:extLst>
              <a:ext uri="{FF2B5EF4-FFF2-40B4-BE49-F238E27FC236}">
                <a16:creationId xmlns:a16="http://schemas.microsoft.com/office/drawing/2014/main" id="{BE9CCE29-FD19-6148-842F-E58B94A9E78F}"/>
              </a:ext>
            </a:extLst>
          </p:cNvPr>
          <p:cNvCxnSpPr>
            <a:cxnSpLocks/>
          </p:cNvCxnSpPr>
          <p:nvPr/>
        </p:nvCxnSpPr>
        <p:spPr>
          <a:xfrm>
            <a:off x="2154170" y="2855939"/>
            <a:ext cx="402938" cy="3015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86E06AA-1236-EE4D-85B1-53CAB57D9682}"/>
              </a:ext>
            </a:extLst>
          </p:cNvPr>
          <p:cNvSpPr/>
          <p:nvPr/>
        </p:nvSpPr>
        <p:spPr>
          <a:xfrm>
            <a:off x="825545" y="2577250"/>
            <a:ext cx="585323" cy="560034"/>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EEF2671-4F40-A445-9ED4-6E259F5E72C2}"/>
              </a:ext>
            </a:extLst>
          </p:cNvPr>
          <p:cNvSpPr txBox="1"/>
          <p:nvPr/>
        </p:nvSpPr>
        <p:spPr>
          <a:xfrm>
            <a:off x="929617" y="2627768"/>
            <a:ext cx="409884" cy="418723"/>
          </a:xfrm>
          <a:prstGeom prst="rect">
            <a:avLst/>
          </a:prstGeom>
          <a:noFill/>
        </p:spPr>
        <p:txBody>
          <a:bodyPr wrap="square" rtlCol="0">
            <a:noAutofit/>
          </a:bodyPr>
          <a:lstStyle/>
          <a:p>
            <a:r>
              <a:rPr lang="en-US" sz="2000" b="1" dirty="0">
                <a:solidFill>
                  <a:srgbClr val="0070C0"/>
                </a:solidFill>
                <a:latin typeface="Cambria Math" panose="02040503050406030204" pitchFamily="18" charset="0"/>
                <a:ea typeface="Cambria Math" panose="02040503050406030204" pitchFamily="18" charset="0"/>
              </a:rPr>
              <a:t>x</a:t>
            </a:r>
            <a:r>
              <a:rPr lang="en-US" sz="2000" b="1" baseline="-25000" dirty="0">
                <a:solidFill>
                  <a:srgbClr val="0070C0"/>
                </a:solidFill>
                <a:latin typeface="Cambria Math" panose="02040503050406030204" pitchFamily="18" charset="0"/>
                <a:ea typeface="Cambria Math" panose="02040503050406030204" pitchFamily="18" charset="0"/>
              </a:rPr>
              <a:t>1</a:t>
            </a:r>
            <a:endParaRPr lang="en-US" sz="2000" b="1" dirty="0">
              <a:solidFill>
                <a:srgbClr val="0070C0"/>
              </a:solidFill>
              <a:latin typeface="Cambria Math" panose="02040503050406030204" pitchFamily="18" charset="0"/>
              <a:ea typeface="Cambria Math" panose="02040503050406030204" pitchFamily="18" charset="0"/>
            </a:endParaRPr>
          </a:p>
        </p:txBody>
      </p:sp>
      <p:sp>
        <p:nvSpPr>
          <p:cNvPr id="21" name="Oval 20">
            <a:extLst>
              <a:ext uri="{FF2B5EF4-FFF2-40B4-BE49-F238E27FC236}">
                <a16:creationId xmlns:a16="http://schemas.microsoft.com/office/drawing/2014/main" id="{8BAF6B4F-38A4-4843-98D6-9C6C75D9351B}"/>
              </a:ext>
            </a:extLst>
          </p:cNvPr>
          <p:cNvSpPr/>
          <p:nvPr/>
        </p:nvSpPr>
        <p:spPr>
          <a:xfrm>
            <a:off x="841896" y="3420944"/>
            <a:ext cx="585323" cy="560034"/>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484B0B-4D6F-2342-8650-57DDC26AF375}"/>
              </a:ext>
            </a:extLst>
          </p:cNvPr>
          <p:cNvSpPr txBox="1"/>
          <p:nvPr/>
        </p:nvSpPr>
        <p:spPr>
          <a:xfrm>
            <a:off x="929617" y="3478702"/>
            <a:ext cx="409883" cy="418723"/>
          </a:xfrm>
          <a:prstGeom prst="rect">
            <a:avLst/>
          </a:prstGeom>
          <a:noFill/>
        </p:spPr>
        <p:txBody>
          <a:bodyPr wrap="square" rtlCol="0">
            <a:noAutofit/>
          </a:bodyPr>
          <a:lstStyle/>
          <a:p>
            <a:r>
              <a:rPr lang="en-US" sz="2000" b="1" dirty="0">
                <a:solidFill>
                  <a:srgbClr val="0070C0"/>
                </a:solidFill>
                <a:latin typeface="Cambria Math" panose="02040503050406030204" pitchFamily="18" charset="0"/>
                <a:ea typeface="Cambria Math" panose="02040503050406030204" pitchFamily="18" charset="0"/>
              </a:rPr>
              <a:t>x</a:t>
            </a:r>
            <a:r>
              <a:rPr lang="en-US" sz="2000" b="1" baseline="-25000" dirty="0">
                <a:solidFill>
                  <a:srgbClr val="0070C0"/>
                </a:solidFill>
                <a:latin typeface="Cambria Math" panose="02040503050406030204" pitchFamily="18" charset="0"/>
                <a:ea typeface="Cambria Math" panose="02040503050406030204" pitchFamily="18" charset="0"/>
              </a:rPr>
              <a:t>2</a:t>
            </a:r>
            <a:endParaRPr lang="en-US" sz="2000" b="1" dirty="0">
              <a:solidFill>
                <a:srgbClr val="0070C0"/>
              </a:solidFill>
              <a:latin typeface="Cambria Math" panose="02040503050406030204" pitchFamily="18" charset="0"/>
              <a:ea typeface="Cambria Math" panose="02040503050406030204" pitchFamily="18" charset="0"/>
            </a:endParaRPr>
          </a:p>
        </p:txBody>
      </p:sp>
      <p:sp>
        <p:nvSpPr>
          <p:cNvPr id="23" name="Oval 22">
            <a:extLst>
              <a:ext uri="{FF2B5EF4-FFF2-40B4-BE49-F238E27FC236}">
                <a16:creationId xmlns:a16="http://schemas.microsoft.com/office/drawing/2014/main" id="{1768FBF0-E8C2-0949-9C64-CC9685DCD278}"/>
              </a:ext>
            </a:extLst>
          </p:cNvPr>
          <p:cNvSpPr/>
          <p:nvPr/>
        </p:nvSpPr>
        <p:spPr>
          <a:xfrm>
            <a:off x="846058" y="4273085"/>
            <a:ext cx="585323" cy="560034"/>
          </a:xfrm>
          <a:prstGeom prst="ellipse">
            <a:avLst/>
          </a:prstGeom>
          <a:solidFill>
            <a:schemeClr val="accent2">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E335825-88BE-9345-8227-41A0A57A4FC3}"/>
              </a:ext>
            </a:extLst>
          </p:cNvPr>
          <p:cNvSpPr txBox="1"/>
          <p:nvPr/>
        </p:nvSpPr>
        <p:spPr>
          <a:xfrm>
            <a:off x="965759" y="4341063"/>
            <a:ext cx="409883" cy="418723"/>
          </a:xfrm>
          <a:prstGeom prst="rect">
            <a:avLst/>
          </a:prstGeom>
          <a:noFill/>
        </p:spPr>
        <p:txBody>
          <a:bodyPr wrap="square" rtlCol="0">
            <a:noAutofit/>
          </a:bodyPr>
          <a:lstStyle/>
          <a:p>
            <a:r>
              <a:rPr lang="en-US" sz="2000" b="1" dirty="0">
                <a:solidFill>
                  <a:srgbClr val="0070C0"/>
                </a:solidFill>
                <a:latin typeface="Cambria Math" panose="02040503050406030204" pitchFamily="18" charset="0"/>
                <a:ea typeface="Cambria Math" panose="02040503050406030204" pitchFamily="18" charset="0"/>
              </a:rPr>
              <a:t>x</a:t>
            </a:r>
            <a:r>
              <a:rPr lang="en-US" sz="2000" b="1" baseline="-25000" dirty="0">
                <a:solidFill>
                  <a:srgbClr val="0070C0"/>
                </a:solidFill>
                <a:latin typeface="Cambria Math" panose="02040503050406030204" pitchFamily="18" charset="0"/>
                <a:ea typeface="Cambria Math" panose="02040503050406030204" pitchFamily="18" charset="0"/>
              </a:rPr>
              <a:t>3</a:t>
            </a:r>
            <a:endParaRPr lang="en-US" sz="2000" b="1" dirty="0">
              <a:solidFill>
                <a:srgbClr val="0070C0"/>
              </a:solidFill>
              <a:latin typeface="Cambria Math" panose="02040503050406030204" pitchFamily="18" charset="0"/>
              <a:ea typeface="Cambria Math" panose="02040503050406030204" pitchFamily="18" charset="0"/>
            </a:endParaRPr>
          </a:p>
        </p:txBody>
      </p:sp>
      <p:sp>
        <p:nvSpPr>
          <p:cNvPr id="25" name="Oval 24">
            <a:extLst>
              <a:ext uri="{FF2B5EF4-FFF2-40B4-BE49-F238E27FC236}">
                <a16:creationId xmlns:a16="http://schemas.microsoft.com/office/drawing/2014/main" id="{9B403FC8-793F-5F4B-808D-1023CBF3FFF3}"/>
              </a:ext>
            </a:extLst>
          </p:cNvPr>
          <p:cNvSpPr/>
          <p:nvPr/>
        </p:nvSpPr>
        <p:spPr>
          <a:xfrm>
            <a:off x="5032977" y="3336239"/>
            <a:ext cx="585323" cy="560034"/>
          </a:xfrm>
          <a:prstGeom prst="ellipse">
            <a:avLst/>
          </a:prstGeom>
          <a:solidFill>
            <a:schemeClr val="accent3">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9036C5F8-7C13-CA46-A393-BDBE2AAA732B}"/>
                  </a:ext>
                </a:extLst>
              </p:cNvPr>
              <p:cNvSpPr/>
              <p:nvPr/>
            </p:nvSpPr>
            <p:spPr>
              <a:xfrm>
                <a:off x="5135370" y="3354171"/>
                <a:ext cx="42128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a:solidFill>
                            <a:srgbClr val="00B050"/>
                          </a:solidFill>
                          <a:latin typeface="Cambria Math" panose="02040503050406030204" pitchFamily="18" charset="0"/>
                          <a:ea typeface="Cambria Math" panose="02040503050406030204" pitchFamily="18" charset="0"/>
                        </a:rPr>
                        <m:t>𝐲</m:t>
                      </m:r>
                    </m:oMath>
                  </m:oMathPara>
                </a14:m>
                <a:endParaRPr lang="en-US" sz="2800" dirty="0"/>
              </a:p>
            </p:txBody>
          </p:sp>
        </mc:Choice>
        <mc:Fallback xmlns="">
          <p:sp>
            <p:nvSpPr>
              <p:cNvPr id="26" name="Rectangle 25">
                <a:extLst>
                  <a:ext uri="{FF2B5EF4-FFF2-40B4-BE49-F238E27FC236}">
                    <a16:creationId xmlns:a16="http://schemas.microsoft.com/office/drawing/2014/main" id="{9036C5F8-7C13-CA46-A393-BDBE2AAA732B}"/>
                  </a:ext>
                </a:extLst>
              </p:cNvPr>
              <p:cNvSpPr>
                <a:spLocks noRot="1" noChangeAspect="1" noMove="1" noResize="1" noEditPoints="1" noAdjustHandles="1" noChangeArrowheads="1" noChangeShapeType="1" noTextEdit="1"/>
              </p:cNvSpPr>
              <p:nvPr/>
            </p:nvSpPr>
            <p:spPr>
              <a:xfrm>
                <a:off x="5135370" y="3354171"/>
                <a:ext cx="421281" cy="461665"/>
              </a:xfrm>
              <a:prstGeom prst="rect">
                <a:avLst/>
              </a:prstGeom>
              <a:blipFill>
                <a:blip r:embed="rId3"/>
                <a:stretch>
                  <a:fillRect b="-10811"/>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8AD2BBEA-B596-4A4A-91A7-923A4F92B4AE}"/>
              </a:ext>
            </a:extLst>
          </p:cNvPr>
          <p:cNvCxnSpPr>
            <a:cxnSpLocks/>
          </p:cNvCxnSpPr>
          <p:nvPr/>
        </p:nvCxnSpPr>
        <p:spPr>
          <a:xfrm>
            <a:off x="4418619" y="3586853"/>
            <a:ext cx="597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08FEA3-E9AB-5D45-9E3D-A3AE9C2069FC}"/>
              </a:ext>
            </a:extLst>
          </p:cNvPr>
          <p:cNvCxnSpPr>
            <a:cxnSpLocks/>
          </p:cNvCxnSpPr>
          <p:nvPr/>
        </p:nvCxnSpPr>
        <p:spPr>
          <a:xfrm flipV="1">
            <a:off x="3757915" y="3893659"/>
            <a:ext cx="299346" cy="1161315"/>
          </a:xfrm>
          <a:prstGeom prst="straightConnector1">
            <a:avLst/>
          </a:prstGeom>
          <a:ln w="19050" cmpd="sng">
            <a:solidFill>
              <a:schemeClr val="tx1"/>
            </a:solidFill>
            <a:prstDash val="solid"/>
            <a:headEnd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8A4E090-92EA-C744-951A-B157C1496549}"/>
              </a:ext>
            </a:extLst>
          </p:cNvPr>
          <p:cNvSpPr txBox="1"/>
          <p:nvPr/>
        </p:nvSpPr>
        <p:spPr>
          <a:xfrm>
            <a:off x="2758443" y="3451269"/>
            <a:ext cx="1258678" cy="577594"/>
          </a:xfrm>
          <a:prstGeom prst="rect">
            <a:avLst/>
          </a:prstGeom>
          <a:noFill/>
        </p:spPr>
        <p:txBody>
          <a:bodyPr wrap="none" rtlCol="0">
            <a:spAutoFit/>
          </a:bodyPr>
          <a:lstStyle/>
          <a:p>
            <a:pPr algn="ctr">
              <a:lnSpc>
                <a:spcPts val="1160"/>
              </a:lnSpc>
              <a:spcBef>
                <a:spcPts val="600"/>
              </a:spcBef>
              <a:spcAft>
                <a:spcPts val="600"/>
              </a:spcAft>
            </a:pPr>
            <a:r>
              <a:rPr lang="en-US" dirty="0">
                <a:latin typeface="Amazon Ember" panose="020B0603020204020204" pitchFamily="34" charset="0"/>
                <a:ea typeface="Amazon Ember" panose="020B0603020204020204" pitchFamily="34" charset="0"/>
                <a:cs typeface="Amazon Ember" panose="020B0603020204020204" pitchFamily="34" charset="0"/>
              </a:rPr>
              <a:t>Weighted </a:t>
            </a:r>
          </a:p>
          <a:p>
            <a:pPr algn="ctr">
              <a:lnSpc>
                <a:spcPts val="1160"/>
              </a:lnSpc>
              <a:spcBef>
                <a:spcPts val="600"/>
              </a:spcBef>
              <a:spcAft>
                <a:spcPts val="600"/>
              </a:spcAft>
            </a:pPr>
            <a:r>
              <a:rPr lang="en-US" dirty="0">
                <a:latin typeface="Amazon Ember" panose="020B0603020204020204" pitchFamily="34" charset="0"/>
                <a:ea typeface="Amazon Ember" panose="020B0603020204020204" pitchFamily="34" charset="0"/>
                <a:cs typeface="Amazon Ember" panose="020B0603020204020204" pitchFamily="34" charset="0"/>
              </a:rPr>
              <a:t>Sum</a:t>
            </a:r>
          </a:p>
        </p:txBody>
      </p:sp>
      <p:grpSp>
        <p:nvGrpSpPr>
          <p:cNvPr id="32" name="Group 31">
            <a:extLst>
              <a:ext uri="{FF2B5EF4-FFF2-40B4-BE49-F238E27FC236}">
                <a16:creationId xmlns:a16="http://schemas.microsoft.com/office/drawing/2014/main" id="{5BA894EB-8568-1543-894E-ABDD669681CA}"/>
              </a:ext>
            </a:extLst>
          </p:cNvPr>
          <p:cNvGrpSpPr/>
          <p:nvPr/>
        </p:nvGrpSpPr>
        <p:grpSpPr>
          <a:xfrm>
            <a:off x="1271330" y="1390327"/>
            <a:ext cx="1603348" cy="3221585"/>
            <a:chOff x="1004278" y="1390326"/>
            <a:chExt cx="1603348" cy="3221585"/>
          </a:xfrm>
        </p:grpSpPr>
        <p:grpSp>
          <p:nvGrpSpPr>
            <p:cNvPr id="30" name="Group 29">
              <a:extLst>
                <a:ext uri="{FF2B5EF4-FFF2-40B4-BE49-F238E27FC236}">
                  <a16:creationId xmlns:a16="http://schemas.microsoft.com/office/drawing/2014/main" id="{C1C69295-E819-B84B-9205-25B596363000}"/>
                </a:ext>
              </a:extLst>
            </p:cNvPr>
            <p:cNvGrpSpPr/>
            <p:nvPr/>
          </p:nvGrpSpPr>
          <p:grpSpPr>
            <a:xfrm>
              <a:off x="1245733" y="1865511"/>
              <a:ext cx="1361893" cy="2746400"/>
              <a:chOff x="1245733" y="1452557"/>
              <a:chExt cx="1361893" cy="2746400"/>
            </a:xfrm>
          </p:grpSpPr>
          <p:sp>
            <p:nvSpPr>
              <p:cNvPr id="11" name="TextBox 10">
                <a:extLst>
                  <a:ext uri="{FF2B5EF4-FFF2-40B4-BE49-F238E27FC236}">
                    <a16:creationId xmlns:a16="http://schemas.microsoft.com/office/drawing/2014/main" id="{727F8BB1-C033-0549-B278-F61C7146BE76}"/>
                  </a:ext>
                </a:extLst>
              </p:cNvPr>
              <p:cNvSpPr txBox="1"/>
              <p:nvPr/>
            </p:nvSpPr>
            <p:spPr>
              <a:xfrm>
                <a:off x="1285544" y="2051047"/>
                <a:ext cx="972353"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w</a:t>
                </a:r>
                <a:r>
                  <a:rPr lang="en-US" sz="2400" b="1" baseline="-25000" dirty="0">
                    <a:latin typeface="Cambria Math" panose="02040503050406030204" pitchFamily="18" charset="0"/>
                    <a:ea typeface="Cambria Math" panose="02040503050406030204" pitchFamily="18" charset="0"/>
                  </a:rPr>
                  <a:t>1 </a:t>
                </a:r>
                <a:r>
                  <a:rPr lang="en-US" sz="2400" b="1" dirty="0">
                    <a:solidFill>
                      <a:srgbClr val="0070C0"/>
                    </a:solidFill>
                    <a:latin typeface="Cambria Math" panose="02040503050406030204" pitchFamily="18" charset="0"/>
                    <a:ea typeface="Cambria Math" panose="02040503050406030204" pitchFamily="18" charset="0"/>
                  </a:rPr>
                  <a:t>x</a:t>
                </a:r>
                <a:r>
                  <a:rPr lang="en-US" sz="2400" b="1" baseline="-25000" dirty="0">
                    <a:solidFill>
                      <a:srgbClr val="0070C0"/>
                    </a:solidFill>
                    <a:latin typeface="Cambria Math" panose="02040503050406030204" pitchFamily="18" charset="0"/>
                    <a:ea typeface="Cambria Math" panose="02040503050406030204" pitchFamily="18" charset="0"/>
                  </a:rPr>
                  <a:t>1</a:t>
                </a:r>
                <a:endParaRPr lang="en-US" sz="2400" b="1" dirty="0">
                  <a:solidFill>
                    <a:srgbClr val="0070C0"/>
                  </a:solidFill>
                  <a:latin typeface="Cambria Math" panose="02040503050406030204" pitchFamily="18" charset="0"/>
                  <a:ea typeface="Cambria Math" panose="02040503050406030204" pitchFamily="18" charset="0"/>
                </a:endParaRPr>
              </a:p>
            </p:txBody>
          </p:sp>
          <p:sp>
            <p:nvSpPr>
              <p:cNvPr id="12" name="TextBox 11">
                <a:extLst>
                  <a:ext uri="{FF2B5EF4-FFF2-40B4-BE49-F238E27FC236}">
                    <a16:creationId xmlns:a16="http://schemas.microsoft.com/office/drawing/2014/main" id="{D322BD56-01D7-3647-8829-62A5BACE94BF}"/>
                  </a:ext>
                </a:extLst>
              </p:cNvPr>
              <p:cNvSpPr txBox="1"/>
              <p:nvPr/>
            </p:nvSpPr>
            <p:spPr>
              <a:xfrm>
                <a:off x="1271938" y="2930465"/>
                <a:ext cx="860288"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w</a:t>
                </a:r>
                <a:r>
                  <a:rPr lang="en-US" sz="2400" b="1" baseline="-25000" dirty="0">
                    <a:latin typeface="Cambria Math" panose="02040503050406030204" pitchFamily="18" charset="0"/>
                    <a:ea typeface="Cambria Math" panose="02040503050406030204" pitchFamily="18" charset="0"/>
                  </a:rPr>
                  <a:t>2</a:t>
                </a:r>
                <a:r>
                  <a:rPr lang="en-US" sz="2400" b="1" dirty="0">
                    <a:latin typeface="Cambria Math" panose="02040503050406030204" pitchFamily="18" charset="0"/>
                    <a:ea typeface="Cambria Math" panose="02040503050406030204" pitchFamily="18" charset="0"/>
                  </a:rPr>
                  <a:t> </a:t>
                </a:r>
                <a:r>
                  <a:rPr lang="en-US" sz="2400" b="1" dirty="0">
                    <a:solidFill>
                      <a:srgbClr val="0070C0"/>
                    </a:solidFill>
                    <a:latin typeface="Cambria Math" panose="02040503050406030204" pitchFamily="18" charset="0"/>
                    <a:ea typeface="Cambria Math" panose="02040503050406030204" pitchFamily="18" charset="0"/>
                  </a:rPr>
                  <a:t>x</a:t>
                </a:r>
                <a:r>
                  <a:rPr lang="en-US" sz="2400" b="1" baseline="-25000" dirty="0">
                    <a:solidFill>
                      <a:srgbClr val="0070C0"/>
                    </a:solidFill>
                    <a:latin typeface="Cambria Math" panose="02040503050406030204" pitchFamily="18" charset="0"/>
                    <a:ea typeface="Cambria Math" panose="02040503050406030204" pitchFamily="18" charset="0"/>
                  </a:rPr>
                  <a:t>2</a:t>
                </a:r>
                <a:endParaRPr lang="en-US" sz="2400" b="1" dirty="0">
                  <a:solidFill>
                    <a:srgbClr val="0070C0"/>
                  </a:solidFill>
                  <a:latin typeface="Cambria Math" panose="02040503050406030204" pitchFamily="18" charset="0"/>
                  <a:ea typeface="Cambria Math" panose="02040503050406030204" pitchFamily="18" charset="0"/>
                </a:endParaRPr>
              </a:p>
            </p:txBody>
          </p:sp>
          <p:sp>
            <p:nvSpPr>
              <p:cNvPr id="13" name="TextBox 12">
                <a:extLst>
                  <a:ext uri="{FF2B5EF4-FFF2-40B4-BE49-F238E27FC236}">
                    <a16:creationId xmlns:a16="http://schemas.microsoft.com/office/drawing/2014/main" id="{F2FD06B5-2A00-F14B-B06B-80F3A8B8D2BD}"/>
                  </a:ext>
                </a:extLst>
              </p:cNvPr>
              <p:cNvSpPr txBox="1"/>
              <p:nvPr/>
            </p:nvSpPr>
            <p:spPr>
              <a:xfrm>
                <a:off x="1299610" y="3737292"/>
                <a:ext cx="860288"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w</a:t>
                </a:r>
                <a:r>
                  <a:rPr lang="en-US" sz="2400" b="1" baseline="-25000" dirty="0">
                    <a:latin typeface="Cambria Math" panose="02040503050406030204" pitchFamily="18" charset="0"/>
                    <a:ea typeface="Cambria Math" panose="02040503050406030204" pitchFamily="18" charset="0"/>
                  </a:rPr>
                  <a:t>3</a:t>
                </a:r>
                <a:r>
                  <a:rPr lang="en-US" sz="2400" b="1" dirty="0">
                    <a:latin typeface="Cambria Math" panose="02040503050406030204" pitchFamily="18" charset="0"/>
                    <a:ea typeface="Cambria Math" panose="02040503050406030204" pitchFamily="18" charset="0"/>
                  </a:rPr>
                  <a:t> </a:t>
                </a:r>
                <a:r>
                  <a:rPr lang="en-US" sz="2400" b="1" dirty="0">
                    <a:solidFill>
                      <a:srgbClr val="0070C0"/>
                    </a:solidFill>
                    <a:latin typeface="Cambria Math" panose="02040503050406030204" pitchFamily="18" charset="0"/>
                    <a:ea typeface="Cambria Math" panose="02040503050406030204" pitchFamily="18" charset="0"/>
                  </a:rPr>
                  <a:t>x</a:t>
                </a:r>
                <a:r>
                  <a:rPr lang="en-US" sz="2400" b="1" baseline="-25000" dirty="0">
                    <a:solidFill>
                      <a:srgbClr val="0070C0"/>
                    </a:solidFill>
                    <a:latin typeface="Cambria Math" panose="02040503050406030204" pitchFamily="18" charset="0"/>
                    <a:ea typeface="Cambria Math" panose="02040503050406030204" pitchFamily="18" charset="0"/>
                  </a:rPr>
                  <a:t>3</a:t>
                </a:r>
                <a:endParaRPr lang="en-US" sz="2400" b="1" dirty="0">
                  <a:solidFill>
                    <a:srgbClr val="0070C0"/>
                  </a:solidFill>
                  <a:latin typeface="Cambria Math" panose="02040503050406030204" pitchFamily="18" charset="0"/>
                  <a:ea typeface="Cambria Math" panose="02040503050406030204" pitchFamily="18" charset="0"/>
                </a:endParaRPr>
              </a:p>
            </p:txBody>
          </p:sp>
          <p:sp>
            <p:nvSpPr>
              <p:cNvPr id="16" name="TextBox 15">
                <a:extLst>
                  <a:ext uri="{FF2B5EF4-FFF2-40B4-BE49-F238E27FC236}">
                    <a16:creationId xmlns:a16="http://schemas.microsoft.com/office/drawing/2014/main" id="{76BB53E5-63D4-8A40-846A-E754647DA220}"/>
                  </a:ext>
                </a:extLst>
              </p:cNvPr>
              <p:cNvSpPr txBox="1"/>
              <p:nvPr/>
            </p:nvSpPr>
            <p:spPr>
              <a:xfrm>
                <a:off x="1245733" y="1452557"/>
                <a:ext cx="644468" cy="461665"/>
              </a:xfrm>
              <a:prstGeom prst="rect">
                <a:avLst/>
              </a:prstGeom>
              <a:noFill/>
            </p:spPr>
            <p:txBody>
              <a:bodyPr wrap="square" rtlCol="0">
                <a:spAutoFit/>
              </a:bodyPr>
              <a:lstStyle/>
              <a:p>
                <a:r>
                  <a:rPr lang="en-US" sz="2400" b="1" dirty="0">
                    <a:latin typeface="Cambria Math" panose="02040503050406030204" pitchFamily="18" charset="0"/>
                    <a:ea typeface="Cambria Math" panose="02040503050406030204" pitchFamily="18" charset="0"/>
                  </a:rPr>
                  <a:t>w</a:t>
                </a:r>
                <a:r>
                  <a:rPr lang="en-US" sz="2400" b="1" baseline="-25000" dirty="0">
                    <a:latin typeface="Cambria Math" panose="02040503050406030204" pitchFamily="18" charset="0"/>
                    <a:ea typeface="Cambria Math" panose="02040503050406030204" pitchFamily="18" charset="0"/>
                  </a:rPr>
                  <a:t>0</a:t>
                </a:r>
                <a:endParaRPr lang="en-US" sz="2400" b="1" dirty="0">
                  <a:latin typeface="Cambria Math" panose="02040503050406030204" pitchFamily="18" charset="0"/>
                  <a:ea typeface="Cambria Math" panose="02040503050406030204" pitchFamily="18" charset="0"/>
                </a:endParaRPr>
              </a:p>
            </p:txBody>
          </p:sp>
          <p:cxnSp>
            <p:nvCxnSpPr>
              <p:cNvPr id="17" name="Straight Arrow Connector 16">
                <a:extLst>
                  <a:ext uri="{FF2B5EF4-FFF2-40B4-BE49-F238E27FC236}">
                    <a16:creationId xmlns:a16="http://schemas.microsoft.com/office/drawing/2014/main" id="{7A0661E5-BBE0-664D-9664-7D9933BF8EEB}"/>
                  </a:ext>
                </a:extLst>
              </p:cNvPr>
              <p:cNvCxnSpPr>
                <a:cxnSpLocks/>
              </p:cNvCxnSpPr>
              <p:nvPr/>
            </p:nvCxnSpPr>
            <p:spPr>
              <a:xfrm>
                <a:off x="1793451" y="1782413"/>
                <a:ext cx="814175" cy="6274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12DA1A69-CFB7-EE46-9F3F-2BC2E67BEF96}"/>
                </a:ext>
              </a:extLst>
            </p:cNvPr>
            <p:cNvSpPr txBox="1"/>
            <p:nvPr/>
          </p:nvSpPr>
          <p:spPr>
            <a:xfrm>
              <a:off x="1004278" y="1390326"/>
              <a:ext cx="1052596" cy="400110"/>
            </a:xfrm>
            <a:prstGeom prst="rect">
              <a:avLst/>
            </a:prstGeom>
            <a:noFill/>
          </p:spPr>
          <p:txBody>
            <a:bodyPr wrap="none" rtlCol="0">
              <a:spAutoFit/>
            </a:bodyPr>
            <a:lstStyle/>
            <a:p>
              <a:pPr>
                <a:spcBef>
                  <a:spcPts val="600"/>
                </a:spcBef>
                <a:spcAft>
                  <a:spcPts val="600"/>
                </a:spcAft>
              </a:pPr>
              <a:r>
                <a:rPr lang="en-US" sz="2000" b="1" i="1" dirty="0">
                  <a:solidFill>
                    <a:srgbClr val="FF0000"/>
                  </a:solidFill>
                </a:rPr>
                <a:t>Weights</a:t>
              </a:r>
              <a:endParaRPr lang="en-US" sz="1400" b="1" i="1" dirty="0">
                <a:solidFill>
                  <a:srgbClr val="FF0000"/>
                </a:solidFill>
              </a:endParaRPr>
            </a:p>
          </p:txBody>
        </p:sp>
      </p:grpSp>
      <mc:AlternateContent xmlns:mc="http://schemas.openxmlformats.org/markup-compatibility/2006" xmlns:a14="http://schemas.microsoft.com/office/drawing/2010/main">
        <mc:Choice Requires="a14">
          <p:sp>
            <p:nvSpPr>
              <p:cNvPr id="34" name="Text Placeholder 2">
                <a:extLst>
                  <a:ext uri="{FF2B5EF4-FFF2-40B4-BE49-F238E27FC236}">
                    <a16:creationId xmlns:a16="http://schemas.microsoft.com/office/drawing/2014/main" id="{3BCCA585-3CCF-3D46-B469-9A7C7C4A6509}"/>
                  </a:ext>
                </a:extLst>
              </p:cNvPr>
              <p:cNvSpPr txBox="1">
                <a:spLocks/>
              </p:cNvSpPr>
              <p:nvPr/>
            </p:nvSpPr>
            <p:spPr>
              <a:xfrm>
                <a:off x="6263780" y="1390327"/>
                <a:ext cx="5501548" cy="4267545"/>
              </a:xfrm>
              <a:prstGeom prst="rect">
                <a:avLst/>
              </a:prstGeom>
            </p:spPr>
            <p:txBody>
              <a:bodyPr/>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t>Artificial Neuron*: </a:t>
                </a:r>
              </a:p>
              <a:p>
                <a:pPr marL="0" indent="0">
                  <a:buNone/>
                </a:pPr>
                <a:r>
                  <a:rPr lang="en-US" sz="2800" b="1" dirty="0"/>
                  <a:t>	</a:t>
                </a:r>
                <a:r>
                  <a:rPr lang="en-US" sz="2800" dirty="0"/>
                  <a:t>Given </a:t>
                </a:r>
                <a:r>
                  <a:rPr lang="en-US" sz="2800" dirty="0">
                    <a:latin typeface="Cambria Math" panose="02040503050406030204" pitchFamily="18" charset="0"/>
                    <a:ea typeface="Cambria Math" panose="02040503050406030204" pitchFamily="18" charset="0"/>
                  </a:rPr>
                  <a:t>{</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m:rPr>
                            <m:sty m:val="p"/>
                          </m:rPr>
                          <a:rPr lang="en-US" sz="2800" i="1">
                            <a:latin typeface="Cambria Math" panose="02040503050406030204" pitchFamily="18" charset="0"/>
                            <a:ea typeface="Cambria Math" panose="02040503050406030204" pitchFamily="18" charset="0"/>
                          </a:rPr>
                          <m:t>x</m:t>
                        </m:r>
                      </m:e>
                      <m:sub>
                        <m:r>
                          <m:rPr>
                            <m:sty m:val="p"/>
                          </m:rPr>
                          <a:rPr lang="en-US" sz="2800" i="1">
                            <a:latin typeface="Cambria Math" panose="02040503050406030204" pitchFamily="18" charset="0"/>
                            <a:ea typeface="Cambria Math" panose="02040503050406030204" pitchFamily="18" charset="0"/>
                          </a:rPr>
                          <m:t>i</m:t>
                        </m:r>
                      </m:sub>
                    </m:sSub>
                  </m:oMath>
                </a14:m>
                <a:r>
                  <a:rPr lang="en-US" sz="2800" dirty="0">
                    <a:latin typeface="Cambria Math" panose="02040503050406030204" pitchFamily="18" charset="0"/>
                    <a:ea typeface="Cambria Math" panose="02040503050406030204" pitchFamily="18" charset="0"/>
                  </a:rPr>
                  <a:t>} </a:t>
                </a:r>
                <a:r>
                  <a:rPr lang="en-US" sz="2800" dirty="0"/>
                  <a:t>predict </a:t>
                </a:r>
                <a14:m>
                  <m:oMath xmlns:m="http://schemas.openxmlformats.org/officeDocument/2006/math">
                    <m:r>
                      <m:rPr>
                        <m:sty m:val="p"/>
                      </m:rPr>
                      <a:rPr lang="en-US" sz="2800" i="1">
                        <a:latin typeface="Cambria Math" panose="02040503050406030204" pitchFamily="18" charset="0"/>
                        <a:ea typeface="Cambria Math" panose="02040503050406030204" pitchFamily="18" charset="0"/>
                      </a:rPr>
                      <m:t>y</m:t>
                    </m:r>
                  </m:oMath>
                </a14:m>
                <a:r>
                  <a:rPr lang="en-US" sz="2800" dirty="0">
                    <a:latin typeface="Cambria Math" panose="02040503050406030204" pitchFamily="18" charset="0"/>
                    <a:ea typeface="Cambria Math" panose="02040503050406030204" pitchFamily="18" charset="0"/>
                  </a:rPr>
                  <a:t>:</a:t>
                </a:r>
                <a:endParaRPr lang="en-US" sz="2800" dirty="0"/>
              </a:p>
              <a:p>
                <a:pPr marL="0" indent="0">
                  <a:buNone/>
                </a:pPr>
                <a:endParaRPr lang="en-US" sz="2800" dirty="0">
                  <a:ea typeface="Cambria Math" panose="02040503050406030204" pitchFamily="18" charset="0"/>
                </a:endParaRPr>
              </a:p>
              <a:p>
                <a:pPr marL="0" indent="0">
                  <a:buNone/>
                </a:pPr>
                <a:r>
                  <a:rPr lang="en-US" sz="2800" dirty="0">
                    <a:ea typeface="Cambria Math" panose="02040503050406030204" pitchFamily="18" charset="0"/>
                  </a:rPr>
                  <a:t>     </a:t>
                </a:r>
                <a14:m>
                  <m:oMath xmlns:m="http://schemas.openxmlformats.org/officeDocument/2006/math">
                    <m:r>
                      <m:rPr>
                        <m:sty m:val="p"/>
                      </m:rPr>
                      <a:rPr lang="en-US" sz="2400" i="1">
                        <a:latin typeface="Cambria Math" panose="02040503050406030204" pitchFamily="18" charset="0"/>
                        <a:ea typeface="Cambria Math" panose="02040503050406030204" pitchFamily="18" charset="0"/>
                      </a:rPr>
                      <m:t>y</m:t>
                    </m:r>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f</m:t>
                        </m:r>
                        <m:r>
                          <a:rPr lang="en-US" sz="2400">
                            <a:latin typeface="Cambria Math" panose="02040503050406030204" pitchFamily="18" charset="0"/>
                            <a:ea typeface="Cambria Math" panose="02040503050406030204" pitchFamily="18" charset="0"/>
                          </a:rPr>
                          <m:t>( </m:t>
                        </m:r>
                        <m:r>
                          <m:rPr>
                            <m:sty m:val="p"/>
                          </m:rPr>
                          <a:rPr lang="en-US" sz="2400" i="1">
                            <a:latin typeface="Cambria Math" panose="02040503050406030204" pitchFamily="18" charset="0"/>
                            <a:ea typeface="Cambria Math" panose="02040503050406030204" pitchFamily="18" charset="0"/>
                          </a:rPr>
                          <m:t>w</m:t>
                        </m:r>
                      </m:e>
                      <m:sub>
                        <m:r>
                          <a:rPr lang="en-US" sz="2400" i="1">
                            <a:latin typeface="Cambria Math" panose="02040503050406030204" pitchFamily="18" charset="0"/>
                            <a:ea typeface="Cambria Math" panose="02040503050406030204" pitchFamily="18" charset="0"/>
                          </a:rPr>
                          <m:t>0</m:t>
                        </m:r>
                      </m:sub>
                    </m:sSub>
                    <m:r>
                      <a:rPr lang="en-US" sz="240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w</m:t>
                        </m:r>
                      </m:e>
                      <m:sub>
                        <m:r>
                          <a:rPr lang="en-US" sz="2400" i="1">
                            <a:latin typeface="Cambria Math" panose="02040503050406030204" pitchFamily="18" charset="0"/>
                            <a:ea typeface="Cambria Math" panose="02040503050406030204" pitchFamily="18" charset="0"/>
                          </a:rPr>
                          <m:t>1</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x</m:t>
                        </m:r>
                      </m:e>
                      <m:sub>
                        <m:r>
                          <a:rPr lang="en-US" sz="2400" i="1">
                            <a:latin typeface="Cambria Math" panose="02040503050406030204" pitchFamily="18" charset="0"/>
                            <a:ea typeface="Cambria Math" panose="02040503050406030204" pitchFamily="18" charset="0"/>
                          </a:rPr>
                          <m:t>1</m:t>
                        </m:r>
                      </m:sub>
                    </m:sSub>
                    <m:r>
                      <a:rPr lang="en-US" sz="2400">
                        <a:latin typeface="Cambria Math" panose="02040503050406030204" pitchFamily="18" charset="0"/>
                        <a:ea typeface="Cambria Math" panose="02040503050406030204" pitchFamily="18" charset="0"/>
                      </a:rPr>
                      <m:t>+ … +</m:t>
                    </m:r>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w</m:t>
                        </m:r>
                      </m:e>
                      <m:sub>
                        <m:r>
                          <m:rPr>
                            <m:sty m:val="p"/>
                          </m:rPr>
                          <a:rPr lang="en-US" sz="2400" i="1">
                            <a:latin typeface="Cambria Math" panose="02040503050406030204" pitchFamily="18" charset="0"/>
                            <a:ea typeface="Cambria Math" panose="02040503050406030204" pitchFamily="18" charset="0"/>
                          </a:rPr>
                          <m:t>m</m:t>
                        </m:r>
                      </m:sub>
                    </m:sSub>
                    <m:sSub>
                      <m:sSubPr>
                        <m:ctrlPr>
                          <a:rPr lang="en-US"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x</m:t>
                        </m:r>
                      </m:e>
                      <m:sub>
                        <m:r>
                          <m:rPr>
                            <m:sty m:val="p"/>
                          </m:rPr>
                          <a:rPr lang="en-US" sz="2400" i="1">
                            <a:latin typeface="Cambria Math" panose="02040503050406030204" pitchFamily="18" charset="0"/>
                            <a:ea typeface="Cambria Math" panose="02040503050406030204" pitchFamily="18" charset="0"/>
                          </a:rPr>
                          <m:t>m</m:t>
                        </m:r>
                      </m:sub>
                    </m:sSub>
                  </m:oMath>
                </a14:m>
                <a:r>
                  <a:rPr lang="en-US" sz="2400" dirty="0">
                    <a:latin typeface="Cambria Math" panose="02040503050406030204" pitchFamily="18" charset="0"/>
                    <a:ea typeface="Cambria Math" panose="02040503050406030204" pitchFamily="18" charset="0"/>
                  </a:rPr>
                  <a:t>), </a:t>
                </a:r>
              </a:p>
              <a:p>
                <a:pPr marL="0" indent="0">
                  <a:buNone/>
                </a:pPr>
                <a:endParaRPr lang="en-US" sz="2800" dirty="0">
                  <a:ea typeface="Cambria Math" panose="02040503050406030204" pitchFamily="18" charset="0"/>
                </a:endParaRPr>
              </a:p>
              <a:p>
                <a:pPr marL="0" indent="0">
                  <a:buNone/>
                </a:pPr>
                <a:endParaRPr lang="en-US" sz="2800" dirty="0">
                  <a:ea typeface="Cambria Math" panose="02040503050406030204" pitchFamily="18" charset="0"/>
                </a:endParaRPr>
              </a:p>
              <a:p>
                <a:pPr marL="0" indent="0">
                  <a:buNone/>
                </a:pPr>
                <a:r>
                  <a:rPr lang="en-US" sz="2800" dirty="0">
                    <a:latin typeface="Cambria Math" panose="02040503050406030204" pitchFamily="18" charset="0"/>
                    <a:ea typeface="Cambria Math" panose="02040503050406030204" pitchFamily="18" charset="0"/>
                  </a:rPr>
                  <a:t>f </a:t>
                </a:r>
                <a:r>
                  <a:rPr lang="en-US" sz="2800" dirty="0">
                    <a:ea typeface="Cambria Math" panose="02040503050406030204" pitchFamily="18" charset="0"/>
                  </a:rPr>
                  <a:t>is a </a:t>
                </a:r>
                <a:r>
                  <a:rPr lang="en-US" sz="2800" b="1" dirty="0">
                    <a:solidFill>
                      <a:schemeClr val="accent3"/>
                    </a:solidFill>
                    <a:ea typeface="Cambria Math" panose="02040503050406030204" pitchFamily="18" charset="0"/>
                  </a:rPr>
                  <a:t>nonlinear activation function </a:t>
                </a:r>
                <a:r>
                  <a:rPr lang="en-US" sz="2800" dirty="0">
                    <a:ea typeface="Cambria Math" panose="02040503050406030204" pitchFamily="18" charset="0"/>
                  </a:rPr>
                  <a:t>(sigmoid, tanh, </a:t>
                </a:r>
                <a:r>
                  <a:rPr lang="en-US" sz="2800" dirty="0" err="1">
                    <a:ea typeface="Cambria Math" panose="02040503050406030204" pitchFamily="18" charset="0"/>
                  </a:rPr>
                  <a:t>ReLU</a:t>
                </a:r>
                <a:r>
                  <a:rPr lang="en-US" sz="2800" dirty="0">
                    <a:ea typeface="Cambria Math" panose="02040503050406030204" pitchFamily="18" charset="0"/>
                  </a:rPr>
                  <a:t>, etc.)</a:t>
                </a:r>
                <a:endParaRPr lang="en-US" sz="2400" dirty="0">
                  <a:ea typeface="Cambria Math" panose="02040503050406030204" pitchFamily="18" charset="0"/>
                </a:endParaRPr>
              </a:p>
              <a:p>
                <a:pPr marL="0" indent="0">
                  <a:buNone/>
                </a:pPr>
                <a:endParaRPr lang="en-US" sz="2400" b="1" dirty="0">
                  <a:latin typeface="Cambria Math" panose="02040503050406030204" pitchFamily="18" charset="0"/>
                  <a:ea typeface="Cambria Math" panose="02040503050406030204" pitchFamily="18" charset="0"/>
                </a:endParaRPr>
              </a:p>
            </p:txBody>
          </p:sp>
        </mc:Choice>
        <mc:Fallback xmlns="">
          <p:sp>
            <p:nvSpPr>
              <p:cNvPr id="34" name="Text Placeholder 2">
                <a:extLst>
                  <a:ext uri="{FF2B5EF4-FFF2-40B4-BE49-F238E27FC236}">
                    <a16:creationId xmlns:a16="http://schemas.microsoft.com/office/drawing/2014/main" id="{3BCCA585-3CCF-3D46-B469-9A7C7C4A6509}"/>
                  </a:ext>
                </a:extLst>
              </p:cNvPr>
              <p:cNvSpPr txBox="1">
                <a:spLocks noRot="1" noChangeAspect="1" noMove="1" noResize="1" noEditPoints="1" noAdjustHandles="1" noChangeArrowheads="1" noChangeShapeType="1" noTextEdit="1"/>
              </p:cNvSpPr>
              <p:nvPr/>
            </p:nvSpPr>
            <p:spPr>
              <a:xfrm>
                <a:off x="6263780" y="1390327"/>
                <a:ext cx="5501548" cy="4267545"/>
              </a:xfrm>
              <a:prstGeom prst="rect">
                <a:avLst/>
              </a:prstGeom>
              <a:blipFill>
                <a:blip r:embed="rId4"/>
                <a:stretch>
                  <a:fillRect l="-2304" t="-2374"/>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64B07C7C-F560-7D4E-9B7C-0678A988B6CB}"/>
              </a:ext>
            </a:extLst>
          </p:cNvPr>
          <p:cNvSpPr txBox="1"/>
          <p:nvPr/>
        </p:nvSpPr>
        <p:spPr>
          <a:xfrm>
            <a:off x="8123649" y="3392229"/>
            <a:ext cx="2045753" cy="461665"/>
          </a:xfrm>
          <a:prstGeom prst="rect">
            <a:avLst/>
          </a:prstGeom>
          <a:noFill/>
        </p:spPr>
        <p:txBody>
          <a:bodyPr wrap="none" rtlCol="0">
            <a:spAutoFit/>
          </a:bodyPr>
          <a:lstStyle/>
          <a:p>
            <a:pPr>
              <a:spcBef>
                <a:spcPts val="600"/>
              </a:spcBef>
              <a:spcAft>
                <a:spcPts val="600"/>
              </a:spcAft>
            </a:pPr>
            <a:r>
              <a:rPr lang="en-US" sz="2400" b="1" dirty="0">
                <a:solidFill>
                  <a:srgbClr val="FF0000"/>
                </a:solidFill>
              </a:rPr>
              <a:t>Weighted Sum</a:t>
            </a:r>
          </a:p>
        </p:txBody>
      </p:sp>
    </p:spTree>
    <p:extLst>
      <p:ext uri="{BB962C8B-B14F-4D97-AF65-F5344CB8AC3E}">
        <p14:creationId xmlns:p14="http://schemas.microsoft.com/office/powerpoint/2010/main" val="342389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p:bldP spid="3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E9DA-CB98-4C44-97ED-259B1A5B59DD}"/>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Activation Function</a:t>
            </a:r>
            <a:endParaRPr lang="en-US" dirty="0"/>
          </a:p>
        </p:txBody>
      </p:sp>
      <p:sp>
        <p:nvSpPr>
          <p:cNvPr id="3" name="Text Placeholder 2">
            <a:extLst>
              <a:ext uri="{FF2B5EF4-FFF2-40B4-BE49-F238E27FC236}">
                <a16:creationId xmlns:a16="http://schemas.microsoft.com/office/drawing/2014/main" id="{C2DA2BE7-73E1-D54F-BB3F-A9FC95E86600}"/>
              </a:ext>
            </a:extLst>
          </p:cNvPr>
          <p:cNvSpPr>
            <a:spLocks noGrp="1"/>
          </p:cNvSpPr>
          <p:nvPr>
            <p:ph type="body" sz="quarter" idx="10"/>
          </p:nvPr>
        </p:nvSpPr>
        <p:spPr>
          <a:xfrm>
            <a:off x="695796" y="1310105"/>
            <a:ext cx="11345392" cy="4599628"/>
          </a:xfrm>
        </p:spPr>
        <p:txBody>
          <a:bodyPr/>
          <a:lstStyle/>
          <a:p>
            <a:pPr marL="0" indent="0">
              <a:buNone/>
            </a:pPr>
            <a:r>
              <a:rPr lang="en-US" sz="2400" dirty="0"/>
              <a:t>A </a:t>
            </a:r>
            <a:r>
              <a:rPr lang="en-US" sz="2400" b="1" dirty="0"/>
              <a:t>differentiable</a:t>
            </a:r>
            <a:r>
              <a:rPr lang="en-US" sz="2400" dirty="0"/>
              <a:t> operator at each neuron that transforms input signals to outputs, with adding </a:t>
            </a:r>
            <a:r>
              <a:rPr lang="en-US" sz="2400" b="1" dirty="0"/>
              <a:t>non-linearity</a:t>
            </a:r>
            <a:r>
              <a:rPr lang="en-US" sz="2400" dirty="0"/>
              <a:t>, e.g.,</a:t>
            </a:r>
          </a:p>
          <a:p>
            <a:pPr marL="0" indent="0">
              <a:buNone/>
            </a:pPr>
            <a:endParaRPr lang="en-US" sz="2400" dirty="0"/>
          </a:p>
          <a:p>
            <a:pPr marL="0" indent="0">
              <a:buNone/>
            </a:pPr>
            <a:endParaRPr lang="en-US" sz="2400"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Derivatives</a:t>
            </a:r>
            <a:r>
              <a:rPr lang="en-US" sz="2400" dirty="0"/>
              <a:t> of these functions are also important for optimization.</a:t>
            </a:r>
          </a:p>
          <a:p>
            <a:pPr marL="0" indent="0">
              <a:buNone/>
            </a:pPr>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B108310E-4144-2645-848C-54DB3CD7AD2C}"/>
              </a:ext>
            </a:extLst>
          </p:cNvPr>
          <p:cNvGraphicFramePr>
            <a:graphicFrameLocks noGrp="1"/>
          </p:cNvGraphicFramePr>
          <p:nvPr/>
        </p:nvGraphicFramePr>
        <p:xfrm>
          <a:off x="792781" y="2230422"/>
          <a:ext cx="10389429" cy="3086208"/>
        </p:xfrm>
        <a:graphic>
          <a:graphicData uri="http://schemas.openxmlformats.org/drawingml/2006/table">
            <a:tbl>
              <a:tblPr firstRow="1" bandRow="1">
                <a:tableStyleId>{0E3FDE45-AF77-4B5C-9715-49D594BDF05E}</a:tableStyleId>
              </a:tblPr>
              <a:tblGrid>
                <a:gridCol w="3463143">
                  <a:extLst>
                    <a:ext uri="{9D8B030D-6E8A-4147-A177-3AD203B41FA5}">
                      <a16:colId xmlns:a16="http://schemas.microsoft.com/office/drawing/2014/main" val="1969525855"/>
                    </a:ext>
                  </a:extLst>
                </a:gridCol>
                <a:gridCol w="2908466">
                  <a:extLst>
                    <a:ext uri="{9D8B030D-6E8A-4147-A177-3AD203B41FA5}">
                      <a16:colId xmlns:a16="http://schemas.microsoft.com/office/drawing/2014/main" val="1950234016"/>
                    </a:ext>
                  </a:extLst>
                </a:gridCol>
                <a:gridCol w="4017820">
                  <a:extLst>
                    <a:ext uri="{9D8B030D-6E8A-4147-A177-3AD203B41FA5}">
                      <a16:colId xmlns:a16="http://schemas.microsoft.com/office/drawing/2014/main" val="1019306633"/>
                    </a:ext>
                  </a:extLst>
                </a:gridCol>
              </a:tblGrid>
              <a:tr h="1023575">
                <a:tc>
                  <a:txBody>
                    <a:bodyPr/>
                    <a:lstStyle/>
                    <a:p>
                      <a:pPr marL="0" algn="ctr" defTabSz="914400" rtl="0" eaLnBrk="1" latinLnBrk="0" hangingPunct="1"/>
                      <a:endParaRPr lang="en-US" sz="1800" kern="1200" dirty="0"/>
                    </a:p>
                    <a:p>
                      <a:pPr marL="0" algn="ctr" defTabSz="914400" rtl="0" eaLnBrk="1" latinLnBrk="0" hangingPunct="1"/>
                      <a:endParaRPr lang="en-US" sz="1800" kern="1200" dirty="0"/>
                    </a:p>
                    <a:p>
                      <a:pPr marL="0" algn="ctr" defTabSz="914400" rtl="0" eaLnBrk="1" latinLnBrk="0" hangingPunct="1"/>
                      <a:r>
                        <a:rPr lang="en-US" sz="2000" i="1" kern="1200" dirty="0"/>
                        <a:t>Sigmoid</a:t>
                      </a:r>
                    </a:p>
                  </a:txBody>
                  <a:tcPr marL="63887" marR="63887" marT="31943" marB="31943"/>
                </a:tc>
                <a:tc>
                  <a:txBody>
                    <a:bodyPr/>
                    <a:lstStyle/>
                    <a:p>
                      <a:endParaRPr lang="en-US" dirty="0"/>
                    </a:p>
                  </a:txBody>
                  <a:tcPr/>
                </a:tc>
                <a:tc>
                  <a:txBody>
                    <a:bodyPr/>
                    <a:lstStyle/>
                    <a:p>
                      <a:endParaRPr lang="en-US" dirty="0"/>
                    </a:p>
                    <a:p>
                      <a:endParaRPr lang="en-US" dirty="0"/>
                    </a:p>
                  </a:txBody>
                  <a:tcPr/>
                </a:tc>
                <a:extLst>
                  <a:ext uri="{0D108BD9-81ED-4DB2-BD59-A6C34878D82A}">
                    <a16:rowId xmlns:a16="http://schemas.microsoft.com/office/drawing/2014/main" val="2609661463"/>
                  </a:ext>
                </a:extLst>
              </a:tr>
              <a:tr h="1108363">
                <a:tc>
                  <a:txBody>
                    <a:bodyPr/>
                    <a:lstStyle/>
                    <a:p>
                      <a:pPr marL="0" algn="ctr" defTabSz="914400" rtl="0" eaLnBrk="1" latinLnBrk="0" hangingPunct="1"/>
                      <a:endParaRPr lang="en-US" sz="1800" kern="1200" dirty="0"/>
                    </a:p>
                    <a:p>
                      <a:pPr marL="0" algn="ctr" defTabSz="914400" rtl="0" eaLnBrk="1" latinLnBrk="0" hangingPunct="1"/>
                      <a:r>
                        <a:rPr lang="en-US" sz="2000" kern="1200" dirty="0"/>
                        <a:t>Hyperbolic tangent (</a:t>
                      </a:r>
                      <a:r>
                        <a:rPr lang="en-US" sz="2000" b="1" i="1" kern="1200" dirty="0"/>
                        <a:t>tanh</a:t>
                      </a:r>
                      <a:r>
                        <a:rPr lang="en-US" sz="2000" kern="1200" dirty="0"/>
                        <a:t>)</a:t>
                      </a:r>
                    </a:p>
                  </a:txBody>
                  <a:tcPr marL="63887" marR="63887" marT="31943" marB="31943"/>
                </a:tc>
                <a:tc>
                  <a:txBody>
                    <a:bodyPr/>
                    <a:lstStyle/>
                    <a:p>
                      <a:endParaRPr lang="en-US"/>
                    </a:p>
                  </a:txBody>
                  <a:tcPr/>
                </a:tc>
                <a:tc>
                  <a:txBody>
                    <a:bodyPr/>
                    <a:lstStyle/>
                    <a:p>
                      <a:endParaRPr lang="en-US" dirty="0"/>
                    </a:p>
                  </a:txBody>
                  <a:tcPr/>
                </a:tc>
                <a:extLst>
                  <a:ext uri="{0D108BD9-81ED-4DB2-BD59-A6C34878D82A}">
                    <a16:rowId xmlns:a16="http://schemas.microsoft.com/office/drawing/2014/main" val="3860139710"/>
                  </a:ext>
                </a:extLst>
              </a:tr>
              <a:tr h="954270">
                <a:tc>
                  <a:txBody>
                    <a:bodyPr/>
                    <a:lstStyle/>
                    <a:p>
                      <a:pPr marL="0" algn="ctr" defTabSz="914400" rtl="0" eaLnBrk="1" latinLnBrk="0" hangingPunct="1"/>
                      <a:endParaRPr lang="en-US" sz="1800" kern="1200" dirty="0"/>
                    </a:p>
                    <a:p>
                      <a:pPr marL="0" algn="ctr" defTabSz="914400" rtl="0" eaLnBrk="1" latinLnBrk="0" hangingPunct="1"/>
                      <a:r>
                        <a:rPr lang="en-US" sz="2000" kern="1200" dirty="0"/>
                        <a:t>Rectified Linear Unit (</a:t>
                      </a:r>
                      <a:r>
                        <a:rPr lang="en-US" sz="2000" b="1" i="1" kern="1200" dirty="0" err="1"/>
                        <a:t>ReLU</a:t>
                      </a:r>
                      <a:r>
                        <a:rPr lang="en-US" sz="2000" kern="1200" dirty="0"/>
                        <a:t>)</a:t>
                      </a:r>
                    </a:p>
                  </a:txBody>
                  <a:tcPr marL="63887" marR="63887" marT="31943" marB="31943"/>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4308415"/>
                  </a:ext>
                </a:extLst>
              </a:tr>
            </a:tbl>
          </a:graphicData>
        </a:graphic>
      </p:graphicFrame>
      <p:grpSp>
        <p:nvGrpSpPr>
          <p:cNvPr id="6" name="Group 5">
            <a:extLst>
              <a:ext uri="{FF2B5EF4-FFF2-40B4-BE49-F238E27FC236}">
                <a16:creationId xmlns:a16="http://schemas.microsoft.com/office/drawing/2014/main" id="{1F295ECB-A9FE-3B49-B39F-768AD08EFD9B}"/>
              </a:ext>
            </a:extLst>
          </p:cNvPr>
          <p:cNvGrpSpPr/>
          <p:nvPr/>
        </p:nvGrpSpPr>
        <p:grpSpPr>
          <a:xfrm>
            <a:off x="4526488" y="2392026"/>
            <a:ext cx="2334273" cy="3019953"/>
            <a:chOff x="3109825" y="1537278"/>
            <a:chExt cx="2714039" cy="3568028"/>
          </a:xfrm>
        </p:grpSpPr>
        <p:pic>
          <p:nvPicPr>
            <p:cNvPr id="7" name="Picture 6" descr="Activation rectified linear.svg">
              <a:extLst>
                <a:ext uri="{FF2B5EF4-FFF2-40B4-BE49-F238E27FC236}">
                  <a16:creationId xmlns:a16="http://schemas.microsoft.com/office/drawing/2014/main" id="{8293A1A9-507C-DE41-8E3D-0C47089B1D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18857" y="4005145"/>
              <a:ext cx="2068828" cy="10344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ctivation logistic.svg">
              <a:extLst>
                <a:ext uri="{FF2B5EF4-FFF2-40B4-BE49-F238E27FC236}">
                  <a16:creationId xmlns:a16="http://schemas.microsoft.com/office/drawing/2014/main" id="{56430CDD-42BD-1E4F-913B-6E78412C3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985" y="1537278"/>
              <a:ext cx="2008745" cy="1004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ctivation tanh.svg">
              <a:extLst>
                <a:ext uri="{FF2B5EF4-FFF2-40B4-BE49-F238E27FC236}">
                  <a16:creationId xmlns:a16="http://schemas.microsoft.com/office/drawing/2014/main" id="{7188C1F2-B908-0F48-9599-349EF9E39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6529" y="2761466"/>
              <a:ext cx="2025005" cy="10125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68FDA7C-7F75-5E4E-948E-35569A0841CB}"/>
                </a:ext>
              </a:extLst>
            </p:cNvPr>
            <p:cNvSpPr txBox="1"/>
            <p:nvPr/>
          </p:nvSpPr>
          <p:spPr>
            <a:xfrm>
              <a:off x="3207753" y="2063811"/>
              <a:ext cx="184521" cy="327270"/>
            </a:xfrm>
            <a:prstGeom prst="rect">
              <a:avLst/>
            </a:prstGeom>
            <a:noFill/>
          </p:spPr>
          <p:txBody>
            <a:bodyPr wrap="square" rtlCol="0">
              <a:spAutoFit/>
            </a:bodyPr>
            <a:lstStyle/>
            <a:p>
              <a:r>
                <a:rPr lang="en-US" sz="1200" dirty="0"/>
                <a:t>0</a:t>
              </a:r>
            </a:p>
          </p:txBody>
        </p:sp>
        <p:sp>
          <p:nvSpPr>
            <p:cNvPr id="11" name="TextBox 10">
              <a:extLst>
                <a:ext uri="{FF2B5EF4-FFF2-40B4-BE49-F238E27FC236}">
                  <a16:creationId xmlns:a16="http://schemas.microsoft.com/office/drawing/2014/main" id="{0F2493D1-4505-9D4D-9390-FE18CCD91501}"/>
                </a:ext>
              </a:extLst>
            </p:cNvPr>
            <p:cNvSpPr txBox="1"/>
            <p:nvPr/>
          </p:nvSpPr>
          <p:spPr>
            <a:xfrm>
              <a:off x="3169984" y="3118687"/>
              <a:ext cx="184521" cy="327270"/>
            </a:xfrm>
            <a:prstGeom prst="rect">
              <a:avLst/>
            </a:prstGeom>
            <a:noFill/>
          </p:spPr>
          <p:txBody>
            <a:bodyPr wrap="square" rtlCol="0">
              <a:spAutoFit/>
            </a:bodyPr>
            <a:lstStyle/>
            <a:p>
              <a:endParaRPr lang="en-US" sz="1200" dirty="0"/>
            </a:p>
          </p:txBody>
        </p:sp>
        <p:sp>
          <p:nvSpPr>
            <p:cNvPr id="12" name="TextBox 11">
              <a:extLst>
                <a:ext uri="{FF2B5EF4-FFF2-40B4-BE49-F238E27FC236}">
                  <a16:creationId xmlns:a16="http://schemas.microsoft.com/office/drawing/2014/main" id="{59A3B156-26F2-4F4F-904C-1E6465D5D68A}"/>
                </a:ext>
              </a:extLst>
            </p:cNvPr>
            <p:cNvSpPr txBox="1"/>
            <p:nvPr/>
          </p:nvSpPr>
          <p:spPr>
            <a:xfrm>
              <a:off x="3229825" y="4679808"/>
              <a:ext cx="184521" cy="327270"/>
            </a:xfrm>
            <a:prstGeom prst="rect">
              <a:avLst/>
            </a:prstGeom>
            <a:noFill/>
          </p:spPr>
          <p:txBody>
            <a:bodyPr wrap="square" rtlCol="0">
              <a:spAutoFit/>
            </a:bodyPr>
            <a:lstStyle/>
            <a:p>
              <a:r>
                <a:rPr lang="en-US" sz="1200" dirty="0"/>
                <a:t>0</a:t>
              </a:r>
            </a:p>
          </p:txBody>
        </p:sp>
        <p:sp>
          <p:nvSpPr>
            <p:cNvPr id="13" name="TextBox 12">
              <a:extLst>
                <a:ext uri="{FF2B5EF4-FFF2-40B4-BE49-F238E27FC236}">
                  <a16:creationId xmlns:a16="http://schemas.microsoft.com/office/drawing/2014/main" id="{1724C673-AC3E-2749-9C09-1E551CE1EA68}"/>
                </a:ext>
              </a:extLst>
            </p:cNvPr>
            <p:cNvSpPr txBox="1"/>
            <p:nvPr/>
          </p:nvSpPr>
          <p:spPr>
            <a:xfrm>
              <a:off x="5518980" y="1709072"/>
              <a:ext cx="184521" cy="327270"/>
            </a:xfrm>
            <a:prstGeom prst="rect">
              <a:avLst/>
            </a:prstGeom>
            <a:noFill/>
          </p:spPr>
          <p:txBody>
            <a:bodyPr wrap="square" rtlCol="0">
              <a:spAutoFit/>
            </a:bodyPr>
            <a:lstStyle/>
            <a:p>
              <a:r>
                <a:rPr lang="en-US" sz="1200" dirty="0"/>
                <a:t>1</a:t>
              </a:r>
            </a:p>
          </p:txBody>
        </p:sp>
        <p:sp>
          <p:nvSpPr>
            <p:cNvPr id="14" name="TextBox 13">
              <a:extLst>
                <a:ext uri="{FF2B5EF4-FFF2-40B4-BE49-F238E27FC236}">
                  <a16:creationId xmlns:a16="http://schemas.microsoft.com/office/drawing/2014/main" id="{8355A5C5-83AB-4C4A-B542-9E7EB047CCC2}"/>
                </a:ext>
              </a:extLst>
            </p:cNvPr>
            <p:cNvSpPr txBox="1"/>
            <p:nvPr/>
          </p:nvSpPr>
          <p:spPr>
            <a:xfrm>
              <a:off x="5542701" y="2772555"/>
              <a:ext cx="184521" cy="327270"/>
            </a:xfrm>
            <a:prstGeom prst="rect">
              <a:avLst/>
            </a:prstGeom>
            <a:noFill/>
          </p:spPr>
          <p:txBody>
            <a:bodyPr wrap="square" rtlCol="0">
              <a:spAutoFit/>
            </a:bodyPr>
            <a:lstStyle/>
            <a:p>
              <a:r>
                <a:rPr lang="en-US" sz="1200" dirty="0"/>
                <a:t>1</a:t>
              </a:r>
            </a:p>
          </p:txBody>
        </p:sp>
        <p:sp>
          <p:nvSpPr>
            <p:cNvPr id="15" name="TextBox 14">
              <a:extLst>
                <a:ext uri="{FF2B5EF4-FFF2-40B4-BE49-F238E27FC236}">
                  <a16:creationId xmlns:a16="http://schemas.microsoft.com/office/drawing/2014/main" id="{6F2242B8-D444-E04A-927E-712FF300205D}"/>
                </a:ext>
              </a:extLst>
            </p:cNvPr>
            <p:cNvSpPr txBox="1"/>
            <p:nvPr/>
          </p:nvSpPr>
          <p:spPr>
            <a:xfrm>
              <a:off x="3109825" y="3435415"/>
              <a:ext cx="380376" cy="327270"/>
            </a:xfrm>
            <a:prstGeom prst="rect">
              <a:avLst/>
            </a:prstGeom>
            <a:noFill/>
          </p:spPr>
          <p:txBody>
            <a:bodyPr wrap="square" rtlCol="0">
              <a:spAutoFit/>
            </a:bodyPr>
            <a:lstStyle/>
            <a:p>
              <a:r>
                <a:rPr lang="en-US" sz="1200" dirty="0"/>
                <a:t>-1</a:t>
              </a:r>
            </a:p>
          </p:txBody>
        </p:sp>
        <p:sp>
          <p:nvSpPr>
            <p:cNvPr id="16" name="Rectangle 15">
              <a:extLst>
                <a:ext uri="{FF2B5EF4-FFF2-40B4-BE49-F238E27FC236}">
                  <a16:creationId xmlns:a16="http://schemas.microsoft.com/office/drawing/2014/main" id="{8CF45114-484B-C54B-B6E3-142E74577862}"/>
                </a:ext>
              </a:extLst>
            </p:cNvPr>
            <p:cNvSpPr/>
            <p:nvPr/>
          </p:nvSpPr>
          <p:spPr>
            <a:xfrm>
              <a:off x="5459968" y="2090019"/>
              <a:ext cx="296717" cy="327270"/>
            </a:xfrm>
            <a:prstGeom prst="rect">
              <a:avLst/>
            </a:prstGeom>
          </p:spPr>
          <p:txBody>
            <a:bodyPr wrap="none">
              <a:spAutoFit/>
            </a:bodyPr>
            <a:lstStyle/>
            <a:p>
              <a:r>
                <a:rPr lang="en-US" sz="1200" dirty="0"/>
                <a:t>x</a:t>
              </a:r>
            </a:p>
          </p:txBody>
        </p:sp>
        <p:sp>
          <p:nvSpPr>
            <p:cNvPr id="17" name="Rectangle 16">
              <a:extLst>
                <a:ext uri="{FF2B5EF4-FFF2-40B4-BE49-F238E27FC236}">
                  <a16:creationId xmlns:a16="http://schemas.microsoft.com/office/drawing/2014/main" id="{F59A2360-D48B-7445-8E69-570318C28B85}"/>
                </a:ext>
              </a:extLst>
            </p:cNvPr>
            <p:cNvSpPr/>
            <p:nvPr/>
          </p:nvSpPr>
          <p:spPr>
            <a:xfrm>
              <a:off x="5471127" y="3181313"/>
              <a:ext cx="296717" cy="327270"/>
            </a:xfrm>
            <a:prstGeom prst="rect">
              <a:avLst/>
            </a:prstGeom>
          </p:spPr>
          <p:txBody>
            <a:bodyPr wrap="none">
              <a:spAutoFit/>
            </a:bodyPr>
            <a:lstStyle/>
            <a:p>
              <a:r>
                <a:rPr lang="en-US" sz="1200" dirty="0"/>
                <a:t>x</a:t>
              </a:r>
            </a:p>
          </p:txBody>
        </p:sp>
        <p:sp>
          <p:nvSpPr>
            <p:cNvPr id="18" name="Rectangle 17">
              <a:extLst>
                <a:ext uri="{FF2B5EF4-FFF2-40B4-BE49-F238E27FC236}">
                  <a16:creationId xmlns:a16="http://schemas.microsoft.com/office/drawing/2014/main" id="{A12F9FBF-2A86-5B4F-B5DF-3475902514DF}"/>
                </a:ext>
              </a:extLst>
            </p:cNvPr>
            <p:cNvSpPr/>
            <p:nvPr/>
          </p:nvSpPr>
          <p:spPr>
            <a:xfrm>
              <a:off x="5527147" y="4778036"/>
              <a:ext cx="296717" cy="327270"/>
            </a:xfrm>
            <a:prstGeom prst="rect">
              <a:avLst/>
            </a:prstGeom>
          </p:spPr>
          <p:txBody>
            <a:bodyPr wrap="none">
              <a:spAutoFit/>
            </a:bodyPr>
            <a:lstStyle/>
            <a:p>
              <a:r>
                <a:rPr lang="en-US" sz="1200" dirty="0"/>
                <a:t>x</a:t>
              </a:r>
            </a:p>
          </p:txBody>
        </p:sp>
      </p:gr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5C63768-3351-6342-9453-824E86FC1D35}"/>
                  </a:ext>
                </a:extLst>
              </p:cNvPr>
              <p:cNvSpPr/>
              <p:nvPr/>
            </p:nvSpPr>
            <p:spPr>
              <a:xfrm>
                <a:off x="7360871" y="2498804"/>
                <a:ext cx="3474972" cy="615874"/>
              </a:xfrm>
              <a:prstGeom prst="rect">
                <a:avLst/>
              </a:prstGeom>
            </p:spPr>
            <p:txBody>
              <a:bodyPr wrap="square">
                <a:spAutoFit/>
              </a:bodyPr>
              <a:lstStyle/>
              <a:p>
                <a:pPr algn="ctr"/>
                <a:r>
                  <a:rPr lang="en-US" sz="2000" dirty="0">
                    <a:latin typeface="Cambria Math" panose="02040503050406030204" pitchFamily="18" charset="0"/>
                    <a:ea typeface="Cambria Math" panose="02040503050406030204" pitchFamily="18" charset="0"/>
                  </a:rPr>
                  <a:t>sigmoid (x) </a:t>
                </a:r>
                <a:r>
                  <a:rPr lang="en-US" sz="2400" dirty="0">
                    <a:latin typeface="Cambria Math" panose="02040503050406030204" pitchFamily="18" charset="0"/>
                    <a:ea typeface="Cambria Math" panose="02040503050406030204" pitchFamily="18" charset="0"/>
                  </a:rPr>
                  <a:t>= </a:t>
                </a:r>
                <a14:m>
                  <m:oMath xmlns:m="http://schemas.openxmlformats.org/officeDocument/2006/math">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1+</m:t>
                        </m:r>
                        <m:sSup>
                          <m:sSupPr>
                            <m:ctrlPr>
                              <a:rPr lang="en-US" sz="2400" i="1">
                                <a:latin typeface="Cambria Math" panose="02040503050406030204" pitchFamily="18" charset="0"/>
                                <a:ea typeface="Cambria Math" panose="02040503050406030204" pitchFamily="18" charset="0"/>
                              </a:rPr>
                            </m:ctrlPr>
                          </m:sSupPr>
                          <m:e>
                            <m:r>
                              <m:rPr>
                                <m:sty m:val="p"/>
                              </m:rPr>
                              <a:rPr lang="en-US" sz="2400">
                                <a:latin typeface="Cambria Math" panose="02040503050406030204" pitchFamily="18" charset="0"/>
                                <a:ea typeface="Cambria Math" panose="02040503050406030204" pitchFamily="18" charset="0"/>
                              </a:rPr>
                              <m:t>e</m:t>
                            </m:r>
                          </m:e>
                          <m:sup>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x</m:t>
                            </m:r>
                          </m:sup>
                        </m:sSup>
                      </m:den>
                    </m:f>
                  </m:oMath>
                </a14:m>
                <a:r>
                  <a:rPr lang="en-US" sz="2400" dirty="0"/>
                  <a:t> </a:t>
                </a:r>
                <a:endParaRPr lang="en-US" sz="2400" dirty="0">
                  <a:solidFill>
                    <a:schemeClr val="dk1"/>
                  </a:solidFill>
                </a:endParaRPr>
              </a:p>
            </p:txBody>
          </p:sp>
        </mc:Choice>
        <mc:Fallback xmlns="">
          <p:sp>
            <p:nvSpPr>
              <p:cNvPr id="19" name="Rectangle 18">
                <a:extLst>
                  <a:ext uri="{FF2B5EF4-FFF2-40B4-BE49-F238E27FC236}">
                    <a16:creationId xmlns:a16="http://schemas.microsoft.com/office/drawing/2014/main" id="{F5C63768-3351-6342-9453-824E86FC1D35}"/>
                  </a:ext>
                </a:extLst>
              </p:cNvPr>
              <p:cNvSpPr>
                <a:spLocks noRot="1" noChangeAspect="1" noMove="1" noResize="1" noEditPoints="1" noAdjustHandles="1" noChangeArrowheads="1" noChangeShapeType="1" noTextEdit="1"/>
              </p:cNvSpPr>
              <p:nvPr/>
            </p:nvSpPr>
            <p:spPr>
              <a:xfrm>
                <a:off x="7360871" y="2498804"/>
                <a:ext cx="3474972" cy="615874"/>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C7ABE41D-20BD-1947-A24C-ADD05B438382}"/>
                  </a:ext>
                </a:extLst>
              </p:cNvPr>
              <p:cNvSpPr/>
              <p:nvPr/>
            </p:nvSpPr>
            <p:spPr>
              <a:xfrm>
                <a:off x="7531523" y="3539889"/>
                <a:ext cx="3133668" cy="649601"/>
              </a:xfrm>
              <a:prstGeom prst="rect">
                <a:avLst/>
              </a:prstGeom>
            </p:spPr>
            <p:txBody>
              <a:bodyPr wrap="square">
                <a:spAutoFit/>
              </a:bodyPr>
              <a:lstStyle/>
              <a:p>
                <a:pPr algn="ctr"/>
                <a:r>
                  <a:rPr lang="en-US" sz="2000" dirty="0">
                    <a:solidFill>
                      <a:schemeClr val="dk1"/>
                    </a:solidFill>
                    <a:latin typeface="Cambria Math" panose="02040503050406030204" pitchFamily="18" charset="0"/>
                    <a:ea typeface="Cambria Math" panose="02040503050406030204" pitchFamily="18" charset="0"/>
                  </a:rPr>
                  <a:t>tanh (x) </a:t>
                </a:r>
                <a:r>
                  <a:rPr lang="en-US" sz="2400" dirty="0">
                    <a:solidFill>
                      <a:schemeClr val="dk1"/>
                    </a:solidFill>
                  </a:rPr>
                  <a:t>= </a:t>
                </a:r>
                <a14:m>
                  <m:oMath xmlns:m="http://schemas.openxmlformats.org/officeDocument/2006/math">
                    <m:f>
                      <m:fPr>
                        <m:ctrlPr>
                          <a:rPr lang="en-US" sz="2400" i="1">
                            <a:solidFill>
                              <a:schemeClr val="dk1"/>
                            </a:solidFill>
                            <a:latin typeface="Cambria Math" panose="02040503050406030204" pitchFamily="18" charset="0"/>
                            <a:ea typeface="Cambria Math" panose="02040503050406030204" pitchFamily="18" charset="0"/>
                          </a:rPr>
                        </m:ctrlPr>
                      </m:fPr>
                      <m:num>
                        <m:sSup>
                          <m:sSupPr>
                            <m:ctrlPr>
                              <a:rPr lang="en-US" sz="2400" i="1">
                                <a:solidFill>
                                  <a:schemeClr val="dk1"/>
                                </a:solidFill>
                                <a:latin typeface="Cambria Math" panose="02040503050406030204" pitchFamily="18" charset="0"/>
                                <a:ea typeface="Cambria Math" panose="02040503050406030204" pitchFamily="18" charset="0"/>
                              </a:rPr>
                            </m:ctrlPr>
                          </m:sSupPr>
                          <m:e>
                            <m:r>
                              <m:rPr>
                                <m:sty m:val="p"/>
                              </m:rPr>
                              <a:rPr lang="en-US" sz="2400">
                                <a:solidFill>
                                  <a:schemeClr val="dk1"/>
                                </a:solidFill>
                                <a:latin typeface="Cambria Math" panose="02040503050406030204" pitchFamily="18" charset="0"/>
                                <a:ea typeface="Cambria Math" panose="02040503050406030204" pitchFamily="18" charset="0"/>
                              </a:rPr>
                              <m:t>e</m:t>
                            </m:r>
                          </m:e>
                          <m:sup>
                            <m:r>
                              <m:rPr>
                                <m:sty m:val="p"/>
                              </m:rPr>
                              <a:rPr lang="en-US" sz="2400">
                                <a:solidFill>
                                  <a:schemeClr val="dk1"/>
                                </a:solidFill>
                                <a:latin typeface="Cambria Math" panose="02040503050406030204" pitchFamily="18" charset="0"/>
                                <a:ea typeface="Cambria Math" panose="02040503050406030204" pitchFamily="18" charset="0"/>
                              </a:rPr>
                              <m:t>x</m:t>
                            </m:r>
                          </m:sup>
                        </m:sSup>
                        <m:r>
                          <a:rPr lang="en-US" sz="2400">
                            <a:solidFill>
                              <a:schemeClr val="dk1"/>
                            </a:solidFill>
                            <a:latin typeface="Cambria Math" panose="02040503050406030204" pitchFamily="18" charset="0"/>
                            <a:ea typeface="Cambria Math" panose="02040503050406030204" pitchFamily="18" charset="0"/>
                          </a:rPr>
                          <m:t>−</m:t>
                        </m:r>
                        <m:sSup>
                          <m:sSupPr>
                            <m:ctrlPr>
                              <a:rPr lang="en-US" sz="2400" i="1">
                                <a:solidFill>
                                  <a:schemeClr val="dk1"/>
                                </a:solidFill>
                                <a:latin typeface="Cambria Math" panose="02040503050406030204" pitchFamily="18" charset="0"/>
                                <a:ea typeface="Cambria Math" panose="02040503050406030204" pitchFamily="18" charset="0"/>
                              </a:rPr>
                            </m:ctrlPr>
                          </m:sSupPr>
                          <m:e>
                            <m:r>
                              <m:rPr>
                                <m:sty m:val="p"/>
                              </m:rPr>
                              <a:rPr lang="en-US" sz="2400">
                                <a:solidFill>
                                  <a:schemeClr val="dk1"/>
                                </a:solidFill>
                                <a:latin typeface="Cambria Math" panose="02040503050406030204" pitchFamily="18" charset="0"/>
                                <a:ea typeface="Cambria Math" panose="02040503050406030204" pitchFamily="18" charset="0"/>
                              </a:rPr>
                              <m:t>e</m:t>
                            </m:r>
                          </m:e>
                          <m:sup>
                            <m:r>
                              <a:rPr lang="en-US" sz="2400">
                                <a:solidFill>
                                  <a:schemeClr val="dk1"/>
                                </a:solidFill>
                                <a:latin typeface="Cambria Math" panose="02040503050406030204" pitchFamily="18" charset="0"/>
                                <a:ea typeface="Cambria Math" panose="02040503050406030204" pitchFamily="18" charset="0"/>
                              </a:rPr>
                              <m:t>−</m:t>
                            </m:r>
                            <m:r>
                              <m:rPr>
                                <m:sty m:val="p"/>
                              </m:rPr>
                              <a:rPr lang="en-US" sz="2400">
                                <a:solidFill>
                                  <a:schemeClr val="dk1"/>
                                </a:solidFill>
                                <a:latin typeface="Cambria Math" panose="02040503050406030204" pitchFamily="18" charset="0"/>
                                <a:ea typeface="Cambria Math" panose="02040503050406030204" pitchFamily="18" charset="0"/>
                              </a:rPr>
                              <m:t>x</m:t>
                            </m:r>
                          </m:sup>
                        </m:sSup>
                      </m:num>
                      <m:den>
                        <m:sSup>
                          <m:sSupPr>
                            <m:ctrlPr>
                              <a:rPr lang="en-US" sz="2400" i="1">
                                <a:solidFill>
                                  <a:schemeClr val="dk1"/>
                                </a:solidFill>
                                <a:latin typeface="Cambria Math" panose="02040503050406030204" pitchFamily="18" charset="0"/>
                                <a:ea typeface="Cambria Math" panose="02040503050406030204" pitchFamily="18" charset="0"/>
                              </a:rPr>
                            </m:ctrlPr>
                          </m:sSupPr>
                          <m:e>
                            <m:r>
                              <m:rPr>
                                <m:sty m:val="p"/>
                              </m:rPr>
                              <a:rPr lang="en-US" sz="2400">
                                <a:solidFill>
                                  <a:schemeClr val="dk1"/>
                                </a:solidFill>
                                <a:latin typeface="Cambria Math" panose="02040503050406030204" pitchFamily="18" charset="0"/>
                                <a:ea typeface="Cambria Math" panose="02040503050406030204" pitchFamily="18" charset="0"/>
                              </a:rPr>
                              <m:t>e</m:t>
                            </m:r>
                          </m:e>
                          <m:sup>
                            <m:r>
                              <m:rPr>
                                <m:sty m:val="p"/>
                              </m:rPr>
                              <a:rPr lang="en-US" sz="2400">
                                <a:solidFill>
                                  <a:schemeClr val="dk1"/>
                                </a:solidFill>
                                <a:latin typeface="Cambria Math" panose="02040503050406030204" pitchFamily="18" charset="0"/>
                                <a:ea typeface="Cambria Math" panose="02040503050406030204" pitchFamily="18" charset="0"/>
                              </a:rPr>
                              <m:t>x</m:t>
                            </m:r>
                          </m:sup>
                        </m:sSup>
                        <m:r>
                          <a:rPr lang="en-US" sz="2400">
                            <a:solidFill>
                              <a:schemeClr val="dk1"/>
                            </a:solidFill>
                            <a:latin typeface="Cambria Math" panose="02040503050406030204" pitchFamily="18" charset="0"/>
                            <a:ea typeface="Cambria Math" panose="02040503050406030204" pitchFamily="18" charset="0"/>
                          </a:rPr>
                          <m:t>+</m:t>
                        </m:r>
                        <m:sSup>
                          <m:sSupPr>
                            <m:ctrlPr>
                              <a:rPr lang="en-US" sz="2400" i="1">
                                <a:solidFill>
                                  <a:schemeClr val="dk1"/>
                                </a:solidFill>
                                <a:latin typeface="Cambria Math" panose="02040503050406030204" pitchFamily="18" charset="0"/>
                                <a:ea typeface="Cambria Math" panose="02040503050406030204" pitchFamily="18" charset="0"/>
                              </a:rPr>
                            </m:ctrlPr>
                          </m:sSupPr>
                          <m:e>
                            <m:r>
                              <m:rPr>
                                <m:sty m:val="p"/>
                              </m:rPr>
                              <a:rPr lang="en-US" sz="2400">
                                <a:solidFill>
                                  <a:schemeClr val="dk1"/>
                                </a:solidFill>
                                <a:latin typeface="Cambria Math" panose="02040503050406030204" pitchFamily="18" charset="0"/>
                                <a:ea typeface="Cambria Math" panose="02040503050406030204" pitchFamily="18" charset="0"/>
                              </a:rPr>
                              <m:t>e</m:t>
                            </m:r>
                          </m:e>
                          <m:sup>
                            <m:r>
                              <a:rPr lang="en-US" sz="2400">
                                <a:solidFill>
                                  <a:schemeClr val="dk1"/>
                                </a:solidFill>
                                <a:latin typeface="Cambria Math" panose="02040503050406030204" pitchFamily="18" charset="0"/>
                                <a:ea typeface="Cambria Math" panose="02040503050406030204" pitchFamily="18" charset="0"/>
                              </a:rPr>
                              <m:t>−</m:t>
                            </m:r>
                            <m:r>
                              <m:rPr>
                                <m:sty m:val="p"/>
                              </m:rPr>
                              <a:rPr lang="en-US" sz="2400">
                                <a:solidFill>
                                  <a:schemeClr val="dk1"/>
                                </a:solidFill>
                                <a:latin typeface="Cambria Math" panose="02040503050406030204" pitchFamily="18" charset="0"/>
                                <a:ea typeface="Cambria Math" panose="02040503050406030204" pitchFamily="18" charset="0"/>
                              </a:rPr>
                              <m:t>x</m:t>
                            </m:r>
                          </m:sup>
                        </m:sSup>
                      </m:den>
                    </m:f>
                  </m:oMath>
                </a14:m>
                <a:r>
                  <a:rPr lang="en-US" sz="2400" dirty="0"/>
                  <a:t> </a:t>
                </a:r>
              </a:p>
            </p:txBody>
          </p:sp>
        </mc:Choice>
        <mc:Fallback xmlns="">
          <p:sp>
            <p:nvSpPr>
              <p:cNvPr id="20" name="Rectangle 19">
                <a:extLst>
                  <a:ext uri="{FF2B5EF4-FFF2-40B4-BE49-F238E27FC236}">
                    <a16:creationId xmlns:a16="http://schemas.microsoft.com/office/drawing/2014/main" id="{C7ABE41D-20BD-1947-A24C-ADD05B438382}"/>
                  </a:ext>
                </a:extLst>
              </p:cNvPr>
              <p:cNvSpPr>
                <a:spLocks noRot="1" noChangeAspect="1" noMove="1" noResize="1" noEditPoints="1" noAdjustHandles="1" noChangeArrowheads="1" noChangeShapeType="1" noTextEdit="1"/>
              </p:cNvSpPr>
              <p:nvPr/>
            </p:nvSpPr>
            <p:spPr>
              <a:xfrm>
                <a:off x="7531523" y="3539889"/>
                <a:ext cx="3133668" cy="649601"/>
              </a:xfrm>
              <a:prstGeom prst="rect">
                <a:avLst/>
              </a:prstGeom>
              <a:blipFill>
                <a:blip r:embed="rId7"/>
                <a:stretch>
                  <a:fillRect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59C0600-0712-864C-BC07-E087A0A3CEFA}"/>
                  </a:ext>
                </a:extLst>
              </p:cNvPr>
              <p:cNvSpPr/>
              <p:nvPr/>
            </p:nvSpPr>
            <p:spPr>
              <a:xfrm>
                <a:off x="7750298" y="4261524"/>
                <a:ext cx="2992836" cy="1055866"/>
              </a:xfrm>
              <a:prstGeom prst="rect">
                <a:avLst/>
              </a:prstGeom>
            </p:spPr>
            <p:txBody>
              <a:bodyPr wrap="square">
                <a:spAutoFit/>
              </a:bodyPr>
              <a:lstStyle/>
              <a:p>
                <a:endParaRPr lang="en-US"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𝑟𝑒𝑙𝑢</m:t>
                      </m:r>
                      <m:r>
                        <a:rPr lang="en-US" sz="2000">
                          <a:latin typeface="Cambria Math" panose="02040503050406030204" pitchFamily="18" charset="0"/>
                        </a:rPr>
                        <m:t> </m:t>
                      </m:r>
                      <m:d>
                        <m:dPr>
                          <m:ctrlPr>
                            <a:rPr lang="en-US" sz="2000" i="1">
                              <a:latin typeface="Cambria Math" panose="02040503050406030204" pitchFamily="18" charset="0"/>
                            </a:rPr>
                          </m:ctrlPr>
                        </m:dPr>
                        <m:e>
                          <m:r>
                            <m:rPr>
                              <m:sty m:val="p"/>
                            </m:rPr>
                            <a:rPr lang="en-US" sz="2000">
                              <a:latin typeface="Cambria Math" panose="02040503050406030204" pitchFamily="18" charset="0"/>
                            </a:rPr>
                            <m:t>x</m:t>
                          </m:r>
                        </m:e>
                      </m:d>
                      <m:r>
                        <a:rPr lang="en-US" sz="2000">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a:latin typeface="Cambria Math" panose="02040503050406030204" pitchFamily="18" charset="0"/>
                                </a:rPr>
                                <m:t>0 </m:t>
                              </m:r>
                              <m:r>
                                <m:rPr>
                                  <m:sty m:val="p"/>
                                </m:rPr>
                                <a:rPr lang="en-US" sz="2000">
                                  <a:latin typeface="Cambria Math" panose="02040503050406030204" pitchFamily="18" charset="0"/>
                                </a:rPr>
                                <m:t>for</m:t>
                              </m:r>
                              <m:r>
                                <a:rPr lang="en-US" sz="2000">
                                  <a:latin typeface="Cambria Math" panose="02040503050406030204" pitchFamily="18" charset="0"/>
                                </a:rPr>
                                <m:t> </m:t>
                              </m:r>
                              <m:r>
                                <m:rPr>
                                  <m:sty m:val="p"/>
                                </m:rPr>
                                <a:rPr lang="en-US" sz="2000">
                                  <a:latin typeface="Cambria Math" panose="02040503050406030204" pitchFamily="18" charset="0"/>
                                </a:rPr>
                                <m:t>x</m:t>
                              </m:r>
                              <m:r>
                                <a:rPr lang="en-US" sz="2000">
                                  <a:latin typeface="Cambria Math" panose="02040503050406030204" pitchFamily="18" charset="0"/>
                                </a:rPr>
                                <m:t>&lt;0</m:t>
                              </m:r>
                            </m:e>
                            <m:e>
                              <m:r>
                                <m:rPr>
                                  <m:sty m:val="p"/>
                                </m:rPr>
                                <a:rPr lang="en-US" sz="2000">
                                  <a:latin typeface="Cambria Math" panose="02040503050406030204" pitchFamily="18" charset="0"/>
                                </a:rPr>
                                <m:t>x</m:t>
                              </m:r>
                              <m:r>
                                <a:rPr lang="en-US" sz="2000">
                                  <a:latin typeface="Cambria Math" panose="02040503050406030204" pitchFamily="18" charset="0"/>
                                </a:rPr>
                                <m:t> </m:t>
                              </m:r>
                              <m:r>
                                <m:rPr>
                                  <m:sty m:val="p"/>
                                </m:rPr>
                                <a:rPr lang="en-US" sz="2000">
                                  <a:latin typeface="Cambria Math" panose="02040503050406030204" pitchFamily="18" charset="0"/>
                                </a:rPr>
                                <m:t>for</m:t>
                              </m:r>
                              <m:r>
                                <a:rPr lang="en-US" sz="2000">
                                  <a:latin typeface="Cambria Math" panose="02040503050406030204" pitchFamily="18" charset="0"/>
                                </a:rPr>
                                <m:t> </m:t>
                              </m:r>
                              <m:r>
                                <m:rPr>
                                  <m:sty m:val="p"/>
                                </m:rPr>
                                <a:rPr lang="en-US" sz="2000">
                                  <a:latin typeface="Cambria Math" panose="02040503050406030204" pitchFamily="18" charset="0"/>
                                </a:rPr>
                                <m:t>x</m:t>
                              </m:r>
                              <m:r>
                                <a:rPr lang="en-US" sz="2000">
                                  <a:latin typeface="Cambria Math" panose="02040503050406030204" pitchFamily="18" charset="0"/>
                                </a:rPr>
                                <m:t> ≥0</m:t>
                              </m:r>
                            </m:e>
                          </m:eqArr>
                        </m:e>
                      </m:d>
                    </m:oMath>
                  </m:oMathPara>
                </a14:m>
                <a:endParaRPr lang="en-US" sz="2000" dirty="0"/>
              </a:p>
            </p:txBody>
          </p:sp>
        </mc:Choice>
        <mc:Fallback xmlns="">
          <p:sp>
            <p:nvSpPr>
              <p:cNvPr id="21" name="Rectangle 20">
                <a:extLst>
                  <a:ext uri="{FF2B5EF4-FFF2-40B4-BE49-F238E27FC236}">
                    <a16:creationId xmlns:a16="http://schemas.microsoft.com/office/drawing/2014/main" id="{359C0600-0712-864C-BC07-E087A0A3CEFA}"/>
                  </a:ext>
                </a:extLst>
              </p:cNvPr>
              <p:cNvSpPr>
                <a:spLocks noRot="1" noChangeAspect="1" noMove="1" noResize="1" noEditPoints="1" noAdjustHandles="1" noChangeArrowheads="1" noChangeShapeType="1" noTextEdit="1"/>
              </p:cNvSpPr>
              <p:nvPr/>
            </p:nvSpPr>
            <p:spPr>
              <a:xfrm>
                <a:off x="7750298" y="4261524"/>
                <a:ext cx="2992836" cy="1055866"/>
              </a:xfrm>
              <a:prstGeom prst="rect">
                <a:avLst/>
              </a:prstGeom>
              <a:blipFill>
                <a:blip r:embed="rId8"/>
                <a:stretch>
                  <a:fillRect t="-116667" b="-209524"/>
                </a:stretch>
              </a:blipFill>
            </p:spPr>
            <p:txBody>
              <a:bodyPr/>
              <a:lstStyle/>
              <a:p>
                <a:r>
                  <a:rPr lang="en-US">
                    <a:noFill/>
                  </a:rPr>
                  <a:t> </a:t>
                </a:r>
              </a:p>
            </p:txBody>
          </p:sp>
        </mc:Fallback>
      </mc:AlternateContent>
    </p:spTree>
    <p:extLst>
      <p:ext uri="{BB962C8B-B14F-4D97-AF65-F5344CB8AC3E}">
        <p14:creationId xmlns:p14="http://schemas.microsoft.com/office/powerpoint/2010/main" val="296772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E9DA-CB98-4C44-97ED-259B1A5B59DD}"/>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Activation Function</a:t>
            </a:r>
            <a:endParaRPr lang="en-US" dirty="0"/>
          </a:p>
        </p:txBody>
      </p:sp>
      <p:sp>
        <p:nvSpPr>
          <p:cNvPr id="3" name="Text Placeholder 2">
            <a:extLst>
              <a:ext uri="{FF2B5EF4-FFF2-40B4-BE49-F238E27FC236}">
                <a16:creationId xmlns:a16="http://schemas.microsoft.com/office/drawing/2014/main" id="{C2DA2BE7-73E1-D54F-BB3F-A9FC95E86600}"/>
              </a:ext>
            </a:extLst>
          </p:cNvPr>
          <p:cNvSpPr>
            <a:spLocks noGrp="1"/>
          </p:cNvSpPr>
          <p:nvPr>
            <p:ph type="body" sz="quarter" idx="10"/>
          </p:nvPr>
        </p:nvSpPr>
        <p:spPr>
          <a:xfrm>
            <a:off x="695796" y="1310105"/>
            <a:ext cx="11345392" cy="4599628"/>
          </a:xfrm>
        </p:spPr>
        <p:txBody>
          <a:bodyPr/>
          <a:lstStyle/>
          <a:p>
            <a:pPr marL="0" indent="0">
              <a:buNone/>
            </a:pPr>
            <a:endParaRPr lang="en-US" sz="2400" dirty="0"/>
          </a:p>
          <a:p>
            <a:pPr marL="0" indent="0">
              <a:buNone/>
            </a:pPr>
            <a:endParaRPr lang="en-US" sz="2400"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B108310E-4144-2645-848C-54DB3CD7AD2C}"/>
                  </a:ext>
                </a:extLst>
              </p:cNvPr>
              <p:cNvGraphicFramePr>
                <a:graphicFrameLocks noGrp="1"/>
              </p:cNvGraphicFramePr>
              <p:nvPr/>
            </p:nvGraphicFramePr>
            <p:xfrm>
              <a:off x="792781" y="1136077"/>
              <a:ext cx="10413466" cy="4663440"/>
            </p:xfrm>
            <a:graphic>
              <a:graphicData uri="http://schemas.openxmlformats.org/drawingml/2006/table">
                <a:tbl>
                  <a:tblPr firstRow="1" bandRow="1">
                    <a:tableStyleId>{0E3FDE45-AF77-4B5C-9715-49D594BDF05E}</a:tableStyleId>
                  </a:tblPr>
                  <a:tblGrid>
                    <a:gridCol w="2381498">
                      <a:extLst>
                        <a:ext uri="{9D8B030D-6E8A-4147-A177-3AD203B41FA5}">
                          <a16:colId xmlns:a16="http://schemas.microsoft.com/office/drawing/2014/main" val="1969525855"/>
                        </a:ext>
                      </a:extLst>
                    </a:gridCol>
                    <a:gridCol w="3325091">
                      <a:extLst>
                        <a:ext uri="{9D8B030D-6E8A-4147-A177-3AD203B41FA5}">
                          <a16:colId xmlns:a16="http://schemas.microsoft.com/office/drawing/2014/main" val="1950234016"/>
                        </a:ext>
                      </a:extLst>
                    </a:gridCol>
                    <a:gridCol w="4706877">
                      <a:extLst>
                        <a:ext uri="{9D8B030D-6E8A-4147-A177-3AD203B41FA5}">
                          <a16:colId xmlns:a16="http://schemas.microsoft.com/office/drawing/2014/main" val="1019306633"/>
                        </a:ext>
                      </a:extLst>
                    </a:gridCol>
                  </a:tblGrid>
                  <a:tr h="1094395">
                    <a:tc>
                      <a:txBody>
                        <a:bodyPr/>
                        <a:lstStyle/>
                        <a:p>
                          <a:pPr marL="0" algn="ctr" defTabSz="914400" rtl="0" eaLnBrk="1" latinLnBrk="0" hangingPunct="1"/>
                          <a:endParaRPr lang="en-US" sz="1800" kern="1200" dirty="0"/>
                        </a:p>
                        <a:p>
                          <a:pPr marL="0" algn="ctr" defTabSz="914400" rtl="0" eaLnBrk="1" latinLnBrk="0" hangingPunct="1"/>
                          <a:endParaRPr lang="en-US" sz="1800" kern="1200" dirty="0"/>
                        </a:p>
                        <a:p>
                          <a:pPr marL="0" algn="ctr" defTabSz="914400" rtl="0" eaLnBrk="1" latinLnBrk="0" hangingPunct="1"/>
                          <a:r>
                            <a:rPr lang="en-US" sz="2000" i="1" kern="1200" dirty="0"/>
                            <a:t>Sigmoid</a:t>
                          </a:r>
                        </a:p>
                      </a:txBody>
                      <a:tcPr marL="63887" marR="63887" marT="31943" marB="31943"/>
                    </a:tc>
                    <a:tc>
                      <a:txBody>
                        <a:bodyPr/>
                        <a:lstStyle/>
                        <a:p>
                          <a:endParaRPr lang="en-US" dirty="0"/>
                        </a:p>
                      </a:txBody>
                      <a:tcPr/>
                    </a:tc>
                    <a:tc>
                      <a:txBody>
                        <a:bodyPr/>
                        <a:lstStyle/>
                        <a:p>
                          <a:pPr marL="342900" indent="-342900">
                            <a:buFont typeface="Arial" panose="020B0604020202020204" pitchFamily="34" charset="0"/>
                            <a:buChar char="•"/>
                          </a:pPr>
                          <a:r>
                            <a:rPr lang="en-US" b="0" dirty="0"/>
                            <a:t>Range: (0,1)</a:t>
                          </a:r>
                        </a:p>
                        <a:p>
                          <a:pPr marL="342900" indent="-342900">
                            <a:buFont typeface="Arial" panose="020B0604020202020204" pitchFamily="34" charset="0"/>
                            <a:buChar char="•"/>
                          </a:pPr>
                          <a:r>
                            <a:rPr lang="en-US" b="0" dirty="0"/>
                            <a:t>Outputs always greater than 0</a:t>
                          </a:r>
                        </a:p>
                        <a:p>
                          <a:pPr marL="342900" indent="-342900">
                            <a:buFont typeface="Arial" panose="020B0604020202020204" pitchFamily="34" charset="0"/>
                            <a:buChar char="•"/>
                          </a:pPr>
                          <a:r>
                            <a:rPr lang="en-US" b="0" dirty="0"/>
                            <a:t>Computationally </a:t>
                          </a:r>
                          <a:r>
                            <a:rPr lang="en-US" b="1" dirty="0"/>
                            <a:t>expensive</a:t>
                          </a:r>
                        </a:p>
                        <a:p>
                          <a:pPr marL="342900" indent="-342900">
                            <a:buFont typeface="Arial" panose="020B0604020202020204" pitchFamily="34" charset="0"/>
                            <a:buChar char="•"/>
                          </a:pPr>
                          <a:r>
                            <a:rPr lang="en-US" b="0" dirty="0"/>
                            <a:t>Cons: vanishing gradients </a:t>
                          </a:r>
                          <a:endParaRPr lang="en-US" dirty="0"/>
                        </a:p>
                        <a:p>
                          <a:endParaRPr lang="en-US" dirty="0"/>
                        </a:p>
                      </a:txBody>
                      <a:tcPr/>
                    </a:tc>
                    <a:extLst>
                      <a:ext uri="{0D108BD9-81ED-4DB2-BD59-A6C34878D82A}">
                        <a16:rowId xmlns:a16="http://schemas.microsoft.com/office/drawing/2014/main" val="2609661463"/>
                      </a:ext>
                    </a:extLst>
                  </a:tr>
                  <a:tr h="1413159">
                    <a:tc>
                      <a:txBody>
                        <a:bodyPr/>
                        <a:lstStyle/>
                        <a:p>
                          <a:pPr marL="0" algn="ctr" defTabSz="914400" rtl="0" eaLnBrk="1" latinLnBrk="0" hangingPunct="1"/>
                          <a:endParaRPr lang="en-US" sz="1800" kern="1200" dirty="0"/>
                        </a:p>
                        <a:p>
                          <a:pPr marL="0" algn="ctr" defTabSz="914400" rtl="0" eaLnBrk="1" latinLnBrk="0" hangingPunct="1"/>
                          <a:r>
                            <a:rPr lang="en-US" sz="2000" kern="1200" dirty="0"/>
                            <a:t>Hyperbolic tangent (</a:t>
                          </a:r>
                          <a:r>
                            <a:rPr lang="en-US" sz="2000" b="1" i="1" kern="1200" dirty="0"/>
                            <a:t>tanh</a:t>
                          </a:r>
                          <a:r>
                            <a:rPr lang="en-US" sz="2000" kern="1200" dirty="0"/>
                            <a:t>)</a:t>
                          </a:r>
                        </a:p>
                      </a:txBody>
                      <a:tcPr marL="63887" marR="63887" marT="31943" marB="31943"/>
                    </a:tc>
                    <a:tc>
                      <a:txBody>
                        <a:bodyPr/>
                        <a:lstStyle/>
                        <a:p>
                          <a:endParaRPr lang="en-US"/>
                        </a:p>
                      </a:txBody>
                      <a:tcPr/>
                    </a:tc>
                    <a:tc>
                      <a:txBody>
                        <a:bodyPr/>
                        <a:lstStyle/>
                        <a:p>
                          <a:pPr marL="342900" indent="-342900">
                            <a:buFont typeface="Arial" panose="020B0604020202020204" pitchFamily="34" charset="0"/>
                            <a:buChar char="•"/>
                          </a:pPr>
                          <a:r>
                            <a:rPr lang="en-US" dirty="0"/>
                            <a:t>Range: (-1,1)</a:t>
                          </a:r>
                        </a:p>
                        <a:p>
                          <a:pPr marL="342900" indent="-342900">
                            <a:buFont typeface="Arial" panose="020B0604020202020204" pitchFamily="34" charset="0"/>
                            <a:buChar char="•"/>
                          </a:pPr>
                          <a:r>
                            <a:rPr lang="en-US" b="1" dirty="0"/>
                            <a:t>0 centered</a:t>
                          </a:r>
                        </a:p>
                        <a:p>
                          <a:pPr marL="342900" indent="-342900">
                            <a:buFont typeface="Arial" panose="020B0604020202020204" pitchFamily="34" charset="0"/>
                            <a:buChar char="•"/>
                          </a:pPr>
                          <a:r>
                            <a:rPr lang="en-US" dirty="0"/>
                            <a:t>Computationally </a:t>
                          </a:r>
                          <a:r>
                            <a:rPr lang="en-US" b="1" dirty="0"/>
                            <a:t>expensive</a:t>
                          </a:r>
                        </a:p>
                        <a:p>
                          <a:pPr marL="342900" indent="-342900">
                            <a:buFont typeface="Arial" panose="020B0604020202020204" pitchFamily="34" charset="0"/>
                            <a:buChar char="•"/>
                          </a:pPr>
                          <a:r>
                            <a:rPr lang="en-US" dirty="0"/>
                            <a:t>Cons: vanishing gradients </a:t>
                          </a:r>
                        </a:p>
                        <a:p>
                          <a:endParaRPr lang="en-US" dirty="0"/>
                        </a:p>
                      </a:txBody>
                      <a:tcPr/>
                    </a:tc>
                    <a:extLst>
                      <a:ext uri="{0D108BD9-81ED-4DB2-BD59-A6C34878D82A}">
                        <a16:rowId xmlns:a16="http://schemas.microsoft.com/office/drawing/2014/main" val="3860139710"/>
                      </a:ext>
                    </a:extLst>
                  </a:tr>
                  <a:tr h="1511127">
                    <a:tc>
                      <a:txBody>
                        <a:bodyPr/>
                        <a:lstStyle/>
                        <a:p>
                          <a:pPr marL="0" algn="ctr" defTabSz="914400" rtl="0" eaLnBrk="1" latinLnBrk="0" hangingPunct="1"/>
                          <a:endParaRPr lang="en-US" sz="1800" kern="1200" dirty="0"/>
                        </a:p>
                        <a:p>
                          <a:pPr marL="0" algn="ctr" defTabSz="914400" rtl="0" eaLnBrk="1" latinLnBrk="0" hangingPunct="1"/>
                          <a:r>
                            <a:rPr lang="en-US" sz="2000" kern="1200" dirty="0"/>
                            <a:t>Rectified Linear Unit (</a:t>
                          </a:r>
                          <a:r>
                            <a:rPr lang="en-US" sz="2000" b="1" i="1" kern="1200" dirty="0" err="1"/>
                            <a:t>ReLU</a:t>
                          </a:r>
                          <a:r>
                            <a:rPr lang="en-US" sz="2000" kern="1200" dirty="0"/>
                            <a:t>)</a:t>
                          </a:r>
                        </a:p>
                      </a:txBody>
                      <a:tcPr marL="63887" marR="63887" marT="31943" marB="31943"/>
                    </a:tc>
                    <a:tc>
                      <a:txBody>
                        <a:bodyPr/>
                        <a:lstStyle/>
                        <a:p>
                          <a:endParaRPr lang="en-US" dirty="0"/>
                        </a:p>
                      </a:txBody>
                      <a:tcPr/>
                    </a:tc>
                    <a:tc>
                      <a:txBody>
                        <a:bodyPr/>
                        <a:lstStyle/>
                        <a:p>
                          <a:pPr marL="342900" indent="-342900">
                            <a:buFont typeface="Arial" panose="020B0604020202020204" pitchFamily="34" charset="0"/>
                            <a:buChar char="•"/>
                          </a:pPr>
                          <a:r>
                            <a:rPr lang="en-US" dirty="0"/>
                            <a:t>Range: (0,+</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a:t>
                          </a:r>
                        </a:p>
                        <a:p>
                          <a:pPr marL="342900" indent="-342900">
                            <a:buFont typeface="Arial" panose="020B0604020202020204" pitchFamily="34" charset="0"/>
                            <a:buChar char="•"/>
                          </a:pPr>
                          <a:r>
                            <a:rPr lang="en-US" dirty="0"/>
                            <a:t>Output always greater than 0</a:t>
                          </a:r>
                        </a:p>
                        <a:p>
                          <a:pPr marL="342900" indent="-342900">
                            <a:buFont typeface="Arial" panose="020B0604020202020204" pitchFamily="34" charset="0"/>
                            <a:buChar char="•"/>
                          </a:pPr>
                          <a:r>
                            <a:rPr lang="en-US" dirty="0"/>
                            <a:t>Computationally </a:t>
                          </a:r>
                          <a:r>
                            <a:rPr lang="en-US" b="1" dirty="0"/>
                            <a:t>cheap</a:t>
                          </a:r>
                        </a:p>
                        <a:p>
                          <a:pPr marL="342900" indent="-342900">
                            <a:buFont typeface="Arial" panose="020B0604020202020204" pitchFamily="34" charset="0"/>
                            <a:buChar char="•"/>
                          </a:pPr>
                          <a:r>
                            <a:rPr lang="en-US" dirty="0"/>
                            <a:t>Cons: “dead” neuron when inputs smaller than 0</a:t>
                          </a:r>
                        </a:p>
                        <a:p>
                          <a:endParaRPr lang="en-US" dirty="0"/>
                        </a:p>
                      </a:txBody>
                      <a:tcPr/>
                    </a:tc>
                    <a:extLst>
                      <a:ext uri="{0D108BD9-81ED-4DB2-BD59-A6C34878D82A}">
                        <a16:rowId xmlns:a16="http://schemas.microsoft.com/office/drawing/2014/main" val="1434308415"/>
                      </a:ext>
                    </a:extLst>
                  </a:tr>
                </a:tbl>
              </a:graphicData>
            </a:graphic>
          </p:graphicFrame>
        </mc:Choice>
        <mc:Fallback xmlns="">
          <p:graphicFrame>
            <p:nvGraphicFramePr>
              <p:cNvPr id="5" name="Table 4">
                <a:extLst>
                  <a:ext uri="{FF2B5EF4-FFF2-40B4-BE49-F238E27FC236}">
                    <a16:creationId xmlns:a16="http://schemas.microsoft.com/office/drawing/2014/main" id="{B108310E-4144-2645-848C-54DB3CD7AD2C}"/>
                  </a:ext>
                </a:extLst>
              </p:cNvPr>
              <p:cNvGraphicFramePr>
                <a:graphicFrameLocks noGrp="1"/>
              </p:cNvGraphicFramePr>
              <p:nvPr/>
            </p:nvGraphicFramePr>
            <p:xfrm>
              <a:off x="792781" y="1136077"/>
              <a:ext cx="10413466" cy="4663440"/>
            </p:xfrm>
            <a:graphic>
              <a:graphicData uri="http://schemas.openxmlformats.org/drawingml/2006/table">
                <a:tbl>
                  <a:tblPr firstRow="1" bandRow="1">
                    <a:tableStyleId>{0E3FDE45-AF77-4B5C-9715-49D594BDF05E}</a:tableStyleId>
                  </a:tblPr>
                  <a:tblGrid>
                    <a:gridCol w="2381498">
                      <a:extLst>
                        <a:ext uri="{9D8B030D-6E8A-4147-A177-3AD203B41FA5}">
                          <a16:colId xmlns:a16="http://schemas.microsoft.com/office/drawing/2014/main" val="1969525855"/>
                        </a:ext>
                      </a:extLst>
                    </a:gridCol>
                    <a:gridCol w="3325091">
                      <a:extLst>
                        <a:ext uri="{9D8B030D-6E8A-4147-A177-3AD203B41FA5}">
                          <a16:colId xmlns:a16="http://schemas.microsoft.com/office/drawing/2014/main" val="1950234016"/>
                        </a:ext>
                      </a:extLst>
                    </a:gridCol>
                    <a:gridCol w="4706877">
                      <a:extLst>
                        <a:ext uri="{9D8B030D-6E8A-4147-A177-3AD203B41FA5}">
                          <a16:colId xmlns:a16="http://schemas.microsoft.com/office/drawing/2014/main" val="1019306633"/>
                        </a:ext>
                      </a:extLst>
                    </a:gridCol>
                  </a:tblGrid>
                  <a:tr h="1463040">
                    <a:tc>
                      <a:txBody>
                        <a:bodyPr/>
                        <a:lstStyle/>
                        <a:p>
                          <a:pPr marL="0" algn="ctr" defTabSz="914400" rtl="0" eaLnBrk="1" latinLnBrk="0" hangingPunct="1"/>
                          <a:endParaRPr lang="en-US" sz="1800" kern="1200" dirty="0"/>
                        </a:p>
                        <a:p>
                          <a:pPr marL="0" algn="ctr" defTabSz="914400" rtl="0" eaLnBrk="1" latinLnBrk="0" hangingPunct="1"/>
                          <a:endParaRPr lang="en-US" sz="1800" kern="1200" dirty="0"/>
                        </a:p>
                        <a:p>
                          <a:pPr marL="0" algn="ctr" defTabSz="914400" rtl="0" eaLnBrk="1" latinLnBrk="0" hangingPunct="1"/>
                          <a:r>
                            <a:rPr lang="en-US" sz="2000" i="1" kern="1200" dirty="0"/>
                            <a:t>Sigmoid</a:t>
                          </a:r>
                        </a:p>
                      </a:txBody>
                      <a:tcPr marL="63887" marR="63887" marT="31943" marB="31943"/>
                    </a:tc>
                    <a:tc>
                      <a:txBody>
                        <a:bodyPr/>
                        <a:lstStyle/>
                        <a:p>
                          <a:endParaRPr lang="en-US" dirty="0"/>
                        </a:p>
                      </a:txBody>
                      <a:tcPr/>
                    </a:tc>
                    <a:tc>
                      <a:txBody>
                        <a:bodyPr/>
                        <a:lstStyle/>
                        <a:p>
                          <a:pPr marL="342900" indent="-342900">
                            <a:buFont typeface="Arial" panose="020B0604020202020204" pitchFamily="34" charset="0"/>
                            <a:buChar char="•"/>
                          </a:pPr>
                          <a:r>
                            <a:rPr lang="en-US" b="0" dirty="0"/>
                            <a:t>Range: (0,1)</a:t>
                          </a:r>
                        </a:p>
                        <a:p>
                          <a:pPr marL="342900" indent="-342900">
                            <a:buFont typeface="Arial" panose="020B0604020202020204" pitchFamily="34" charset="0"/>
                            <a:buChar char="•"/>
                          </a:pPr>
                          <a:r>
                            <a:rPr lang="en-US" b="0" dirty="0"/>
                            <a:t>Outputs always greater than 0</a:t>
                          </a:r>
                        </a:p>
                        <a:p>
                          <a:pPr marL="342900" indent="-342900">
                            <a:buFont typeface="Arial" panose="020B0604020202020204" pitchFamily="34" charset="0"/>
                            <a:buChar char="•"/>
                          </a:pPr>
                          <a:r>
                            <a:rPr lang="en-US" b="0" dirty="0"/>
                            <a:t>Computationally </a:t>
                          </a:r>
                          <a:r>
                            <a:rPr lang="en-US" b="1" dirty="0"/>
                            <a:t>expensive</a:t>
                          </a:r>
                        </a:p>
                        <a:p>
                          <a:pPr marL="342900" indent="-342900">
                            <a:buFont typeface="Arial" panose="020B0604020202020204" pitchFamily="34" charset="0"/>
                            <a:buChar char="•"/>
                          </a:pPr>
                          <a:r>
                            <a:rPr lang="en-US" b="0" dirty="0"/>
                            <a:t>Cons: vanishing gradients </a:t>
                          </a:r>
                          <a:endParaRPr lang="en-US" dirty="0"/>
                        </a:p>
                        <a:p>
                          <a:endParaRPr lang="en-US" dirty="0"/>
                        </a:p>
                      </a:txBody>
                      <a:tcPr/>
                    </a:tc>
                    <a:extLst>
                      <a:ext uri="{0D108BD9-81ED-4DB2-BD59-A6C34878D82A}">
                        <a16:rowId xmlns:a16="http://schemas.microsoft.com/office/drawing/2014/main" val="2609661463"/>
                      </a:ext>
                    </a:extLst>
                  </a:tr>
                  <a:tr h="1463040">
                    <a:tc>
                      <a:txBody>
                        <a:bodyPr/>
                        <a:lstStyle/>
                        <a:p>
                          <a:pPr marL="0" algn="ctr" defTabSz="914400" rtl="0" eaLnBrk="1" latinLnBrk="0" hangingPunct="1"/>
                          <a:endParaRPr lang="en-US" sz="1800" kern="1200" dirty="0"/>
                        </a:p>
                        <a:p>
                          <a:pPr marL="0" algn="ctr" defTabSz="914400" rtl="0" eaLnBrk="1" latinLnBrk="0" hangingPunct="1"/>
                          <a:r>
                            <a:rPr lang="en-US" sz="2000" kern="1200" dirty="0"/>
                            <a:t>Hyperbolic tangent (</a:t>
                          </a:r>
                          <a:r>
                            <a:rPr lang="en-US" sz="2000" b="1" i="1" kern="1200" dirty="0"/>
                            <a:t>tanh</a:t>
                          </a:r>
                          <a:r>
                            <a:rPr lang="en-US" sz="2000" kern="1200" dirty="0"/>
                            <a:t>)</a:t>
                          </a:r>
                        </a:p>
                      </a:txBody>
                      <a:tcPr marL="63887" marR="63887" marT="31943" marB="31943"/>
                    </a:tc>
                    <a:tc>
                      <a:txBody>
                        <a:bodyPr/>
                        <a:lstStyle/>
                        <a:p>
                          <a:endParaRPr lang="en-US"/>
                        </a:p>
                      </a:txBody>
                      <a:tcPr/>
                    </a:tc>
                    <a:tc>
                      <a:txBody>
                        <a:bodyPr/>
                        <a:lstStyle/>
                        <a:p>
                          <a:pPr marL="342900" indent="-342900">
                            <a:buFont typeface="Arial" panose="020B0604020202020204" pitchFamily="34" charset="0"/>
                            <a:buChar char="•"/>
                          </a:pPr>
                          <a:r>
                            <a:rPr lang="en-US" dirty="0"/>
                            <a:t>Range: (-1,1)</a:t>
                          </a:r>
                        </a:p>
                        <a:p>
                          <a:pPr marL="342900" indent="-342900">
                            <a:buFont typeface="Arial" panose="020B0604020202020204" pitchFamily="34" charset="0"/>
                            <a:buChar char="•"/>
                          </a:pPr>
                          <a:r>
                            <a:rPr lang="en-US" b="1" dirty="0"/>
                            <a:t>0 centered</a:t>
                          </a:r>
                        </a:p>
                        <a:p>
                          <a:pPr marL="342900" indent="-342900">
                            <a:buFont typeface="Arial" panose="020B0604020202020204" pitchFamily="34" charset="0"/>
                            <a:buChar char="•"/>
                          </a:pPr>
                          <a:r>
                            <a:rPr lang="en-US" dirty="0"/>
                            <a:t>Computationally </a:t>
                          </a:r>
                          <a:r>
                            <a:rPr lang="en-US" b="1" dirty="0"/>
                            <a:t>expensive</a:t>
                          </a:r>
                        </a:p>
                        <a:p>
                          <a:pPr marL="342900" indent="-342900">
                            <a:buFont typeface="Arial" panose="020B0604020202020204" pitchFamily="34" charset="0"/>
                            <a:buChar char="•"/>
                          </a:pPr>
                          <a:r>
                            <a:rPr lang="en-US" dirty="0"/>
                            <a:t>Cons: vanishing gradients </a:t>
                          </a:r>
                        </a:p>
                        <a:p>
                          <a:endParaRPr lang="en-US" dirty="0"/>
                        </a:p>
                      </a:txBody>
                      <a:tcPr/>
                    </a:tc>
                    <a:extLst>
                      <a:ext uri="{0D108BD9-81ED-4DB2-BD59-A6C34878D82A}">
                        <a16:rowId xmlns:a16="http://schemas.microsoft.com/office/drawing/2014/main" val="3860139710"/>
                      </a:ext>
                    </a:extLst>
                  </a:tr>
                  <a:tr h="1737360">
                    <a:tc>
                      <a:txBody>
                        <a:bodyPr/>
                        <a:lstStyle/>
                        <a:p>
                          <a:pPr marL="0" algn="ctr" defTabSz="914400" rtl="0" eaLnBrk="1" latinLnBrk="0" hangingPunct="1"/>
                          <a:endParaRPr lang="en-US" sz="1800" kern="1200" dirty="0"/>
                        </a:p>
                        <a:p>
                          <a:pPr marL="0" algn="ctr" defTabSz="914400" rtl="0" eaLnBrk="1" latinLnBrk="0" hangingPunct="1"/>
                          <a:r>
                            <a:rPr lang="en-US" sz="2000" kern="1200" dirty="0"/>
                            <a:t>Rectified Linear Unit (</a:t>
                          </a:r>
                          <a:r>
                            <a:rPr lang="en-US" sz="2000" b="1" i="1" kern="1200" dirty="0" err="1"/>
                            <a:t>ReLU</a:t>
                          </a:r>
                          <a:r>
                            <a:rPr lang="en-US" sz="2000" kern="1200" dirty="0"/>
                            <a:t>)</a:t>
                          </a:r>
                        </a:p>
                      </a:txBody>
                      <a:tcPr marL="63887" marR="63887" marT="31943" marB="31943"/>
                    </a:tc>
                    <a:tc>
                      <a:txBody>
                        <a:bodyPr/>
                        <a:lstStyle/>
                        <a:p>
                          <a:endParaRPr lang="en-US" dirty="0"/>
                        </a:p>
                      </a:txBody>
                      <a:tcPr/>
                    </a:tc>
                    <a:tc>
                      <a:txBody>
                        <a:bodyPr/>
                        <a:lstStyle/>
                        <a:p>
                          <a:endParaRPr lang="en-US"/>
                        </a:p>
                      </a:txBody>
                      <a:tcPr>
                        <a:blipFill>
                          <a:blip r:embed="rId3"/>
                          <a:stretch>
                            <a:fillRect l="-121294" t="-170073" r="-270" b="-730"/>
                          </a:stretch>
                        </a:blipFill>
                      </a:tcPr>
                    </a:tc>
                    <a:extLst>
                      <a:ext uri="{0D108BD9-81ED-4DB2-BD59-A6C34878D82A}">
                        <a16:rowId xmlns:a16="http://schemas.microsoft.com/office/drawing/2014/main" val="1434308415"/>
                      </a:ext>
                    </a:extLst>
                  </a:tr>
                </a:tbl>
              </a:graphicData>
            </a:graphic>
          </p:graphicFrame>
        </mc:Fallback>
      </mc:AlternateContent>
      <p:grpSp>
        <p:nvGrpSpPr>
          <p:cNvPr id="19" name="Group 18">
            <a:extLst>
              <a:ext uri="{FF2B5EF4-FFF2-40B4-BE49-F238E27FC236}">
                <a16:creationId xmlns:a16="http://schemas.microsoft.com/office/drawing/2014/main" id="{11EEDBD3-8597-114E-BD15-34F92C140AA5}"/>
              </a:ext>
            </a:extLst>
          </p:cNvPr>
          <p:cNvGrpSpPr/>
          <p:nvPr/>
        </p:nvGrpSpPr>
        <p:grpSpPr>
          <a:xfrm>
            <a:off x="3133010" y="1181301"/>
            <a:ext cx="3270491" cy="4816856"/>
            <a:chOff x="3169984" y="1537278"/>
            <a:chExt cx="2633733" cy="3502282"/>
          </a:xfrm>
        </p:grpSpPr>
        <p:pic>
          <p:nvPicPr>
            <p:cNvPr id="20" name="Picture 19" descr="Activation rectified linear.svg">
              <a:extLst>
                <a:ext uri="{FF2B5EF4-FFF2-40B4-BE49-F238E27FC236}">
                  <a16:creationId xmlns:a16="http://schemas.microsoft.com/office/drawing/2014/main" id="{BEF4F5AF-2F0B-5C4F-8C27-71A6EED208F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18857" y="4005145"/>
              <a:ext cx="2068828" cy="10344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Activation logistic.svg">
              <a:extLst>
                <a:ext uri="{FF2B5EF4-FFF2-40B4-BE49-F238E27FC236}">
                  <a16:creationId xmlns:a16="http://schemas.microsoft.com/office/drawing/2014/main" id="{9F53F8D2-991E-8D4B-A7B2-099262C95C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985" y="1537278"/>
              <a:ext cx="2008745" cy="10043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Activation tanh.svg">
              <a:extLst>
                <a:ext uri="{FF2B5EF4-FFF2-40B4-BE49-F238E27FC236}">
                  <a16:creationId xmlns:a16="http://schemas.microsoft.com/office/drawing/2014/main" id="{8A4BC3DC-6B76-0043-BBDA-99126CBC41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529" y="2761466"/>
              <a:ext cx="2025005" cy="101250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0CA5299-95AA-D441-B719-2F7FAF47E4AC}"/>
                </a:ext>
              </a:extLst>
            </p:cNvPr>
            <p:cNvSpPr txBox="1"/>
            <p:nvPr/>
          </p:nvSpPr>
          <p:spPr>
            <a:xfrm>
              <a:off x="3207753" y="2063811"/>
              <a:ext cx="184521" cy="201403"/>
            </a:xfrm>
            <a:prstGeom prst="rect">
              <a:avLst/>
            </a:prstGeom>
            <a:noFill/>
          </p:spPr>
          <p:txBody>
            <a:bodyPr wrap="square" rtlCol="0">
              <a:spAutoFit/>
            </a:bodyPr>
            <a:lstStyle/>
            <a:p>
              <a:r>
                <a:rPr lang="en-US" sz="1200" dirty="0"/>
                <a:t>0</a:t>
              </a:r>
            </a:p>
          </p:txBody>
        </p:sp>
        <p:sp>
          <p:nvSpPr>
            <p:cNvPr id="24" name="TextBox 23">
              <a:extLst>
                <a:ext uri="{FF2B5EF4-FFF2-40B4-BE49-F238E27FC236}">
                  <a16:creationId xmlns:a16="http://schemas.microsoft.com/office/drawing/2014/main" id="{80822430-F2F2-0049-807A-A3921BC4CA91}"/>
                </a:ext>
              </a:extLst>
            </p:cNvPr>
            <p:cNvSpPr txBox="1"/>
            <p:nvPr/>
          </p:nvSpPr>
          <p:spPr>
            <a:xfrm>
              <a:off x="3169984" y="3118687"/>
              <a:ext cx="184521" cy="201403"/>
            </a:xfrm>
            <a:prstGeom prst="rect">
              <a:avLst/>
            </a:prstGeom>
            <a:noFill/>
          </p:spPr>
          <p:txBody>
            <a:bodyPr wrap="square" rtlCol="0">
              <a:spAutoFit/>
            </a:bodyPr>
            <a:lstStyle/>
            <a:p>
              <a:endParaRPr lang="en-US" sz="1200" dirty="0"/>
            </a:p>
          </p:txBody>
        </p:sp>
        <p:sp>
          <p:nvSpPr>
            <p:cNvPr id="25" name="TextBox 24">
              <a:extLst>
                <a:ext uri="{FF2B5EF4-FFF2-40B4-BE49-F238E27FC236}">
                  <a16:creationId xmlns:a16="http://schemas.microsoft.com/office/drawing/2014/main" id="{6C7A8EEE-F753-A54B-ABB4-13D99F0F339A}"/>
                </a:ext>
              </a:extLst>
            </p:cNvPr>
            <p:cNvSpPr txBox="1"/>
            <p:nvPr/>
          </p:nvSpPr>
          <p:spPr>
            <a:xfrm>
              <a:off x="3229825" y="4679808"/>
              <a:ext cx="184521" cy="201403"/>
            </a:xfrm>
            <a:prstGeom prst="rect">
              <a:avLst/>
            </a:prstGeom>
            <a:noFill/>
          </p:spPr>
          <p:txBody>
            <a:bodyPr wrap="square" rtlCol="0">
              <a:spAutoFit/>
            </a:bodyPr>
            <a:lstStyle/>
            <a:p>
              <a:r>
                <a:rPr lang="en-US" sz="1200" dirty="0"/>
                <a:t>0</a:t>
              </a:r>
            </a:p>
          </p:txBody>
        </p:sp>
        <p:sp>
          <p:nvSpPr>
            <p:cNvPr id="26" name="TextBox 25">
              <a:extLst>
                <a:ext uri="{FF2B5EF4-FFF2-40B4-BE49-F238E27FC236}">
                  <a16:creationId xmlns:a16="http://schemas.microsoft.com/office/drawing/2014/main" id="{10AEBA14-1E15-3145-90E9-C36F263D7FCC}"/>
                </a:ext>
              </a:extLst>
            </p:cNvPr>
            <p:cNvSpPr txBox="1"/>
            <p:nvPr/>
          </p:nvSpPr>
          <p:spPr>
            <a:xfrm>
              <a:off x="5518980" y="1709072"/>
              <a:ext cx="184521" cy="201403"/>
            </a:xfrm>
            <a:prstGeom prst="rect">
              <a:avLst/>
            </a:prstGeom>
            <a:noFill/>
          </p:spPr>
          <p:txBody>
            <a:bodyPr wrap="square" rtlCol="0">
              <a:spAutoFit/>
            </a:bodyPr>
            <a:lstStyle/>
            <a:p>
              <a:r>
                <a:rPr lang="en-US" sz="1200" dirty="0"/>
                <a:t>1</a:t>
              </a:r>
            </a:p>
          </p:txBody>
        </p:sp>
        <p:sp>
          <p:nvSpPr>
            <p:cNvPr id="27" name="TextBox 26">
              <a:extLst>
                <a:ext uri="{FF2B5EF4-FFF2-40B4-BE49-F238E27FC236}">
                  <a16:creationId xmlns:a16="http://schemas.microsoft.com/office/drawing/2014/main" id="{CD960C97-0508-934D-9FA6-0D3940EC1A88}"/>
                </a:ext>
              </a:extLst>
            </p:cNvPr>
            <p:cNvSpPr txBox="1"/>
            <p:nvPr/>
          </p:nvSpPr>
          <p:spPr>
            <a:xfrm>
              <a:off x="5542701" y="2772555"/>
              <a:ext cx="184521" cy="201403"/>
            </a:xfrm>
            <a:prstGeom prst="rect">
              <a:avLst/>
            </a:prstGeom>
            <a:noFill/>
          </p:spPr>
          <p:txBody>
            <a:bodyPr wrap="square" rtlCol="0">
              <a:spAutoFit/>
            </a:bodyPr>
            <a:lstStyle/>
            <a:p>
              <a:r>
                <a:rPr lang="en-US" sz="1200" dirty="0"/>
                <a:t>1</a:t>
              </a:r>
            </a:p>
          </p:txBody>
        </p:sp>
        <p:sp>
          <p:nvSpPr>
            <p:cNvPr id="28" name="TextBox 27">
              <a:extLst>
                <a:ext uri="{FF2B5EF4-FFF2-40B4-BE49-F238E27FC236}">
                  <a16:creationId xmlns:a16="http://schemas.microsoft.com/office/drawing/2014/main" id="{054834CB-22BE-2B4D-826E-AFC504D0932F}"/>
                </a:ext>
              </a:extLst>
            </p:cNvPr>
            <p:cNvSpPr txBox="1"/>
            <p:nvPr/>
          </p:nvSpPr>
          <p:spPr>
            <a:xfrm>
              <a:off x="3204503" y="3435415"/>
              <a:ext cx="380376" cy="201403"/>
            </a:xfrm>
            <a:prstGeom prst="rect">
              <a:avLst/>
            </a:prstGeom>
            <a:noFill/>
          </p:spPr>
          <p:txBody>
            <a:bodyPr wrap="square" rtlCol="0">
              <a:spAutoFit/>
            </a:bodyPr>
            <a:lstStyle/>
            <a:p>
              <a:r>
                <a:rPr lang="en-US" sz="1200" dirty="0"/>
                <a:t>-1</a:t>
              </a:r>
            </a:p>
          </p:txBody>
        </p:sp>
        <p:sp>
          <p:nvSpPr>
            <p:cNvPr id="29" name="Rectangle 28">
              <a:extLst>
                <a:ext uri="{FF2B5EF4-FFF2-40B4-BE49-F238E27FC236}">
                  <a16:creationId xmlns:a16="http://schemas.microsoft.com/office/drawing/2014/main" id="{7DDA19C0-118A-FF41-8EAC-CF2F56561139}"/>
                </a:ext>
              </a:extLst>
            </p:cNvPr>
            <p:cNvSpPr/>
            <p:nvPr/>
          </p:nvSpPr>
          <p:spPr>
            <a:xfrm>
              <a:off x="5533606" y="2090019"/>
              <a:ext cx="202930" cy="201403"/>
            </a:xfrm>
            <a:prstGeom prst="rect">
              <a:avLst/>
            </a:prstGeom>
          </p:spPr>
          <p:txBody>
            <a:bodyPr wrap="none">
              <a:spAutoFit/>
            </a:bodyPr>
            <a:lstStyle/>
            <a:p>
              <a:r>
                <a:rPr lang="en-US" sz="1200" dirty="0"/>
                <a:t>x</a:t>
              </a:r>
            </a:p>
          </p:txBody>
        </p:sp>
        <p:sp>
          <p:nvSpPr>
            <p:cNvPr id="30" name="Rectangle 29">
              <a:extLst>
                <a:ext uri="{FF2B5EF4-FFF2-40B4-BE49-F238E27FC236}">
                  <a16:creationId xmlns:a16="http://schemas.microsoft.com/office/drawing/2014/main" id="{C6492CAB-1C0F-964D-80E2-C81C870DE5C8}"/>
                </a:ext>
              </a:extLst>
            </p:cNvPr>
            <p:cNvSpPr/>
            <p:nvPr/>
          </p:nvSpPr>
          <p:spPr>
            <a:xfrm>
              <a:off x="5555285" y="3181313"/>
              <a:ext cx="202930" cy="201403"/>
            </a:xfrm>
            <a:prstGeom prst="rect">
              <a:avLst/>
            </a:prstGeom>
          </p:spPr>
          <p:txBody>
            <a:bodyPr wrap="none">
              <a:spAutoFit/>
            </a:bodyPr>
            <a:lstStyle/>
            <a:p>
              <a:r>
                <a:rPr lang="en-US" sz="1200" dirty="0"/>
                <a:t>x</a:t>
              </a:r>
            </a:p>
          </p:txBody>
        </p:sp>
        <p:sp>
          <p:nvSpPr>
            <p:cNvPr id="31" name="Rectangle 30">
              <a:extLst>
                <a:ext uri="{FF2B5EF4-FFF2-40B4-BE49-F238E27FC236}">
                  <a16:creationId xmlns:a16="http://schemas.microsoft.com/office/drawing/2014/main" id="{9019459F-A7F4-7D4E-BB06-DFB8A92D6F2D}"/>
                </a:ext>
              </a:extLst>
            </p:cNvPr>
            <p:cNvSpPr/>
            <p:nvPr/>
          </p:nvSpPr>
          <p:spPr>
            <a:xfrm>
              <a:off x="5600787" y="4778036"/>
              <a:ext cx="202930" cy="201403"/>
            </a:xfrm>
            <a:prstGeom prst="rect">
              <a:avLst/>
            </a:prstGeom>
          </p:spPr>
          <p:txBody>
            <a:bodyPr wrap="none">
              <a:spAutoFit/>
            </a:bodyPr>
            <a:lstStyle/>
            <a:p>
              <a:r>
                <a:rPr lang="en-US" sz="1200" dirty="0"/>
                <a:t>x</a:t>
              </a:r>
            </a:p>
          </p:txBody>
        </p:sp>
      </p:grpSp>
    </p:spTree>
    <p:extLst>
      <p:ext uri="{BB962C8B-B14F-4D97-AF65-F5344CB8AC3E}">
        <p14:creationId xmlns:p14="http://schemas.microsoft.com/office/powerpoint/2010/main" val="1904570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99D2-973B-E140-A9FC-64D6362FA87A}"/>
              </a:ext>
            </a:extLst>
          </p:cNvPr>
          <p:cNvSpPr>
            <a:spLocks noGrp="1"/>
          </p:cNvSpPr>
          <p:nvPr>
            <p:ph type="title"/>
          </p:nvPr>
        </p:nvSpPr>
        <p:spPr/>
        <p:txBody>
          <a:bodyPr/>
          <a:lstStyle/>
          <a:p>
            <a:r>
              <a:rPr lang="en-US" sz="4800" b="0" dirty="0">
                <a:latin typeface="Amazon Ember" panose="020B0603020204020204" pitchFamily="34" charset="0"/>
                <a:ea typeface="Amazon Ember" panose="020B0603020204020204" pitchFamily="34" charset="0"/>
                <a:cs typeface="Amazon Ember" panose="020B0603020204020204" pitchFamily="34" charset="0"/>
              </a:rPr>
              <a:t>Neural Networks</a:t>
            </a:r>
          </a:p>
        </p:txBody>
      </p:sp>
    </p:spTree>
    <p:extLst>
      <p:ext uri="{BB962C8B-B14F-4D97-AF65-F5344CB8AC3E}">
        <p14:creationId xmlns:p14="http://schemas.microsoft.com/office/powerpoint/2010/main" val="187061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591181"/>
            <a:ext cx="10515600" cy="992183"/>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 is a Graph?</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56252" y="2123642"/>
            <a:ext cx="6115924" cy="2022239"/>
          </a:xfrm>
        </p:spPr>
        <p:txBody>
          <a:bodyPr/>
          <a:lstStyle/>
          <a:p>
            <a:pPr marL="0" indent="0">
              <a:buNone/>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In mathematics and more specifically in graph theory, a </a:t>
            </a:r>
            <a:r>
              <a:rPr lang="en-IN" sz="2800"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graph</a:t>
            </a: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 is a structure amounting to a set of objects in which some pairs of the objects are in some sense "related". </a:t>
            </a:r>
            <a:r>
              <a:rPr lang="en-US" sz="2800" baseline="30000"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 </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sp>
        <p:nvSpPr>
          <p:cNvPr id="16" name="Rectangle 15">
            <a:extLst>
              <a:ext uri="{FF2B5EF4-FFF2-40B4-BE49-F238E27FC236}">
                <a16:creationId xmlns:a16="http://schemas.microsoft.com/office/drawing/2014/main" id="{56A776B0-9CF5-B146-9CAE-D69D42E04708}"/>
              </a:ext>
            </a:extLst>
          </p:cNvPr>
          <p:cNvSpPr/>
          <p:nvPr/>
        </p:nvSpPr>
        <p:spPr>
          <a:xfrm>
            <a:off x="7694850" y="5676946"/>
            <a:ext cx="3870617" cy="369332"/>
          </a:xfrm>
          <a:prstGeom prst="rect">
            <a:avLst/>
          </a:prstGeom>
        </p:spPr>
        <p:txBody>
          <a:bodyPr wrap="square">
            <a:spAutoFit/>
          </a:bodyPr>
          <a:lstStyle/>
          <a:p>
            <a:r>
              <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hlinkClick r:id="rId3">
                  <a:extLst>
                    <a:ext uri="{A12FA001-AC4F-418D-AE19-62706E023703}">
                      <ahyp:hlinkClr xmlns:ahyp="http://schemas.microsoft.com/office/drawing/2018/hyperlinkcolor" val="tx"/>
                    </a:ext>
                  </a:extLst>
                </a:hlinkClick>
              </a:rPr>
              <a:t>https://en.wikipedia.org/wiki/Graph</a:t>
            </a:r>
            <a:endParaRPr lang="en-US"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1" name="Picture 10">
            <a:extLst>
              <a:ext uri="{FF2B5EF4-FFF2-40B4-BE49-F238E27FC236}">
                <a16:creationId xmlns:a16="http://schemas.microsoft.com/office/drawing/2014/main" id="{7366C18E-B35F-9F46-9AC3-EC08DA8D52AC}"/>
              </a:ext>
            </a:extLst>
          </p:cNvPr>
          <p:cNvPicPr>
            <a:picLocks noChangeAspect="1"/>
          </p:cNvPicPr>
          <p:nvPr/>
        </p:nvPicPr>
        <p:blipFill>
          <a:blip r:embed="rId4"/>
          <a:stretch>
            <a:fillRect/>
          </a:stretch>
        </p:blipFill>
        <p:spPr>
          <a:xfrm>
            <a:off x="7269912" y="1583364"/>
            <a:ext cx="4465836" cy="2996557"/>
          </a:xfrm>
          <a:prstGeom prst="rect">
            <a:avLst/>
          </a:prstGeom>
        </p:spPr>
      </p:pic>
    </p:spTree>
    <p:extLst>
      <p:ext uri="{BB962C8B-B14F-4D97-AF65-F5344CB8AC3E}">
        <p14:creationId xmlns:p14="http://schemas.microsoft.com/office/powerpoint/2010/main" val="705176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54FF-3A0E-B846-8EDB-9B04D28EE600}"/>
              </a:ext>
            </a:extLst>
          </p:cNvPr>
          <p:cNvSpPr txBox="1">
            <a:spLocks/>
          </p:cNvSpPr>
          <p:nvPr/>
        </p:nvSpPr>
        <p:spPr>
          <a:xfrm>
            <a:off x="697502" y="295897"/>
            <a:ext cx="10894666" cy="987472"/>
          </a:xfrm>
          <a:prstGeom prst="rect">
            <a:avLst/>
          </a:prstGeom>
        </p:spPr>
        <p:txBody>
          <a:bodyPr/>
          <a:lstStyle>
            <a:lvl1pPr algn="l" defTabSz="997999"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t>Neural Network</a:t>
            </a:r>
          </a:p>
        </p:txBody>
      </p:sp>
      <p:sp>
        <p:nvSpPr>
          <p:cNvPr id="56" name="Text Placeholder 2">
            <a:extLst>
              <a:ext uri="{FF2B5EF4-FFF2-40B4-BE49-F238E27FC236}">
                <a16:creationId xmlns:a16="http://schemas.microsoft.com/office/drawing/2014/main" id="{E7D210B0-CC31-D64B-BFEA-A28F885B4327}"/>
              </a:ext>
            </a:extLst>
          </p:cNvPr>
          <p:cNvSpPr txBox="1">
            <a:spLocks/>
          </p:cNvSpPr>
          <p:nvPr/>
        </p:nvSpPr>
        <p:spPr>
          <a:xfrm>
            <a:off x="6144836" y="1283369"/>
            <a:ext cx="5841087" cy="4192144"/>
          </a:xfrm>
          <a:prstGeom prst="rect">
            <a:avLst/>
          </a:prstGeom>
        </p:spPr>
        <p:txBody>
          <a:bodyPr/>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t>A simple </a:t>
            </a:r>
            <a:r>
              <a:rPr lang="en-US" sz="2800" b="1" i="1" dirty="0"/>
              <a:t>Neural Network </a:t>
            </a:r>
            <a:r>
              <a:rPr lang="en-US" sz="2800" b="1" dirty="0"/>
              <a:t>:</a:t>
            </a:r>
            <a:endParaRPr lang="en-US" sz="2800" dirty="0"/>
          </a:p>
          <a:p>
            <a:pPr marL="285750" indent="-285750"/>
            <a:r>
              <a:rPr lang="en-US" sz="2400" dirty="0"/>
              <a:t>3 parts: one </a:t>
            </a:r>
            <a:r>
              <a:rPr lang="en-US" sz="2400" b="1" dirty="0"/>
              <a:t>input</a:t>
            </a:r>
            <a:r>
              <a:rPr lang="en-US" sz="2400" dirty="0"/>
              <a:t> layer, one or more </a:t>
            </a:r>
            <a:r>
              <a:rPr lang="en-US" sz="2400" b="1" dirty="0"/>
              <a:t>hidden</a:t>
            </a:r>
            <a:r>
              <a:rPr lang="en-US" sz="2400" dirty="0"/>
              <a:t> layer(s) and one </a:t>
            </a:r>
            <a:r>
              <a:rPr lang="en-US" sz="2400" b="1" dirty="0"/>
              <a:t>output</a:t>
            </a:r>
            <a:r>
              <a:rPr lang="en-US" sz="2400" dirty="0"/>
              <a:t> layer</a:t>
            </a:r>
          </a:p>
          <a:p>
            <a:pPr marL="285750" indent="-285750"/>
            <a:r>
              <a:rPr lang="en-US" sz="2400" dirty="0"/>
              <a:t>Layers are connected</a:t>
            </a:r>
          </a:p>
          <a:p>
            <a:pPr marL="285750" indent="-285750"/>
            <a:r>
              <a:rPr lang="en-US" sz="2400" dirty="0"/>
              <a:t>Each layer’ neurons use the same  activation function</a:t>
            </a:r>
          </a:p>
          <a:p>
            <a:pPr marL="285750" indent="-285750"/>
            <a:r>
              <a:rPr lang="en-US" sz="2400" dirty="0"/>
              <a:t>Also refers as a </a:t>
            </a:r>
            <a:r>
              <a:rPr lang="en-US" sz="2400" b="1" i="1" dirty="0"/>
              <a:t>Multilayer Perceptron (</a:t>
            </a:r>
            <a:r>
              <a:rPr lang="en-US" sz="2400" b="1" i="1" dirty="0">
                <a:solidFill>
                  <a:schemeClr val="accent3"/>
                </a:solidFill>
              </a:rPr>
              <a:t>MLP</a:t>
            </a:r>
            <a:r>
              <a:rPr lang="en-US" sz="2400" b="1" dirty="0"/>
              <a:t>) </a:t>
            </a:r>
            <a:endParaRPr lang="en-US" sz="2400" dirty="0"/>
          </a:p>
          <a:p>
            <a:pPr marL="784750" lvl="1" indent="-285750"/>
            <a:r>
              <a:rPr lang="en-US" sz="2400" b="1" i="1" dirty="0">
                <a:solidFill>
                  <a:schemeClr val="accent3"/>
                </a:solidFill>
              </a:rPr>
              <a:t>Dense/Linear</a:t>
            </a:r>
            <a:r>
              <a:rPr lang="en-US" sz="2400" dirty="0"/>
              <a:t> layer</a:t>
            </a:r>
          </a:p>
          <a:p>
            <a:pPr marL="285750" indent="-285750"/>
            <a:r>
              <a:rPr lang="en-US" sz="2400" dirty="0">
                <a:hlinkClick r:id="rId3"/>
              </a:rPr>
              <a:t>More details</a:t>
            </a:r>
            <a:endParaRPr lang="en-US" sz="2400" dirty="0"/>
          </a:p>
        </p:txBody>
      </p:sp>
      <p:pic>
        <p:nvPicPr>
          <p:cNvPr id="7" name="Picture 6">
            <a:extLst>
              <a:ext uri="{FF2B5EF4-FFF2-40B4-BE49-F238E27FC236}">
                <a16:creationId xmlns:a16="http://schemas.microsoft.com/office/drawing/2014/main" id="{01B44D1B-B908-0D42-9EE4-399E05AE5A9C}"/>
              </a:ext>
            </a:extLst>
          </p:cNvPr>
          <p:cNvPicPr>
            <a:picLocks noChangeAspect="1"/>
          </p:cNvPicPr>
          <p:nvPr/>
        </p:nvPicPr>
        <p:blipFill rotWithShape="1">
          <a:blip r:embed="rId4"/>
          <a:srcRect l="53879" t="77550" r="28449" b="5734"/>
          <a:stretch/>
        </p:blipFill>
        <p:spPr>
          <a:xfrm>
            <a:off x="3339980" y="4793141"/>
            <a:ext cx="982603" cy="781491"/>
          </a:xfrm>
          <a:prstGeom prst="rect">
            <a:avLst/>
          </a:prstGeom>
          <a:ln w="19050">
            <a:solidFill>
              <a:schemeClr val="tx1"/>
            </a:solidFill>
          </a:ln>
        </p:spPr>
      </p:pic>
      <p:sp>
        <p:nvSpPr>
          <p:cNvPr id="8" name="Right Arrow 7">
            <a:extLst>
              <a:ext uri="{FF2B5EF4-FFF2-40B4-BE49-F238E27FC236}">
                <a16:creationId xmlns:a16="http://schemas.microsoft.com/office/drawing/2014/main" id="{6DCFC485-09F8-1747-A1C9-7BB8A153D305}"/>
              </a:ext>
            </a:extLst>
          </p:cNvPr>
          <p:cNvSpPr/>
          <p:nvPr/>
        </p:nvSpPr>
        <p:spPr>
          <a:xfrm rot="16200000">
            <a:off x="3592323" y="4313686"/>
            <a:ext cx="377687" cy="33130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2DE55AB-3C18-E845-A049-5AE883926520}"/>
              </a:ext>
            </a:extLst>
          </p:cNvPr>
          <p:cNvSpPr txBox="1"/>
          <p:nvPr/>
        </p:nvSpPr>
        <p:spPr>
          <a:xfrm>
            <a:off x="3956418" y="4324266"/>
            <a:ext cx="1343573" cy="400110"/>
          </a:xfrm>
          <a:prstGeom prst="rect">
            <a:avLst/>
          </a:prstGeom>
          <a:noFill/>
        </p:spPr>
        <p:txBody>
          <a:bodyPr wrap="square" rtlCol="0">
            <a:spAutoFit/>
          </a:bodyPr>
          <a:lstStyle/>
          <a:p>
            <a:pPr>
              <a:spcBef>
                <a:spcPts val="600"/>
              </a:spcBef>
              <a:spcAft>
                <a:spcPts val="600"/>
              </a:spcAft>
            </a:pPr>
            <a:r>
              <a:rPr lang="en-US" sz="2000" b="1" dirty="0"/>
              <a:t>Flatten</a:t>
            </a:r>
            <a:endParaRPr lang="en-US" sz="1400" b="1" dirty="0"/>
          </a:p>
        </p:txBody>
      </p:sp>
      <p:pic>
        <p:nvPicPr>
          <p:cNvPr id="3" name="Picture 2">
            <a:extLst>
              <a:ext uri="{FF2B5EF4-FFF2-40B4-BE49-F238E27FC236}">
                <a16:creationId xmlns:a16="http://schemas.microsoft.com/office/drawing/2014/main" id="{914BFB34-6A3D-D549-88E8-2F56E46F4869}"/>
              </a:ext>
            </a:extLst>
          </p:cNvPr>
          <p:cNvPicPr>
            <a:picLocks noChangeAspect="1"/>
          </p:cNvPicPr>
          <p:nvPr/>
        </p:nvPicPr>
        <p:blipFill>
          <a:blip r:embed="rId5"/>
          <a:stretch>
            <a:fillRect/>
          </a:stretch>
        </p:blipFill>
        <p:spPr>
          <a:xfrm>
            <a:off x="724278" y="1344830"/>
            <a:ext cx="5231403" cy="2862108"/>
          </a:xfrm>
          <a:prstGeom prst="rect">
            <a:avLst/>
          </a:prstGeom>
        </p:spPr>
      </p:pic>
    </p:spTree>
    <p:extLst>
      <p:ext uri="{BB962C8B-B14F-4D97-AF65-F5344CB8AC3E}">
        <p14:creationId xmlns:p14="http://schemas.microsoft.com/office/powerpoint/2010/main" val="29443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9F4D-F7EF-4B46-9B0D-9A582357C5B6}"/>
              </a:ext>
            </a:extLst>
          </p:cNvPr>
          <p:cNvSpPr txBox="1">
            <a:spLocks/>
          </p:cNvSpPr>
          <p:nvPr/>
        </p:nvSpPr>
        <p:spPr>
          <a:xfrm>
            <a:off x="697502" y="295897"/>
            <a:ext cx="10894666" cy="987472"/>
          </a:xfrm>
          <a:prstGeom prst="rect">
            <a:avLst/>
          </a:prstGeom>
        </p:spPr>
        <p:txBody>
          <a:bodyPr/>
          <a:lstStyle>
            <a:lvl1pPr algn="l" defTabSz="997999"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t>Forward Propagation</a:t>
            </a:r>
          </a:p>
        </p:txBody>
      </p:sp>
      <p:pic>
        <p:nvPicPr>
          <p:cNvPr id="40" name="Picture 39">
            <a:extLst>
              <a:ext uri="{FF2B5EF4-FFF2-40B4-BE49-F238E27FC236}">
                <a16:creationId xmlns:a16="http://schemas.microsoft.com/office/drawing/2014/main" id="{6DB2B767-E97C-EC4E-A9F4-B0692B814756}"/>
              </a:ext>
            </a:extLst>
          </p:cNvPr>
          <p:cNvPicPr>
            <a:picLocks noChangeAspect="1"/>
          </p:cNvPicPr>
          <p:nvPr/>
        </p:nvPicPr>
        <p:blipFill>
          <a:blip r:embed="rId3"/>
          <a:stretch>
            <a:fillRect/>
          </a:stretch>
        </p:blipFill>
        <p:spPr>
          <a:xfrm>
            <a:off x="423918" y="2024134"/>
            <a:ext cx="2832100" cy="304800"/>
          </a:xfrm>
          <a:prstGeom prst="rect">
            <a:avLst/>
          </a:prstGeom>
        </p:spPr>
      </p:pic>
      <p:pic>
        <p:nvPicPr>
          <p:cNvPr id="42" name="Picture 41">
            <a:extLst>
              <a:ext uri="{FF2B5EF4-FFF2-40B4-BE49-F238E27FC236}">
                <a16:creationId xmlns:a16="http://schemas.microsoft.com/office/drawing/2014/main" id="{2FD8D17D-3C71-0C4A-9756-6B5FF493D266}"/>
              </a:ext>
            </a:extLst>
          </p:cNvPr>
          <p:cNvPicPr>
            <a:picLocks noChangeAspect="1"/>
          </p:cNvPicPr>
          <p:nvPr/>
        </p:nvPicPr>
        <p:blipFill>
          <a:blip r:embed="rId4"/>
          <a:stretch>
            <a:fillRect/>
          </a:stretch>
        </p:blipFill>
        <p:spPr>
          <a:xfrm>
            <a:off x="9082125" y="4820515"/>
            <a:ext cx="997396" cy="249349"/>
          </a:xfrm>
          <a:prstGeom prst="rect">
            <a:avLst/>
          </a:prstGeom>
        </p:spPr>
      </p:pic>
      <p:sp>
        <p:nvSpPr>
          <p:cNvPr id="46" name="Text Placeholder 45">
            <a:extLst>
              <a:ext uri="{FF2B5EF4-FFF2-40B4-BE49-F238E27FC236}">
                <a16:creationId xmlns:a16="http://schemas.microsoft.com/office/drawing/2014/main" id="{D0F9B87C-5362-574C-908B-BD3F7C381CEC}"/>
              </a:ext>
            </a:extLst>
          </p:cNvPr>
          <p:cNvSpPr>
            <a:spLocks noGrp="1"/>
          </p:cNvSpPr>
          <p:nvPr>
            <p:ph type="body" sz="quarter" idx="10"/>
          </p:nvPr>
        </p:nvSpPr>
        <p:spPr>
          <a:xfrm>
            <a:off x="8148846" y="4341834"/>
            <a:ext cx="3426343" cy="478680"/>
          </a:xfrm>
        </p:spPr>
        <p:txBody>
          <a:bodyPr/>
          <a:lstStyle/>
          <a:p>
            <a:pPr marL="457200" indent="-457200">
              <a:buFont typeface="Arial" panose="020B0604020202020204" pitchFamily="34" charset="0"/>
              <a:buChar char="•"/>
            </a:pPr>
            <a:r>
              <a:rPr lang="en-US" sz="2400" dirty="0"/>
              <a:t>Inputs:</a:t>
            </a:r>
          </a:p>
        </p:txBody>
      </p:sp>
      <p:pic>
        <p:nvPicPr>
          <p:cNvPr id="47" name="Picture 46">
            <a:extLst>
              <a:ext uri="{FF2B5EF4-FFF2-40B4-BE49-F238E27FC236}">
                <a16:creationId xmlns:a16="http://schemas.microsoft.com/office/drawing/2014/main" id="{4AEFEBD2-3ABC-5A45-8C60-486FD4ABD60C}"/>
              </a:ext>
            </a:extLst>
          </p:cNvPr>
          <p:cNvPicPr>
            <a:picLocks noChangeAspect="1"/>
          </p:cNvPicPr>
          <p:nvPr/>
        </p:nvPicPr>
        <p:blipFill rotWithShape="1">
          <a:blip r:embed="rId5"/>
          <a:srcRect b="71116"/>
          <a:stretch/>
        </p:blipFill>
        <p:spPr>
          <a:xfrm>
            <a:off x="9082125" y="3574793"/>
            <a:ext cx="2218834" cy="366773"/>
          </a:xfrm>
          <a:prstGeom prst="rect">
            <a:avLst/>
          </a:prstGeom>
        </p:spPr>
      </p:pic>
      <p:pic>
        <p:nvPicPr>
          <p:cNvPr id="11" name="Picture 10">
            <a:extLst>
              <a:ext uri="{FF2B5EF4-FFF2-40B4-BE49-F238E27FC236}">
                <a16:creationId xmlns:a16="http://schemas.microsoft.com/office/drawing/2014/main" id="{0607E12D-2009-C542-85CB-4C76B7E74713}"/>
              </a:ext>
            </a:extLst>
          </p:cNvPr>
          <p:cNvPicPr>
            <a:picLocks noChangeAspect="1"/>
          </p:cNvPicPr>
          <p:nvPr/>
        </p:nvPicPr>
        <p:blipFill>
          <a:blip r:embed="rId6"/>
          <a:stretch>
            <a:fillRect/>
          </a:stretch>
        </p:blipFill>
        <p:spPr>
          <a:xfrm>
            <a:off x="1979403" y="1580282"/>
            <a:ext cx="5922545" cy="3240233"/>
          </a:xfrm>
          <a:prstGeom prst="rect">
            <a:avLst/>
          </a:prstGeom>
        </p:spPr>
      </p:pic>
      <p:pic>
        <p:nvPicPr>
          <p:cNvPr id="12" name="Picture 11">
            <a:extLst>
              <a:ext uri="{FF2B5EF4-FFF2-40B4-BE49-F238E27FC236}">
                <a16:creationId xmlns:a16="http://schemas.microsoft.com/office/drawing/2014/main" id="{54AF2E83-6F0C-F545-B20F-347267FE53E0}"/>
              </a:ext>
            </a:extLst>
          </p:cNvPr>
          <p:cNvPicPr>
            <a:picLocks noChangeAspect="1"/>
          </p:cNvPicPr>
          <p:nvPr/>
        </p:nvPicPr>
        <p:blipFill>
          <a:blip r:embed="rId7"/>
          <a:stretch>
            <a:fillRect/>
          </a:stretch>
        </p:blipFill>
        <p:spPr>
          <a:xfrm>
            <a:off x="474585" y="3383778"/>
            <a:ext cx="2870200" cy="279400"/>
          </a:xfrm>
          <a:prstGeom prst="rect">
            <a:avLst/>
          </a:prstGeom>
        </p:spPr>
      </p:pic>
      <p:pic>
        <p:nvPicPr>
          <p:cNvPr id="15" name="Picture 14">
            <a:extLst>
              <a:ext uri="{FF2B5EF4-FFF2-40B4-BE49-F238E27FC236}">
                <a16:creationId xmlns:a16="http://schemas.microsoft.com/office/drawing/2014/main" id="{5AE4F947-0C10-1B4E-8212-BDC433861511}"/>
              </a:ext>
            </a:extLst>
          </p:cNvPr>
          <p:cNvPicPr>
            <a:picLocks noChangeAspect="1"/>
          </p:cNvPicPr>
          <p:nvPr/>
        </p:nvPicPr>
        <p:blipFill rotWithShape="1">
          <a:blip r:embed="rId5"/>
          <a:srcRect t="34414" b="-1"/>
          <a:stretch/>
        </p:blipFill>
        <p:spPr>
          <a:xfrm>
            <a:off x="9049682" y="2016205"/>
            <a:ext cx="2525507" cy="924970"/>
          </a:xfrm>
          <a:prstGeom prst="rect">
            <a:avLst/>
          </a:prstGeom>
        </p:spPr>
      </p:pic>
      <p:sp>
        <p:nvSpPr>
          <p:cNvPr id="17" name="Text Placeholder 45">
            <a:extLst>
              <a:ext uri="{FF2B5EF4-FFF2-40B4-BE49-F238E27FC236}">
                <a16:creationId xmlns:a16="http://schemas.microsoft.com/office/drawing/2014/main" id="{392C5845-2CC1-E245-A168-F0E5CF7935D3}"/>
              </a:ext>
            </a:extLst>
          </p:cNvPr>
          <p:cNvSpPr txBox="1">
            <a:spLocks/>
          </p:cNvSpPr>
          <p:nvPr/>
        </p:nvSpPr>
        <p:spPr>
          <a:xfrm>
            <a:off x="8137315" y="1629758"/>
            <a:ext cx="3426343" cy="478680"/>
          </a:xfrm>
          <a:prstGeom prst="rect">
            <a:avLst/>
          </a:prstGeom>
        </p:spPr>
        <p:txBody>
          <a:bodyPr vert="horz"/>
          <a:lstStyle>
            <a:lvl1pPr marL="0" indent="0" algn="l" defTabSz="997999" rtl="0" eaLnBrk="1" latinLnBrk="0" hangingPunct="1">
              <a:lnSpc>
                <a:spcPct val="100000"/>
              </a:lnSpc>
              <a:spcBef>
                <a:spcPts val="800"/>
              </a:spcBef>
              <a:buFontTx/>
              <a:buNone/>
              <a:defRPr sz="3000" b="0"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6971" indent="0" algn="l" defTabSz="997999" rtl="0" eaLnBrk="1" latinLnBrk="0" hangingPunct="1">
              <a:lnSpc>
                <a:spcPct val="90000"/>
              </a:lnSpc>
              <a:spcBef>
                <a:spcPts val="800"/>
              </a:spcBef>
              <a:buFontTx/>
              <a:buNone/>
              <a:defRPr sz="2600" kern="1200">
                <a:solidFill>
                  <a:schemeClr val="tx1"/>
                </a:solidFill>
                <a:latin typeface="+mn-lt"/>
                <a:ea typeface="+mn-ea"/>
                <a:cs typeface="+mn-cs"/>
              </a:defRPr>
            </a:lvl2pPr>
            <a:lvl3pPr marL="913942" indent="0" algn="l" defTabSz="997999" rtl="0" eaLnBrk="1" latinLnBrk="0" hangingPunct="1">
              <a:lnSpc>
                <a:spcPct val="90000"/>
              </a:lnSpc>
              <a:spcBef>
                <a:spcPts val="800"/>
              </a:spcBef>
              <a:buFontTx/>
              <a:buNone/>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Outputs:</a:t>
            </a:r>
          </a:p>
          <a:p>
            <a:pPr marL="457200" indent="-457200">
              <a:buFont typeface="Arial" panose="020B0604020202020204" pitchFamily="34" charset="0"/>
              <a:buChar char="•"/>
            </a:pPr>
            <a:endParaRPr lang="en-US" sz="2400" dirty="0"/>
          </a:p>
        </p:txBody>
      </p:sp>
      <p:sp>
        <p:nvSpPr>
          <p:cNvPr id="18" name="Text Placeholder 45">
            <a:extLst>
              <a:ext uri="{FF2B5EF4-FFF2-40B4-BE49-F238E27FC236}">
                <a16:creationId xmlns:a16="http://schemas.microsoft.com/office/drawing/2014/main" id="{DD1A4F6A-B128-094B-8983-4B1B4C65FED1}"/>
              </a:ext>
            </a:extLst>
          </p:cNvPr>
          <p:cNvSpPr txBox="1">
            <a:spLocks/>
          </p:cNvSpPr>
          <p:nvPr/>
        </p:nvSpPr>
        <p:spPr>
          <a:xfrm>
            <a:off x="8137316" y="3048823"/>
            <a:ext cx="3426343" cy="478680"/>
          </a:xfrm>
          <a:prstGeom prst="rect">
            <a:avLst/>
          </a:prstGeom>
        </p:spPr>
        <p:txBody>
          <a:bodyPr vert="horz"/>
          <a:lstStyle>
            <a:lvl1pPr marL="0" indent="0" algn="l" defTabSz="997999" rtl="0" eaLnBrk="1" latinLnBrk="0" hangingPunct="1">
              <a:lnSpc>
                <a:spcPct val="100000"/>
              </a:lnSpc>
              <a:spcBef>
                <a:spcPts val="800"/>
              </a:spcBef>
              <a:buFontTx/>
              <a:buNone/>
              <a:defRPr sz="3000" b="0" i="0" kern="120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456971" indent="0" algn="l" defTabSz="997999" rtl="0" eaLnBrk="1" latinLnBrk="0" hangingPunct="1">
              <a:lnSpc>
                <a:spcPct val="90000"/>
              </a:lnSpc>
              <a:spcBef>
                <a:spcPts val="800"/>
              </a:spcBef>
              <a:buFontTx/>
              <a:buNone/>
              <a:defRPr sz="2600" kern="1200">
                <a:solidFill>
                  <a:schemeClr val="tx1"/>
                </a:solidFill>
                <a:latin typeface="+mn-lt"/>
                <a:ea typeface="+mn-ea"/>
                <a:cs typeface="+mn-cs"/>
              </a:defRPr>
            </a:lvl2pPr>
            <a:lvl3pPr marL="913942" indent="0" algn="l" defTabSz="997999" rtl="0" eaLnBrk="1" latinLnBrk="0" hangingPunct="1">
              <a:lnSpc>
                <a:spcPct val="90000"/>
              </a:lnSpc>
              <a:spcBef>
                <a:spcPts val="800"/>
              </a:spcBef>
              <a:buFontTx/>
              <a:buNone/>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Hidden:</a:t>
            </a:r>
          </a:p>
        </p:txBody>
      </p:sp>
    </p:spTree>
    <p:extLst>
      <p:ext uri="{BB962C8B-B14F-4D97-AF65-F5344CB8AC3E}">
        <p14:creationId xmlns:p14="http://schemas.microsoft.com/office/powerpoint/2010/main" val="1009827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a:xfrm>
            <a:off x="697502" y="295897"/>
            <a:ext cx="10894666" cy="987472"/>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Training</a:t>
            </a:r>
            <a:endParaRPr lang="en-US" dirty="0"/>
          </a:p>
        </p:txBody>
      </p:sp>
      <p:sp>
        <p:nvSpPr>
          <p:cNvPr id="3" name="Text Placeholder 2">
            <a:extLst>
              <a:ext uri="{FF2B5EF4-FFF2-40B4-BE49-F238E27FC236}">
                <a16:creationId xmlns:a16="http://schemas.microsoft.com/office/drawing/2014/main" id="{EFA986EE-AA40-1B47-BD40-4247444EE8B5}"/>
              </a:ext>
            </a:extLst>
          </p:cNvPr>
          <p:cNvSpPr>
            <a:spLocks noGrp="1"/>
          </p:cNvSpPr>
          <p:nvPr>
            <p:ph type="body" sz="quarter" idx="10"/>
          </p:nvPr>
        </p:nvSpPr>
        <p:spPr>
          <a:xfrm>
            <a:off x="695796" y="1310105"/>
            <a:ext cx="10894666" cy="4599628"/>
          </a:xfrm>
        </p:spPr>
        <p:txBody>
          <a:bodyPr/>
          <a:lstStyle/>
          <a:p>
            <a:pPr marL="0" indent="0">
              <a:buNone/>
            </a:pPr>
            <a:r>
              <a:rPr lang="en-US" dirty="0"/>
              <a:t>To “train” a model, we need to optimize the </a:t>
            </a:r>
            <a:r>
              <a:rPr lang="en-US" b="1" dirty="0"/>
              <a:t>cost function </a:t>
            </a:r>
            <a:r>
              <a:rPr lang="en-US" b="1" dirty="0">
                <a:solidFill>
                  <a:schemeClr val="accent3"/>
                </a:solidFill>
                <a:latin typeface="Cambria Math" panose="02040503050406030204" pitchFamily="18" charset="0"/>
                <a:ea typeface="Cambria Math" panose="02040503050406030204" pitchFamily="18" charset="0"/>
              </a:rPr>
              <a:t>C(w)</a:t>
            </a:r>
            <a:r>
              <a:rPr lang="en-US" dirty="0"/>
              <a:t>.</a:t>
            </a:r>
          </a:p>
          <a:p>
            <a:pPr marL="478214" indent="-457200"/>
            <a:r>
              <a:rPr lang="en-US" dirty="0"/>
              <a:t>Also called </a:t>
            </a:r>
            <a:r>
              <a:rPr lang="en-US" b="1" i="1" dirty="0"/>
              <a:t>objective function </a:t>
            </a:r>
            <a:r>
              <a:rPr lang="en-US" b="1" dirty="0"/>
              <a:t>or </a:t>
            </a:r>
            <a:r>
              <a:rPr lang="en-US" b="1" i="1" dirty="0"/>
              <a:t>loss function</a:t>
            </a:r>
            <a:endParaRPr lang="en-US" i="1" dirty="0"/>
          </a:p>
          <a:p>
            <a:pPr marL="478214" indent="-457200"/>
            <a:r>
              <a:rPr lang="en-US" dirty="0">
                <a:solidFill>
                  <a:schemeClr val="accent3"/>
                </a:solidFill>
                <a:latin typeface="Cambria Math" panose="02040503050406030204" pitchFamily="18" charset="0"/>
                <a:ea typeface="Cambria Math" panose="02040503050406030204" pitchFamily="18" charset="0"/>
              </a:rPr>
              <a:t>w</a:t>
            </a:r>
            <a:r>
              <a:rPr lang="en-US" dirty="0"/>
              <a:t> refers to the weights / parameters / coefficients of the model</a:t>
            </a:r>
          </a:p>
          <a:p>
            <a:pPr marL="478214" indent="-457200"/>
            <a:r>
              <a:rPr lang="en-US" i="1" dirty="0">
                <a:solidFill>
                  <a:schemeClr val="accent3"/>
                </a:solidFill>
              </a:rPr>
              <a:t>Backpropagation</a:t>
            </a:r>
            <a:r>
              <a:rPr lang="en-US" dirty="0">
                <a:solidFill>
                  <a:schemeClr val="accent3"/>
                </a:solidFill>
              </a:rPr>
              <a:t> </a:t>
            </a:r>
            <a:r>
              <a:rPr lang="en-US" dirty="0"/>
              <a:t>searches for the weights that minimize the cost function.</a:t>
            </a:r>
          </a:p>
          <a:p>
            <a:pPr marL="0" indent="0">
              <a:buNone/>
            </a:pPr>
            <a:endParaRPr lang="en-US" dirty="0"/>
          </a:p>
        </p:txBody>
      </p:sp>
    </p:spTree>
    <p:extLst>
      <p:ext uri="{BB962C8B-B14F-4D97-AF65-F5344CB8AC3E}">
        <p14:creationId xmlns:p14="http://schemas.microsoft.com/office/powerpoint/2010/main" val="198146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F546-246F-E547-99E7-483DFFECC191}"/>
              </a:ext>
            </a:extLst>
          </p:cNvPr>
          <p:cNvSpPr txBox="1">
            <a:spLocks/>
          </p:cNvSpPr>
          <p:nvPr/>
        </p:nvSpPr>
        <p:spPr>
          <a:xfrm>
            <a:off x="697502" y="295897"/>
            <a:ext cx="10894666" cy="987472"/>
          </a:xfrm>
          <a:prstGeom prst="rect">
            <a:avLst/>
          </a:prstGeom>
        </p:spPr>
        <p:txBody>
          <a:bodyPr/>
          <a:lstStyle>
            <a:lvl1pPr algn="l" defTabSz="997999" rtl="0" eaLnBrk="1" latinLnBrk="0" hangingPunct="1">
              <a:lnSpc>
                <a:spcPct val="90000"/>
              </a:lnSpc>
              <a:spcBef>
                <a:spcPct val="0"/>
              </a:spcBef>
              <a:buNone/>
              <a:defRPr sz="4800" kern="1200">
                <a:solidFill>
                  <a:schemeClr val="tx1"/>
                </a:solidFill>
                <a:latin typeface="+mj-lt"/>
                <a:ea typeface="+mj-ea"/>
                <a:cs typeface="+mj-cs"/>
              </a:defRPr>
            </a:lvl1pPr>
          </a:lstStyle>
          <a:p>
            <a:r>
              <a:rPr lang="en-US" dirty="0">
                <a:latin typeface="Amazon Ember" panose="020B0603020204020204" pitchFamily="34" charset="0"/>
                <a:ea typeface="Amazon Ember" panose="020B0603020204020204" pitchFamily="34" charset="0"/>
                <a:cs typeface="Amazon Ember" panose="020B0603020204020204" pitchFamily="34" charset="0"/>
              </a:rPr>
              <a:t>Cost Function</a:t>
            </a:r>
            <a:endParaRPr lang="en-US" dirty="0"/>
          </a:p>
        </p:txBody>
      </p:sp>
      <p:sp>
        <p:nvSpPr>
          <p:cNvPr id="3" name="TextBox 2">
            <a:extLst>
              <a:ext uri="{FF2B5EF4-FFF2-40B4-BE49-F238E27FC236}">
                <a16:creationId xmlns:a16="http://schemas.microsoft.com/office/drawing/2014/main" id="{244CE885-624A-DF42-8F58-8827C81F3A70}"/>
              </a:ext>
            </a:extLst>
          </p:cNvPr>
          <p:cNvSpPr txBox="1"/>
          <p:nvPr/>
        </p:nvSpPr>
        <p:spPr>
          <a:xfrm>
            <a:off x="8539947" y="1758799"/>
            <a:ext cx="4548665" cy="1477328"/>
          </a:xfrm>
          <a:prstGeom prst="rect">
            <a:avLst/>
          </a:prstGeom>
          <a:noFill/>
        </p:spPr>
        <p:txBody>
          <a:bodyPr wrap="square" rtlCol="0">
            <a:spAutoFit/>
          </a:bodyPr>
          <a:lstStyle/>
          <a:p>
            <a:r>
              <a:rPr lang="en-US" b="1" dirty="0"/>
              <a:t>Notation for Classification</a:t>
            </a:r>
          </a:p>
          <a:p>
            <a:pPr marL="342900" indent="-342900">
              <a:buFont typeface="Arial" charset="0"/>
              <a:buChar char="•"/>
            </a:pPr>
            <a:r>
              <a:rPr lang="en-US" dirty="0">
                <a:latin typeface="Cambria Math" panose="02040503050406030204" pitchFamily="18" charset="0"/>
                <a:ea typeface="Cambria Math" panose="02040503050406030204" pitchFamily="18" charset="0"/>
              </a:rPr>
              <a:t>n</a:t>
            </a:r>
            <a:r>
              <a:rPr lang="en-US" dirty="0"/>
              <a:t> = training examples</a:t>
            </a:r>
          </a:p>
          <a:p>
            <a:pPr marL="342900" indent="-342900">
              <a:buFont typeface="Arial" charset="0"/>
              <a:buChar char="•"/>
            </a:pPr>
            <a:r>
              <a:rPr lang="en-US" dirty="0">
                <a:latin typeface="Cambria Math" panose="02040503050406030204" pitchFamily="18" charset="0"/>
                <a:ea typeface="Cambria Math" panose="02040503050406030204" pitchFamily="18" charset="0"/>
              </a:rPr>
              <a:t>j </a:t>
            </a:r>
            <a:r>
              <a:rPr lang="en-US" dirty="0"/>
              <a:t>=</a:t>
            </a:r>
            <a:r>
              <a:rPr lang="en-US" dirty="0">
                <a:latin typeface="Cambria Math" panose="02040503050406030204" pitchFamily="18" charset="0"/>
                <a:ea typeface="Cambria Math" panose="02040503050406030204" pitchFamily="18" charset="0"/>
              </a:rPr>
              <a:t> </a:t>
            </a:r>
            <a:r>
              <a:rPr lang="en-US" dirty="0"/>
              <a:t>classes</a:t>
            </a:r>
          </a:p>
          <a:p>
            <a:pPr marL="342900" indent="-342900">
              <a:buFont typeface="Arial" charset="0"/>
              <a:buChar char="•"/>
            </a:pPr>
            <a:r>
              <a:rPr lang="en-US" dirty="0">
                <a:latin typeface="Cambria Math" panose="02040503050406030204" pitchFamily="18" charset="0"/>
                <a:ea typeface="Cambria Math" panose="02040503050406030204" pitchFamily="18" charset="0"/>
              </a:rPr>
              <a:t>p</a:t>
            </a:r>
            <a:r>
              <a:rPr lang="en-US" dirty="0"/>
              <a:t> = prediction (probability)</a:t>
            </a:r>
          </a:p>
          <a:p>
            <a:pPr marL="342900" indent="-342900">
              <a:buFont typeface="Arial" charset="0"/>
              <a:buChar char="•"/>
            </a:pPr>
            <a:r>
              <a:rPr lang="en-US" dirty="0">
                <a:latin typeface="Cambria Math" panose="02040503050406030204" pitchFamily="18" charset="0"/>
                <a:ea typeface="Cambria Math" panose="02040503050406030204" pitchFamily="18" charset="0"/>
              </a:rPr>
              <a:t>y</a:t>
            </a:r>
            <a:r>
              <a:rPr lang="en-US" dirty="0"/>
              <a:t> = true class (1/yes, 0/no)</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600CA8-B9F8-F84F-B1FA-596D6C873169}"/>
                  </a:ext>
                </a:extLst>
              </p:cNvPr>
              <p:cNvSpPr txBox="1"/>
              <p:nvPr/>
            </p:nvSpPr>
            <p:spPr>
              <a:xfrm>
                <a:off x="8539947" y="4618687"/>
                <a:ext cx="3495145" cy="1200329"/>
              </a:xfrm>
              <a:prstGeom prst="rect">
                <a:avLst/>
              </a:prstGeom>
              <a:noFill/>
            </p:spPr>
            <p:txBody>
              <a:bodyPr wrap="square" rtlCol="0">
                <a:spAutoFit/>
              </a:bodyPr>
              <a:lstStyle/>
              <a:p>
                <a:r>
                  <a:rPr lang="en-US" b="1" dirty="0"/>
                  <a:t>Notation for Regression</a:t>
                </a:r>
              </a:p>
              <a:p>
                <a:pPr marL="342900" indent="-342900">
                  <a:buFont typeface="Arial" charset="0"/>
                  <a:buChar char="•"/>
                </a:pPr>
                <a:r>
                  <a:rPr lang="en-US" dirty="0">
                    <a:latin typeface="Cambria Math" panose="02040503050406030204" pitchFamily="18" charset="0"/>
                    <a:ea typeface="Cambria Math" panose="02040503050406030204" pitchFamily="18" charset="0"/>
                  </a:rPr>
                  <a:t>n</a:t>
                </a:r>
                <a:r>
                  <a:rPr lang="en-US" dirty="0"/>
                  <a:t> = training examples</a:t>
                </a:r>
              </a:p>
              <a:p>
                <a:pPr marL="342900" indent="-342900">
                  <a:buFont typeface="Arial" charset="0"/>
                  <a:buChar char="•"/>
                </a:pPr>
                <a:r>
                  <a:rPr lang="en-US" dirty="0">
                    <a:latin typeface="Cambria Math" panose="02040503050406030204" pitchFamily="18" charset="0"/>
                    <a:ea typeface="Cambria Math" panose="02040503050406030204" pitchFamily="18" charset="0"/>
                  </a:rPr>
                  <a:t>p</a:t>
                </a:r>
                <a:r>
                  <a:rPr lang="en-US" dirty="0"/>
                  <a:t> = prediction (numeric, </a:t>
                </a:r>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m:rPr>
                            <m:sty m:val="p"/>
                          </m:rPr>
                          <a:rPr lang="en-US">
                            <a:latin typeface="Cambria Math" panose="02040503050406030204" pitchFamily="18" charset="0"/>
                            <a:ea typeface="Cambria Math" panose="02040503050406030204" pitchFamily="18" charset="0"/>
                          </a:rPr>
                          <m:t>y</m:t>
                        </m:r>
                      </m:e>
                    </m:acc>
                  </m:oMath>
                </a14:m>
                <a:r>
                  <a:rPr lang="en-US" dirty="0"/>
                  <a:t>)</a:t>
                </a:r>
              </a:p>
              <a:p>
                <a:pPr marL="342900" indent="-342900">
                  <a:buFont typeface="Arial" charset="0"/>
                  <a:buChar char="•"/>
                </a:pPr>
                <a:r>
                  <a:rPr lang="en-US" dirty="0">
                    <a:latin typeface="Cambria Math" panose="02040503050406030204" pitchFamily="18" charset="0"/>
                    <a:ea typeface="Cambria Math" panose="02040503050406030204" pitchFamily="18" charset="0"/>
                  </a:rPr>
                  <a:t>y</a:t>
                </a:r>
                <a:r>
                  <a:rPr lang="en-US" dirty="0"/>
                  <a:t> = true value</a:t>
                </a:r>
              </a:p>
            </p:txBody>
          </p:sp>
        </mc:Choice>
        <mc:Fallback xmlns="">
          <p:sp>
            <p:nvSpPr>
              <p:cNvPr id="4" name="TextBox 3">
                <a:extLst>
                  <a:ext uri="{FF2B5EF4-FFF2-40B4-BE49-F238E27FC236}">
                    <a16:creationId xmlns:a16="http://schemas.microsoft.com/office/drawing/2014/main" id="{DA600CA8-B9F8-F84F-B1FA-596D6C873169}"/>
                  </a:ext>
                </a:extLst>
              </p:cNvPr>
              <p:cNvSpPr txBox="1">
                <a:spLocks noRot="1" noChangeAspect="1" noMove="1" noResize="1" noEditPoints="1" noAdjustHandles="1" noChangeArrowheads="1" noChangeShapeType="1" noTextEdit="1"/>
              </p:cNvSpPr>
              <p:nvPr/>
            </p:nvSpPr>
            <p:spPr>
              <a:xfrm>
                <a:off x="8539947" y="4618687"/>
                <a:ext cx="3495145" cy="1200329"/>
              </a:xfrm>
              <a:prstGeom prst="rect">
                <a:avLst/>
              </a:prstGeom>
              <a:blipFill>
                <a:blip r:embed="rId3"/>
                <a:stretch>
                  <a:fillRect l="-1449" t="-2083" b="-72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195BED4-8A8F-6742-A3D5-670FAFBB1E1F}"/>
                  </a:ext>
                </a:extLst>
              </p:cNvPr>
              <p:cNvSpPr/>
              <p:nvPr/>
            </p:nvSpPr>
            <p:spPr>
              <a:xfrm>
                <a:off x="820106" y="4532596"/>
                <a:ext cx="6963542" cy="1167564"/>
              </a:xfrm>
              <a:prstGeom prst="rect">
                <a:avLst/>
              </a:prstGeom>
            </p:spPr>
            <p:txBody>
              <a:bodyPr wrap="square">
                <a:spAutoFit/>
              </a:bodyPr>
              <a:lstStyle/>
              <a:p>
                <a:pPr marL="342900" indent="-342900">
                  <a:buFont typeface="Arial" panose="020B0604020202020204" pitchFamily="34" charset="0"/>
                  <a:buChar char="•"/>
                </a:pPr>
                <a:r>
                  <a:rPr lang="en-US" sz="2400" b="1" dirty="0"/>
                  <a:t>Regression: </a:t>
                </a:r>
                <a:r>
                  <a:rPr lang="en-US" sz="2400" i="1" dirty="0"/>
                  <a:t>L2 loss </a:t>
                </a:r>
                <a:r>
                  <a:rPr lang="en-US" sz="2400" dirty="0"/>
                  <a:t>(or </a:t>
                </a:r>
                <a:r>
                  <a:rPr lang="en-US" sz="2400" i="1" dirty="0"/>
                  <a:t>Mean Squared Error</a:t>
                </a:r>
                <a:r>
                  <a:rPr lang="en-US" sz="2400" dirty="0"/>
                  <a:t>): </a:t>
                </a:r>
                <a:endParaRPr lang="en-US" sz="2400" i="1" dirty="0">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C</m:t>
                      </m:r>
                      <m:r>
                        <a:rPr lang="en-US">
                          <a:latin typeface="Cambria Math" panose="02040503050406030204" pitchFamily="18" charset="0"/>
                        </a:rPr>
                        <m:t>= </m:t>
                      </m:r>
                      <m:f>
                        <m:fPr>
                          <m:ctrlPr>
                            <a:rPr lang="en-US"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n</m:t>
                          </m:r>
                        </m:den>
                      </m:f>
                      <m:r>
                        <a:rPr lang="en-US">
                          <a:latin typeface="Cambria Math" panose="02040503050406030204" pitchFamily="18" charset="0"/>
                        </a:rPr>
                        <m:t> </m:t>
                      </m:r>
                      <m:nary>
                        <m:naryPr>
                          <m:chr m:val="∑"/>
                          <m:supHide m:val="on"/>
                          <m:ctrlPr>
                            <a:rPr lang="en-US" i="1">
                              <a:latin typeface="Cambria Math" panose="02040503050406030204" pitchFamily="18" charset="0"/>
                            </a:rPr>
                          </m:ctrlPr>
                        </m:naryPr>
                        <m:sub>
                          <m:r>
                            <m:rPr>
                              <m:sty m:val="p"/>
                            </m:rPr>
                            <a:rPr lang="en-US">
                              <a:latin typeface="Cambria Math" charset="0"/>
                            </a:rPr>
                            <m:t>examples</m:t>
                          </m:r>
                        </m:sub>
                        <m:sup/>
                        <m:e>
                          <m:d>
                            <m:dPr>
                              <m:ctrlPr>
                                <a:rPr lang="en-US" i="1">
                                  <a:latin typeface="Cambria Math" panose="02040503050406030204" pitchFamily="18" charset="0"/>
                                </a:rPr>
                              </m:ctrlPr>
                            </m:dPr>
                            <m:e>
                              <m:r>
                                <m:rPr>
                                  <m:sty m:val="p"/>
                                </m:rPr>
                                <a:rPr lang="en-US">
                                  <a:latin typeface="Cambria Math" panose="02040503050406030204" pitchFamily="18" charset="0"/>
                                </a:rPr>
                                <m:t>y</m:t>
                              </m:r>
                              <m:r>
                                <a:rPr lang="en-US">
                                  <a:latin typeface="Cambria Math" panose="02040503050406030204" pitchFamily="18" charset="0"/>
                                </a:rPr>
                                <m:t>−</m:t>
                              </m:r>
                              <m:r>
                                <m:rPr>
                                  <m:sty m:val="p"/>
                                </m:rPr>
                                <a:rPr lang="en-US">
                                  <a:latin typeface="Cambria Math" panose="02040503050406030204" pitchFamily="18" charset="0"/>
                                </a:rPr>
                                <m:t>p</m:t>
                              </m:r>
                            </m:e>
                          </m:d>
                          <m:r>
                            <a:rPr lang="en-US" baseline="30000">
                              <a:latin typeface="Cambria Math" panose="02040503050406030204" pitchFamily="18" charset="0"/>
                            </a:rPr>
                            <m:t>2</m:t>
                          </m:r>
                        </m:e>
                      </m:nary>
                    </m:oMath>
                  </m:oMathPara>
                </a14:m>
                <a:endParaRPr lang="en-US" dirty="0"/>
              </a:p>
            </p:txBody>
          </p:sp>
        </mc:Choice>
        <mc:Fallback xmlns="">
          <p:sp>
            <p:nvSpPr>
              <p:cNvPr id="5" name="Rectangle 4">
                <a:extLst>
                  <a:ext uri="{FF2B5EF4-FFF2-40B4-BE49-F238E27FC236}">
                    <a16:creationId xmlns:a16="http://schemas.microsoft.com/office/drawing/2014/main" id="{5195BED4-8A8F-6742-A3D5-670FAFBB1E1F}"/>
                  </a:ext>
                </a:extLst>
              </p:cNvPr>
              <p:cNvSpPr>
                <a:spLocks noRot="1" noChangeAspect="1" noMove="1" noResize="1" noEditPoints="1" noAdjustHandles="1" noChangeArrowheads="1" noChangeShapeType="1" noTextEdit="1"/>
              </p:cNvSpPr>
              <p:nvPr/>
            </p:nvSpPr>
            <p:spPr>
              <a:xfrm>
                <a:off x="820106" y="4532596"/>
                <a:ext cx="6963542" cy="1167564"/>
              </a:xfrm>
              <a:prstGeom prst="rect">
                <a:avLst/>
              </a:prstGeom>
              <a:blipFill>
                <a:blip r:embed="rId4"/>
                <a:stretch>
                  <a:fillRect l="-1093" t="-50000" b="-109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B57D901-EFA6-1841-93D0-38CDDB781F29}"/>
                  </a:ext>
                </a:extLst>
              </p:cNvPr>
              <p:cNvSpPr/>
              <p:nvPr/>
            </p:nvSpPr>
            <p:spPr>
              <a:xfrm>
                <a:off x="820106" y="3111029"/>
                <a:ext cx="8193974" cy="1352230"/>
              </a:xfrm>
              <a:prstGeom prst="rect">
                <a:avLst/>
              </a:prstGeom>
            </p:spPr>
            <p:txBody>
              <a:bodyPr wrap="square">
                <a:spAutoFit/>
              </a:bodyPr>
              <a:lstStyle/>
              <a:p>
                <a:pPr marL="342900" indent="-342900">
                  <a:buFont typeface="Arial" panose="020B0604020202020204" pitchFamily="34" charset="0"/>
                  <a:buChar char="•"/>
                </a:pPr>
                <a:r>
                  <a:rPr lang="en-US" sz="2400" b="1" dirty="0"/>
                  <a:t>Multiclass classification: </a:t>
                </a:r>
                <a:r>
                  <a:rPr lang="en-US" sz="2400" i="1" dirty="0"/>
                  <a:t>Cross entropy loss </a:t>
                </a:r>
              </a:p>
              <a:p>
                <a:endParaRPr lang="en-US" sz="1200" dirty="0"/>
              </a:p>
              <a:p>
                <a:pPr/>
                <a14:m>
                  <m:oMathPara xmlns:m="http://schemas.openxmlformats.org/officeDocument/2006/math">
                    <m:oMathParaPr>
                      <m:jc m:val="center"/>
                    </m:oMathParaPr>
                    <m:oMath xmlns:m="http://schemas.openxmlformats.org/officeDocument/2006/math">
                      <m:r>
                        <m:rPr>
                          <m:sty m:val="p"/>
                        </m:rPr>
                        <a:rPr lang="en-US">
                          <a:latin typeface="Cambria Math" panose="02040503050406030204" pitchFamily="18" charset="0"/>
                        </a:rPr>
                        <m:t>C</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n</m:t>
                          </m:r>
                        </m:den>
                      </m:f>
                      <m:r>
                        <a:rPr lang="en-US">
                          <a:latin typeface="Cambria Math" panose="02040503050406030204" pitchFamily="18" charset="0"/>
                        </a:rPr>
                        <m:t> </m:t>
                      </m:r>
                      <m:nary>
                        <m:naryPr>
                          <m:chr m:val="∑"/>
                          <m:supHide m:val="on"/>
                          <m:ctrlPr>
                            <a:rPr lang="en-US" i="1">
                              <a:latin typeface="Cambria Math" panose="02040503050406030204" pitchFamily="18" charset="0"/>
                            </a:rPr>
                          </m:ctrlPr>
                        </m:naryPr>
                        <m:sub>
                          <m:r>
                            <m:rPr>
                              <m:sty m:val="p"/>
                              <m:brk m:alnAt="7"/>
                            </m:rPr>
                            <a:rPr lang="en-US">
                              <a:latin typeface="Cambria Math" charset="0"/>
                            </a:rPr>
                            <m:t>e</m:t>
                          </m:r>
                          <m:r>
                            <m:rPr>
                              <m:sty m:val="p"/>
                            </m:rPr>
                            <a:rPr lang="en-US">
                              <a:latin typeface="Cambria Math" charset="0"/>
                            </a:rPr>
                            <m:t>xamples</m:t>
                          </m:r>
                        </m:sub>
                        <m:sup/>
                        <m:e>
                          <m:nary>
                            <m:naryPr>
                              <m:chr m:val="∑"/>
                              <m:supHide m:val="on"/>
                              <m:ctrlPr>
                                <a:rPr lang="en-US" i="1">
                                  <a:latin typeface="Cambria Math" panose="02040503050406030204" pitchFamily="18" charset="0"/>
                                </a:rPr>
                              </m:ctrlPr>
                            </m:naryPr>
                            <m:sub>
                              <m:r>
                                <m:rPr>
                                  <m:sty m:val="p"/>
                                </m:rPr>
                                <a:rPr lang="en-US">
                                  <a:latin typeface="Cambria Math" charset="0"/>
                                </a:rPr>
                                <m:t>classes</m:t>
                              </m:r>
                            </m:sub>
                            <m:sup/>
                            <m:e>
                              <m:sSub>
                                <m:sSubPr>
                                  <m:ctrlPr>
                                    <a:rPr lang="en-US" i="1">
                                      <a:latin typeface="Cambria Math" panose="02040503050406030204" pitchFamily="18" charset="0"/>
                                    </a:rPr>
                                  </m:ctrlPr>
                                </m:sSubPr>
                                <m:e>
                                  <m:r>
                                    <m:rPr>
                                      <m:sty m:val="p"/>
                                    </m:rPr>
                                    <a:rPr lang="en-US">
                                      <a:latin typeface="Cambria Math" panose="02040503050406030204" pitchFamily="18" charset="0"/>
                                    </a:rPr>
                                    <m:t>y</m:t>
                                  </m:r>
                                </m:e>
                                <m:sub>
                                  <m:r>
                                    <m:rPr>
                                      <m:sty m:val="p"/>
                                    </m:rPr>
                                    <a:rPr lang="en-US">
                                      <a:latin typeface="Cambria Math" panose="02040503050406030204" pitchFamily="18" charset="0"/>
                                    </a:rPr>
                                    <m:t>j</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sSub>
                                    <m:sSubPr>
                                      <m:ctrlPr>
                                        <a:rPr lang="en-US" i="1">
                                          <a:latin typeface="Cambria Math" panose="02040503050406030204" pitchFamily="18" charset="0"/>
                                        </a:rPr>
                                      </m:ctrlPr>
                                    </m:sSubPr>
                                    <m:e>
                                      <m:r>
                                        <m:rPr>
                                          <m:sty m:val="p"/>
                                        </m:rPr>
                                        <a:rPr lang="en-US">
                                          <a:latin typeface="Cambria Math" panose="02040503050406030204" pitchFamily="18" charset="0"/>
                                        </a:rPr>
                                        <m:t>p</m:t>
                                      </m:r>
                                    </m:e>
                                    <m:sub>
                                      <m:r>
                                        <m:rPr>
                                          <m:sty m:val="p"/>
                                        </m:rPr>
                                        <a:rPr lang="en-US">
                                          <a:latin typeface="Cambria Math" panose="02040503050406030204" pitchFamily="18" charset="0"/>
                                        </a:rPr>
                                        <m:t>j</m:t>
                                      </m:r>
                                    </m:sub>
                                  </m:sSub>
                                </m:e>
                              </m:func>
                            </m:e>
                          </m:nary>
                        </m:e>
                      </m:nary>
                    </m:oMath>
                  </m:oMathPara>
                </a14:m>
                <a:endParaRPr lang="en-US" dirty="0"/>
              </a:p>
            </p:txBody>
          </p:sp>
        </mc:Choice>
        <mc:Fallback xmlns="">
          <p:sp>
            <p:nvSpPr>
              <p:cNvPr id="6" name="Rectangle 5">
                <a:extLst>
                  <a:ext uri="{FF2B5EF4-FFF2-40B4-BE49-F238E27FC236}">
                    <a16:creationId xmlns:a16="http://schemas.microsoft.com/office/drawing/2014/main" id="{4B57D901-EFA6-1841-93D0-38CDDB781F29}"/>
                  </a:ext>
                </a:extLst>
              </p:cNvPr>
              <p:cNvSpPr>
                <a:spLocks noRot="1" noChangeAspect="1" noMove="1" noResize="1" noEditPoints="1" noAdjustHandles="1" noChangeArrowheads="1" noChangeShapeType="1" noTextEdit="1"/>
              </p:cNvSpPr>
              <p:nvPr/>
            </p:nvSpPr>
            <p:spPr>
              <a:xfrm>
                <a:off x="820106" y="3111029"/>
                <a:ext cx="8193974" cy="1352230"/>
              </a:xfrm>
              <a:prstGeom prst="rect">
                <a:avLst/>
              </a:prstGeom>
              <a:blipFill>
                <a:blip r:embed="rId5"/>
                <a:stretch>
                  <a:fillRect l="-929" t="-27778" b="-93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06574D9-D584-9A4C-99D8-073B2E411223}"/>
                  </a:ext>
                </a:extLst>
              </p:cNvPr>
              <p:cNvSpPr/>
              <p:nvPr/>
            </p:nvSpPr>
            <p:spPr>
              <a:xfrm>
                <a:off x="837039" y="1758799"/>
                <a:ext cx="7315200" cy="1352230"/>
              </a:xfrm>
              <a:prstGeom prst="rect">
                <a:avLst/>
              </a:prstGeom>
            </p:spPr>
            <p:txBody>
              <a:bodyPr wrap="square">
                <a:spAutoFit/>
              </a:bodyPr>
              <a:lstStyle/>
              <a:p>
                <a:pPr marL="342900" indent="-342900">
                  <a:buFont typeface="Arial" panose="020B0604020202020204" pitchFamily="34" charset="0"/>
                  <a:buChar char="•"/>
                </a:pPr>
                <a:r>
                  <a:rPr lang="en-US" sz="2400" b="1" dirty="0"/>
                  <a:t>Binary classification: </a:t>
                </a:r>
                <a:r>
                  <a:rPr lang="en-US" sz="2400" i="1" dirty="0"/>
                  <a:t>Log loss</a:t>
                </a:r>
              </a:p>
              <a:p>
                <a:pPr marL="742950" lvl="1" indent="-285750">
                  <a:buFont typeface="Arial" panose="020B0604020202020204" pitchFamily="34" charset="0"/>
                  <a:buChar char="•"/>
                </a:pPr>
                <a:endParaRPr lang="en-US" sz="1200" dirty="0"/>
              </a:p>
              <a:p>
                <a:pPr lvl="1"/>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C</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m:rPr>
                              <m:sty m:val="p"/>
                            </m:rPr>
                            <a:rPr lang="en-US">
                              <a:latin typeface="Cambria Math" panose="02040503050406030204" pitchFamily="18" charset="0"/>
                            </a:rPr>
                            <m:t>n</m:t>
                          </m:r>
                        </m:den>
                      </m:f>
                      <m:nary>
                        <m:naryPr>
                          <m:chr m:val="∑"/>
                          <m:supHide m:val="on"/>
                          <m:ctrlPr>
                            <a:rPr lang="en-US" i="1">
                              <a:latin typeface="Cambria Math" panose="02040503050406030204" pitchFamily="18" charset="0"/>
                            </a:rPr>
                          </m:ctrlPr>
                        </m:naryPr>
                        <m:sub>
                          <m:r>
                            <m:rPr>
                              <m:sty m:val="p"/>
                              <m:brk m:alnAt="7"/>
                            </m:rPr>
                            <a:rPr lang="en-US">
                              <a:latin typeface="Cambria Math" charset="0"/>
                            </a:rPr>
                            <m:t>e</m:t>
                          </m:r>
                          <m:r>
                            <m:rPr>
                              <m:sty m:val="p"/>
                            </m:rPr>
                            <a:rPr lang="en-US">
                              <a:latin typeface="Cambria Math" charset="0"/>
                            </a:rPr>
                            <m:t>xamples</m:t>
                          </m:r>
                        </m:sub>
                        <m:sup/>
                        <m:e>
                          <m:r>
                            <m:rPr>
                              <m:sty m:val="p"/>
                            </m:rPr>
                            <a:rPr lang="en-US">
                              <a:latin typeface="Cambria Math" panose="02040503050406030204" pitchFamily="18" charset="0"/>
                            </a:rPr>
                            <m:t>y</m:t>
                          </m:r>
                          <m:r>
                            <a:rPr lang="en-US">
                              <a:latin typeface="Cambria Math" panose="02040503050406030204" pitchFamily="18" charset="0"/>
                            </a:rPr>
                            <m:t> </m:t>
                          </m:r>
                          <m:r>
                            <m:rPr>
                              <m:sty m:val="p"/>
                            </m:rPr>
                            <a:rPr lang="en-US">
                              <a:latin typeface="Cambria Math" panose="02040503050406030204" pitchFamily="18" charset="0"/>
                            </a:rPr>
                            <m:t>ln</m:t>
                          </m:r>
                          <m:r>
                            <a:rPr lang="en-US">
                              <a:latin typeface="Cambria Math" panose="02040503050406030204" pitchFamily="18" charset="0"/>
                            </a:rPr>
                            <m:t> </m:t>
                          </m:r>
                          <m:r>
                            <m:rPr>
                              <m:sty m:val="p"/>
                            </m:rPr>
                            <a:rPr lang="en-US">
                              <a:latin typeface="Cambria Math" panose="02040503050406030204" pitchFamily="18" charset="0"/>
                            </a:rPr>
                            <m:t>p</m:t>
                          </m:r>
                          <m:r>
                            <a:rPr lang="en-US">
                              <a:latin typeface="Cambria Math" charset="0"/>
                            </a:rPr>
                            <m:t>+</m:t>
                          </m:r>
                          <m:d>
                            <m:dPr>
                              <m:ctrlPr>
                                <a:rPr lang="en-US" i="1">
                                  <a:latin typeface="Cambria Math" panose="02040503050406030204" pitchFamily="18" charset="0"/>
                                </a:rPr>
                              </m:ctrlPr>
                            </m:dPr>
                            <m:e>
                              <m:r>
                                <a:rPr lang="en-US">
                                  <a:latin typeface="Cambria Math" charset="0"/>
                                </a:rPr>
                                <m:t>1−</m:t>
                              </m:r>
                              <m:r>
                                <m:rPr>
                                  <m:sty m:val="p"/>
                                </m:rPr>
                                <a:rPr lang="en-US">
                                  <a:latin typeface="Cambria Math" charset="0"/>
                                </a:rPr>
                                <m:t>y</m:t>
                              </m:r>
                            </m:e>
                          </m:d>
                          <m:r>
                            <a:rPr lang="en-US">
                              <a:latin typeface="Cambria Math" charset="0"/>
                            </a:rPr>
                            <m:t> </m:t>
                          </m:r>
                          <m:r>
                            <m:rPr>
                              <m:sty m:val="p"/>
                            </m:rPr>
                            <a:rPr lang="en-US">
                              <a:latin typeface="Cambria Math" charset="0"/>
                            </a:rPr>
                            <m:t>ln</m:t>
                          </m:r>
                          <m:r>
                            <a:rPr lang="en-US">
                              <a:latin typeface="Cambria Math" charset="0"/>
                            </a:rPr>
                            <m:t>(1−</m:t>
                          </m:r>
                          <m:r>
                            <m:rPr>
                              <m:sty m:val="p"/>
                            </m:rPr>
                            <a:rPr lang="en-US">
                              <a:latin typeface="Cambria Math" charset="0"/>
                            </a:rPr>
                            <m:t>p</m:t>
                          </m:r>
                          <m:r>
                            <a:rPr lang="en-US">
                              <a:latin typeface="Cambria Math" charset="0"/>
                            </a:rPr>
                            <m:t>)</m:t>
                          </m:r>
                        </m:e>
                      </m:nary>
                    </m:oMath>
                  </m:oMathPara>
                </a14:m>
                <a:endParaRPr lang="en-US" dirty="0"/>
              </a:p>
            </p:txBody>
          </p:sp>
        </mc:Choice>
        <mc:Fallback xmlns="">
          <p:sp>
            <p:nvSpPr>
              <p:cNvPr id="7" name="Rectangle 6">
                <a:extLst>
                  <a:ext uri="{FF2B5EF4-FFF2-40B4-BE49-F238E27FC236}">
                    <a16:creationId xmlns:a16="http://schemas.microsoft.com/office/drawing/2014/main" id="{206574D9-D584-9A4C-99D8-073B2E411223}"/>
                  </a:ext>
                </a:extLst>
              </p:cNvPr>
              <p:cNvSpPr>
                <a:spLocks noRot="1" noChangeAspect="1" noMove="1" noResize="1" noEditPoints="1" noAdjustHandles="1" noChangeArrowheads="1" noChangeShapeType="1" noTextEdit="1"/>
              </p:cNvSpPr>
              <p:nvPr/>
            </p:nvSpPr>
            <p:spPr>
              <a:xfrm>
                <a:off x="837039" y="1758799"/>
                <a:ext cx="7315200" cy="1352230"/>
              </a:xfrm>
              <a:prstGeom prst="rect">
                <a:avLst/>
              </a:prstGeom>
              <a:blipFill>
                <a:blip r:embed="rId6"/>
                <a:stretch>
                  <a:fillRect l="-1040" t="-28037" b="-95327"/>
                </a:stretch>
              </a:blipFill>
            </p:spPr>
            <p:txBody>
              <a:bodyPr/>
              <a:lstStyle/>
              <a:p>
                <a:r>
                  <a:rPr lang="en-US">
                    <a:noFill/>
                  </a:rPr>
                  <a:t> </a:t>
                </a:r>
              </a:p>
            </p:txBody>
          </p:sp>
        </mc:Fallback>
      </mc:AlternateContent>
      <p:sp>
        <p:nvSpPr>
          <p:cNvPr id="8" name="Text Placeholder 2">
            <a:extLst>
              <a:ext uri="{FF2B5EF4-FFF2-40B4-BE49-F238E27FC236}">
                <a16:creationId xmlns:a16="http://schemas.microsoft.com/office/drawing/2014/main" id="{5215241B-FC6E-574B-AE26-599E77C8B741}"/>
              </a:ext>
            </a:extLst>
          </p:cNvPr>
          <p:cNvSpPr txBox="1">
            <a:spLocks/>
          </p:cNvSpPr>
          <p:nvPr/>
        </p:nvSpPr>
        <p:spPr>
          <a:xfrm>
            <a:off x="695795" y="1208506"/>
            <a:ext cx="10869636" cy="4599628"/>
          </a:xfrm>
          <a:prstGeom prst="rect">
            <a:avLst/>
          </a:prstGeom>
        </p:spPr>
        <p:txBody>
          <a:bodyPr/>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b="1" dirty="0">
                <a:solidFill>
                  <a:schemeClr val="accent3"/>
                </a:solidFill>
              </a:rPr>
              <a:t>“How to measure the error?”</a:t>
            </a:r>
          </a:p>
        </p:txBody>
      </p:sp>
    </p:spTree>
    <p:extLst>
      <p:ext uri="{BB962C8B-B14F-4D97-AF65-F5344CB8AC3E}">
        <p14:creationId xmlns:p14="http://schemas.microsoft.com/office/powerpoint/2010/main" val="37256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ECA58-89BD-EE41-B0A4-DBFC2310393D}"/>
              </a:ext>
            </a:extLst>
          </p:cNvPr>
          <p:cNvSpPr>
            <a:spLocks noGrp="1"/>
          </p:cNvSpPr>
          <p:nvPr>
            <p:ph type="title"/>
          </p:nvPr>
        </p:nvSpPr>
        <p:spPr/>
        <p:txBody>
          <a:bodyPr/>
          <a:lstStyle/>
          <a:p>
            <a:r>
              <a:rPr lang="en-US" dirty="0"/>
              <a:t>Backpropagation</a:t>
            </a:r>
          </a:p>
        </p:txBody>
      </p:sp>
      <p:sp>
        <p:nvSpPr>
          <p:cNvPr id="3" name="Text Placeholder 2">
            <a:extLst>
              <a:ext uri="{FF2B5EF4-FFF2-40B4-BE49-F238E27FC236}">
                <a16:creationId xmlns:a16="http://schemas.microsoft.com/office/drawing/2014/main" id="{8A13FE31-6669-194E-8DE3-110A25ABCBB0}"/>
              </a:ext>
            </a:extLst>
          </p:cNvPr>
          <p:cNvSpPr>
            <a:spLocks noGrp="1"/>
          </p:cNvSpPr>
          <p:nvPr>
            <p:ph type="body" sz="quarter" idx="10"/>
          </p:nvPr>
        </p:nvSpPr>
        <p:spPr>
          <a:xfrm>
            <a:off x="713434" y="1178606"/>
            <a:ext cx="9526168" cy="4599628"/>
          </a:xfrm>
        </p:spPr>
        <p:txBody>
          <a:bodyPr/>
          <a:lstStyle/>
          <a:p>
            <a:pPr marL="0" indent="0">
              <a:buNone/>
            </a:pPr>
            <a:r>
              <a:rPr lang="en-US" sz="3200" b="1" dirty="0"/>
              <a:t>Gradient descent: </a:t>
            </a:r>
          </a:p>
          <a:p>
            <a:pPr marL="457200" indent="-222250"/>
            <a:r>
              <a:rPr lang="en-US" dirty="0"/>
              <a:t>An optimization method used to train neural networks</a:t>
            </a:r>
          </a:p>
          <a:p>
            <a:pPr marL="457200" indent="-222250"/>
            <a:r>
              <a:rPr lang="en-US" dirty="0"/>
              <a:t>Moving towards the direction of the steepest descent iteratively</a:t>
            </a:r>
          </a:p>
          <a:p>
            <a:pPr marL="457200" indent="-222250"/>
            <a:r>
              <a:rPr lang="en-US" dirty="0"/>
              <a:t>At each weight update:</a:t>
            </a:r>
          </a:p>
        </p:txBody>
      </p:sp>
      <p:grpSp>
        <p:nvGrpSpPr>
          <p:cNvPr id="4" name="Group 3">
            <a:extLst>
              <a:ext uri="{FF2B5EF4-FFF2-40B4-BE49-F238E27FC236}">
                <a16:creationId xmlns:a16="http://schemas.microsoft.com/office/drawing/2014/main" id="{546CAE37-8383-CB4D-8D17-A23A2AC4C2D2}"/>
              </a:ext>
            </a:extLst>
          </p:cNvPr>
          <p:cNvGrpSpPr/>
          <p:nvPr/>
        </p:nvGrpSpPr>
        <p:grpSpPr>
          <a:xfrm>
            <a:off x="1095404" y="3151412"/>
            <a:ext cx="10334176" cy="2789203"/>
            <a:chOff x="1093816" y="3200397"/>
            <a:chExt cx="10334176" cy="2789203"/>
          </a:xfrm>
        </p:grpSpPr>
        <p:sp>
          <p:nvSpPr>
            <p:cNvPr id="5" name="Oval 4">
              <a:extLst>
                <a:ext uri="{FF2B5EF4-FFF2-40B4-BE49-F238E27FC236}">
                  <a16:creationId xmlns:a16="http://schemas.microsoft.com/office/drawing/2014/main" id="{3B9D6C42-B059-304D-A058-53325F766320}"/>
                </a:ext>
              </a:extLst>
            </p:cNvPr>
            <p:cNvSpPr/>
            <p:nvPr/>
          </p:nvSpPr>
          <p:spPr>
            <a:xfrm>
              <a:off x="6225423" y="4316320"/>
              <a:ext cx="1210089" cy="1070518"/>
            </a:xfrm>
            <a:prstGeom prst="ellipse">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6D78EA3-F174-0E43-BFBE-E87D6215B333}"/>
                    </a:ext>
                  </a:extLst>
                </p:cNvPr>
                <p:cNvSpPr/>
                <p:nvPr/>
              </p:nvSpPr>
              <p:spPr>
                <a:xfrm>
                  <a:off x="1093816" y="3888523"/>
                  <a:ext cx="6630341" cy="1415259"/>
                </a:xfrm>
                <a:prstGeom prst="rect">
                  <a:avLst/>
                </a:prstGeom>
              </p:spPr>
              <p:txBody>
                <a:bodyPr wrap="none">
                  <a:spAutoFit/>
                </a:bodyPr>
                <a:lstStyle/>
                <a:p>
                  <a:r>
                    <a:rPr lang="en-US" sz="2400" dirty="0"/>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𝑛𝑒𝑤</m:t>
                          </m:r>
                        </m:sub>
                      </m:sSub>
                      <m:r>
                        <a:rPr lang="en-US" sz="280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𝑜𝑙𝑑</m:t>
                          </m:r>
                        </m:sub>
                      </m:sSub>
                      <m:r>
                        <a:rPr lang="en-US" sz="2800">
                          <a:latin typeface="Cambria Math" panose="02040503050406030204" pitchFamily="18" charset="0"/>
                        </a:rPr>
                        <m:t>−∆</m:t>
                      </m:r>
                      <m:r>
                        <m:rPr>
                          <m:sty m:val="p"/>
                        </m:rPr>
                        <a:rPr lang="en-US" sz="2800">
                          <a:latin typeface="Cambria Math" panose="02040503050406030204" pitchFamily="18" charset="0"/>
                          <a:ea typeface="Cambria Math" panose="02040503050406030204" pitchFamily="18" charset="0"/>
                        </a:rPr>
                        <m:t>w</m:t>
                      </m:r>
                    </m:oMath>
                  </a14:m>
                  <a:r>
                    <a:rPr lang="en-US" sz="2800" i="1" dirty="0">
                      <a:latin typeface="Cambria Math" panose="02040503050406030204" pitchFamily="18" charset="0"/>
                      <a:ea typeface="Cambria Math" panose="02040503050406030204" pitchFamily="18" charset="0"/>
                    </a:rPr>
                    <a:t> </a:t>
                  </a:r>
                  <a14:m>
                    <m:oMath xmlns:m="http://schemas.openxmlformats.org/officeDocument/2006/math">
                      <m:r>
                        <a:rPr lang="en-US" sz="2800" i="1">
                          <a:latin typeface="Cambria Math" panose="02040503050406030204" pitchFamily="18" charset="0"/>
                          <a:ea typeface="Cambria Math" panose="02040503050406030204" pitchFamily="18" charset="0"/>
                        </a:rPr>
                        <m:t>,  </m:t>
                      </m:r>
                      <m:r>
                        <m:rPr>
                          <m:sty m:val="p"/>
                        </m:rPr>
                        <a:rPr lang="en-US" sz="2800">
                          <a:latin typeface="Cambria Math" panose="02040503050406030204" pitchFamily="18" charset="0"/>
                          <a:ea typeface="Cambria Math" panose="02040503050406030204" pitchFamily="18" charset="0"/>
                        </a:rPr>
                        <m:t>where</m:t>
                      </m:r>
                    </m:oMath>
                  </a14:m>
                  <a:endParaRPr lang="en-US" sz="280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a:latin typeface="Cambria Math" panose="02040503050406030204" pitchFamily="18" charset="0"/>
                                <a:ea typeface="Cambria Math" panose="02040503050406030204" pitchFamily="18" charset="0"/>
                              </a:rPr>
                              <m:t>                 ∆</m:t>
                            </m:r>
                            <m:r>
                              <m:rPr>
                                <m:sty m:val="p"/>
                              </m:rPr>
                              <a:rPr lang="en-US" sz="2800">
                                <a:latin typeface="Cambria Math" panose="02040503050406030204" pitchFamily="18" charset="0"/>
                                <a:ea typeface="Cambria Math" panose="02040503050406030204" pitchFamily="18" charset="0"/>
                              </a:rPr>
                              <m:t>w</m:t>
                            </m:r>
                            <m:r>
                              <m:rPr>
                                <m:nor/>
                              </m:rPr>
                              <a:rPr lang="en-US" sz="2800" dirty="0">
                                <a:ea typeface="Cambria Math" panose="02040503050406030204" pitchFamily="18" charset="0"/>
                              </a:rPr>
                              <m:t> </m:t>
                            </m:r>
                            <m:r>
                              <a:rPr lang="en-US" sz="2800" dirty="0">
                                <a:latin typeface="Cambria Math" panose="02040503050406030204" pitchFamily="18" charset="0"/>
                                <a:ea typeface="Cambria Math" panose="02040503050406030204" pitchFamily="18" charset="0"/>
                              </a:rPr>
                              <m:t>= </m:t>
                            </m:r>
                          </m:e>
                          <m:sub/>
                        </m:sSub>
                        <m:r>
                          <m:rPr>
                            <m:sty m:val="p"/>
                          </m:rPr>
                          <a:rPr lang="en-US" sz="2800" smtClean="0">
                            <a:latin typeface="Cambria Math" panose="02040503050406030204" pitchFamily="18" charset="0"/>
                            <a:ea typeface="Cambria Math" panose="02040503050406030204" pitchFamily="18" charset="0"/>
                          </a:rPr>
                          <m:t>l</m:t>
                        </m:r>
                        <m:r>
                          <m:rPr>
                            <m:sty m:val="p"/>
                          </m:rPr>
                          <a:rPr lang="en-US" sz="2800">
                            <a:latin typeface="Cambria Math" panose="02040503050406030204" pitchFamily="18" charset="0"/>
                            <a:ea typeface="Cambria Math" panose="02040503050406030204" pitchFamily="18" charset="0"/>
                          </a:rPr>
                          <m:t>earning</m:t>
                        </m:r>
                        <m:r>
                          <a:rPr lang="en-US" sz="2800">
                            <a:latin typeface="Cambria Math" panose="02040503050406030204" pitchFamily="18" charset="0"/>
                            <a:ea typeface="Cambria Math" panose="02040503050406030204" pitchFamily="18" charset="0"/>
                          </a:rPr>
                          <m:t>_</m:t>
                        </m:r>
                        <m:r>
                          <m:rPr>
                            <m:sty m:val="p"/>
                          </m:rPr>
                          <a:rPr lang="en-US" sz="2800">
                            <a:latin typeface="Cambria Math" panose="02040503050406030204" pitchFamily="18" charset="0"/>
                            <a:ea typeface="Cambria Math" panose="02040503050406030204" pitchFamily="18" charset="0"/>
                          </a:rPr>
                          <m:t>rate</m:t>
                        </m:r>
                        <m:r>
                          <a:rPr lang="en-US" sz="2800" dirty="0">
                            <a:latin typeface="Cambria Math" panose="02040503050406030204" pitchFamily="18" charset="0"/>
                            <a:ea typeface="Cambria Math" panose="02040503050406030204" pitchFamily="18" charset="0"/>
                          </a:rPr>
                          <m:t>∗</m:t>
                        </m:r>
                        <m:f>
                          <m:fPr>
                            <m:ctrlPr>
                              <a:rPr lang="en-US" sz="2800" i="1" dirty="0">
                                <a:latin typeface="Cambria Math" panose="02040503050406030204" pitchFamily="18" charset="0"/>
                                <a:ea typeface="Cambria Math" panose="02040503050406030204" pitchFamily="18" charset="0"/>
                              </a:rPr>
                            </m:ctrlPr>
                          </m:fPr>
                          <m:num>
                            <m:r>
                              <a:rPr lang="en-US" sz="2800" dirty="0">
                                <a:latin typeface="Cambria Math" panose="02040503050406030204" pitchFamily="18" charset="0"/>
                                <a:ea typeface="Cambria Math" panose="02040503050406030204" pitchFamily="18" charset="0"/>
                              </a:rPr>
                              <m:t>𝜕</m:t>
                            </m:r>
                            <m:r>
                              <m:rPr>
                                <m:sty m:val="p"/>
                              </m:rPr>
                              <a:rPr lang="en-US" sz="2800" dirty="0">
                                <a:latin typeface="Cambria Math" panose="02040503050406030204" pitchFamily="18" charset="0"/>
                                <a:ea typeface="Cambria Math" panose="02040503050406030204" pitchFamily="18" charset="0"/>
                              </a:rPr>
                              <m:t>C</m:t>
                            </m:r>
                          </m:num>
                          <m:den>
                            <m:r>
                              <a:rPr lang="en-US" sz="2800" dirty="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m:rPr>
                                    <m:sty m:val="p"/>
                                  </m:rPr>
                                  <a:rPr lang="en-US" sz="2800">
                                    <a:latin typeface="Cambria Math" panose="02040503050406030204" pitchFamily="18" charset="0"/>
                                    <a:ea typeface="Cambria Math" panose="02040503050406030204" pitchFamily="18" charset="0"/>
                                  </a:rPr>
                                  <m:t>w</m:t>
                                </m:r>
                              </m:e>
                              <m:sub>
                                <m:r>
                                  <m:rPr>
                                    <m:sty m:val="p"/>
                                  </m:rPr>
                                  <a:rPr lang="en-US" sz="2800">
                                    <a:latin typeface="Cambria Math" panose="02040503050406030204" pitchFamily="18" charset="0"/>
                                    <a:ea typeface="Cambria Math" panose="02040503050406030204" pitchFamily="18" charset="0"/>
                                  </a:rPr>
                                  <m:t>old</m:t>
                                </m:r>
                              </m:sub>
                            </m:sSub>
                          </m:den>
                        </m:f>
                      </m:oMath>
                    </m:oMathPara>
                  </a14:m>
                  <a:endParaRPr lang="en-US" sz="2800" dirty="0">
                    <a:latin typeface="Cambria Math" panose="02040503050406030204" pitchFamily="18" charset="0"/>
                    <a:ea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C6D78EA3-F174-0E43-BFBE-E87D6215B333}"/>
                    </a:ext>
                  </a:extLst>
                </p:cNvPr>
                <p:cNvSpPr>
                  <a:spLocks noRot="1" noChangeAspect="1" noMove="1" noResize="1" noEditPoints="1" noAdjustHandles="1" noChangeArrowheads="1" noChangeShapeType="1" noTextEdit="1"/>
                </p:cNvSpPr>
                <p:nvPr/>
              </p:nvSpPr>
              <p:spPr>
                <a:xfrm>
                  <a:off x="1093816" y="3888523"/>
                  <a:ext cx="6630341" cy="1415259"/>
                </a:xfrm>
                <a:prstGeom prst="rect">
                  <a:avLst/>
                </a:prstGeom>
                <a:blipFill>
                  <a:blip r:embed="rId3"/>
                  <a:stretch>
                    <a:fillRect b="-3571"/>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1FFC0F36-1D80-C546-99FE-56F96BC1DBE4}"/>
                </a:ext>
              </a:extLst>
            </p:cNvPr>
            <p:cNvCxnSpPr>
              <a:cxnSpLocks/>
              <a:stCxn id="5" idx="4"/>
            </p:cNvCxnSpPr>
            <p:nvPr/>
          </p:nvCxnSpPr>
          <p:spPr>
            <a:xfrm>
              <a:off x="6830468" y="5386838"/>
              <a:ext cx="362975" cy="367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D13287-0AA5-064A-A1E0-17AA8956071B}"/>
                    </a:ext>
                  </a:extLst>
                </p:cNvPr>
                <p:cNvSpPr txBox="1"/>
                <p:nvPr/>
              </p:nvSpPr>
              <p:spPr>
                <a:xfrm>
                  <a:off x="6225422" y="5527935"/>
                  <a:ext cx="5202570" cy="461665"/>
                </a:xfrm>
                <a:prstGeom prst="rect">
                  <a:avLst/>
                </a:prstGeom>
                <a:noFill/>
              </p:spPr>
              <p:txBody>
                <a:bodyPr wrap="square" rtlCol="0">
                  <a:spAutoFit/>
                </a:bodyPr>
                <a:lstStyle/>
                <a:p>
                  <a:r>
                    <a:rPr lang="en-US" sz="2400" dirty="0"/>
                    <a:t>Gradient with respect to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m:rPr>
                              <m:sty m:val="p"/>
                            </m:rPr>
                            <a:rPr lang="en-US" sz="2400">
                              <a:latin typeface="Cambria Math" panose="02040503050406030204" pitchFamily="18" charset="0"/>
                              <a:ea typeface="Cambria Math" panose="02040503050406030204" pitchFamily="18" charset="0"/>
                            </a:rPr>
                            <m:t>w</m:t>
                          </m:r>
                        </m:e>
                        <m:sub>
                          <m:r>
                            <m:rPr>
                              <m:sty m:val="p"/>
                            </m:rPr>
                            <a:rPr lang="en-US" sz="2400">
                              <a:latin typeface="Cambria Math" panose="02040503050406030204" pitchFamily="18" charset="0"/>
                              <a:ea typeface="Cambria Math" panose="02040503050406030204" pitchFamily="18" charset="0"/>
                            </a:rPr>
                            <m:t>old</m:t>
                          </m:r>
                        </m:sub>
                      </m:sSub>
                    </m:oMath>
                  </a14:m>
                  <a:endParaRPr lang="en-US" sz="2400" dirty="0">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9ED13287-0AA5-064A-A1E0-17AA8956071B}"/>
                    </a:ext>
                  </a:extLst>
                </p:cNvPr>
                <p:cNvSpPr txBox="1">
                  <a:spLocks noRot="1" noChangeAspect="1" noMove="1" noResize="1" noEditPoints="1" noAdjustHandles="1" noChangeArrowheads="1" noChangeShapeType="1" noTextEdit="1"/>
                </p:cNvSpPr>
                <p:nvPr/>
              </p:nvSpPr>
              <p:spPr>
                <a:xfrm>
                  <a:off x="6225422" y="5527935"/>
                  <a:ext cx="5202570" cy="461665"/>
                </a:xfrm>
                <a:prstGeom prst="rect">
                  <a:avLst/>
                </a:prstGeom>
                <a:blipFill>
                  <a:blip r:embed="rId4"/>
                  <a:stretch>
                    <a:fillRect l="-1703" t="-7895" b="-2368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17ED18C-F802-2245-9F75-A77E38260B8B}"/>
                </a:ext>
              </a:extLst>
            </p:cNvPr>
            <p:cNvSpPr txBox="1"/>
            <p:nvPr/>
          </p:nvSpPr>
          <p:spPr>
            <a:xfrm>
              <a:off x="8867113" y="3200397"/>
              <a:ext cx="1896710" cy="461665"/>
            </a:xfrm>
            <a:prstGeom prst="rect">
              <a:avLst/>
            </a:prstGeom>
            <a:noFill/>
          </p:spPr>
          <p:txBody>
            <a:bodyPr wrap="square" rtlCol="0">
              <a:spAutoFit/>
            </a:bodyPr>
            <a:lstStyle/>
            <a:p>
              <a:endParaRPr lang="en-US" sz="2400" dirty="0"/>
            </a:p>
          </p:txBody>
        </p:sp>
      </p:grpSp>
      <p:pic>
        <p:nvPicPr>
          <p:cNvPr id="10" name="Picture 9">
            <a:extLst>
              <a:ext uri="{FF2B5EF4-FFF2-40B4-BE49-F238E27FC236}">
                <a16:creationId xmlns:a16="http://schemas.microsoft.com/office/drawing/2014/main" id="{91293DFD-7B36-E048-AFF8-D42BCF8831D7}"/>
              </a:ext>
            </a:extLst>
          </p:cNvPr>
          <p:cNvPicPr>
            <a:picLocks noChangeAspect="1"/>
          </p:cNvPicPr>
          <p:nvPr/>
        </p:nvPicPr>
        <p:blipFill>
          <a:blip r:embed="rId5"/>
          <a:stretch>
            <a:fillRect/>
          </a:stretch>
        </p:blipFill>
        <p:spPr>
          <a:xfrm>
            <a:off x="8627078" y="2480306"/>
            <a:ext cx="3225048" cy="1832941"/>
          </a:xfrm>
          <a:prstGeom prst="rect">
            <a:avLst/>
          </a:prstGeom>
        </p:spPr>
      </p:pic>
    </p:spTree>
    <p:extLst>
      <p:ext uri="{BB962C8B-B14F-4D97-AF65-F5344CB8AC3E}">
        <p14:creationId xmlns:p14="http://schemas.microsoft.com/office/powerpoint/2010/main" val="131456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03F84-878A-6042-9B59-EF1B5F520D39}"/>
              </a:ext>
            </a:extLst>
          </p:cNvPr>
          <p:cNvSpPr>
            <a:spLocks noGrp="1"/>
          </p:cNvSpPr>
          <p:nvPr>
            <p:ph type="title"/>
          </p:nvPr>
        </p:nvSpPr>
        <p:spPr/>
        <p:txBody>
          <a:bodyPr/>
          <a:lstStyle/>
          <a:p>
            <a:r>
              <a:rPr lang="en-US" dirty="0"/>
              <a:t>Gradient Descent</a:t>
            </a:r>
          </a:p>
        </p:txBody>
      </p:sp>
      <p:sp>
        <p:nvSpPr>
          <p:cNvPr id="33" name="TextBox 32">
            <a:extLst>
              <a:ext uri="{FF2B5EF4-FFF2-40B4-BE49-F238E27FC236}">
                <a16:creationId xmlns:a16="http://schemas.microsoft.com/office/drawing/2014/main" id="{A8DD0F52-D141-AA44-A16E-3A2561095CA7}"/>
              </a:ext>
            </a:extLst>
          </p:cNvPr>
          <p:cNvSpPr txBox="1"/>
          <p:nvPr/>
        </p:nvSpPr>
        <p:spPr>
          <a:xfrm>
            <a:off x="4786988" y="5525029"/>
            <a:ext cx="2446824" cy="400110"/>
          </a:xfrm>
          <a:prstGeom prst="rect">
            <a:avLst/>
          </a:prstGeom>
          <a:noFill/>
        </p:spPr>
        <p:txBody>
          <a:bodyPr wrap="none" rtlCol="0">
            <a:spAutoFit/>
          </a:bodyPr>
          <a:lstStyle/>
          <a:p>
            <a:pPr>
              <a:spcBef>
                <a:spcPts val="600"/>
              </a:spcBef>
              <a:spcAft>
                <a:spcPts val="600"/>
              </a:spcAft>
            </a:pPr>
            <a:r>
              <a:rPr lang="en-US" sz="2000" dirty="0">
                <a:solidFill>
                  <a:schemeClr val="accent2"/>
                </a:solidFill>
              </a:rPr>
              <a:t>Global Cost Minimum</a:t>
            </a:r>
          </a:p>
        </p:txBody>
      </p:sp>
      <p:sp>
        <p:nvSpPr>
          <p:cNvPr id="44" name="TextBox 43">
            <a:extLst>
              <a:ext uri="{FF2B5EF4-FFF2-40B4-BE49-F238E27FC236}">
                <a16:creationId xmlns:a16="http://schemas.microsoft.com/office/drawing/2014/main" id="{EB9CB9B7-0B23-D945-A27B-CF117B0C666D}"/>
              </a:ext>
            </a:extLst>
          </p:cNvPr>
          <p:cNvSpPr txBox="1"/>
          <p:nvPr/>
        </p:nvSpPr>
        <p:spPr>
          <a:xfrm>
            <a:off x="6805437" y="1269081"/>
            <a:ext cx="1674946" cy="400110"/>
          </a:xfrm>
          <a:prstGeom prst="rect">
            <a:avLst/>
          </a:prstGeom>
          <a:noFill/>
        </p:spPr>
        <p:txBody>
          <a:bodyPr wrap="none" rtlCol="0">
            <a:spAutoFit/>
          </a:bodyPr>
          <a:lstStyle/>
          <a:p>
            <a:pPr>
              <a:spcBef>
                <a:spcPts val="600"/>
              </a:spcBef>
              <a:spcAft>
                <a:spcPts val="600"/>
              </a:spcAft>
            </a:pPr>
            <a:r>
              <a:rPr lang="en-US" sz="2000" dirty="0">
                <a:solidFill>
                  <a:schemeClr val="accent2"/>
                </a:solidFill>
              </a:rPr>
              <a:t>Initial Weights</a:t>
            </a:r>
          </a:p>
        </p:txBody>
      </p:sp>
      <p:pic>
        <p:nvPicPr>
          <p:cNvPr id="13" name="Graphic 12">
            <a:extLst>
              <a:ext uri="{FF2B5EF4-FFF2-40B4-BE49-F238E27FC236}">
                <a16:creationId xmlns:a16="http://schemas.microsoft.com/office/drawing/2014/main" id="{266B7ED8-2F22-A04F-B9AC-8AE9A99D8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3256" y="1775225"/>
            <a:ext cx="4814743" cy="3575304"/>
          </a:xfrm>
          <a:prstGeom prst="rect">
            <a:avLst/>
          </a:prstGeom>
        </p:spPr>
      </p:pic>
      <p:cxnSp>
        <p:nvCxnSpPr>
          <p:cNvPr id="31" name="Straight Arrow Connector 30">
            <a:extLst>
              <a:ext uri="{FF2B5EF4-FFF2-40B4-BE49-F238E27FC236}">
                <a16:creationId xmlns:a16="http://schemas.microsoft.com/office/drawing/2014/main" id="{CE87F73A-76FE-1C42-8025-BCB5D4FC4F37}"/>
              </a:ext>
            </a:extLst>
          </p:cNvPr>
          <p:cNvCxnSpPr>
            <a:cxnSpLocks/>
          </p:cNvCxnSpPr>
          <p:nvPr/>
        </p:nvCxnSpPr>
        <p:spPr>
          <a:xfrm>
            <a:off x="3523457" y="4557010"/>
            <a:ext cx="1378744" cy="950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CD45C60-DC14-C243-A70A-3C8C4E2D7BB3}"/>
              </a:ext>
            </a:extLst>
          </p:cNvPr>
          <p:cNvSpPr txBox="1"/>
          <p:nvPr/>
        </p:nvSpPr>
        <p:spPr>
          <a:xfrm>
            <a:off x="3523457" y="3228945"/>
            <a:ext cx="1095556" cy="400110"/>
          </a:xfrm>
          <a:prstGeom prst="rect">
            <a:avLst/>
          </a:prstGeom>
          <a:noFill/>
        </p:spPr>
        <p:txBody>
          <a:bodyPr wrap="none" rtlCol="0">
            <a:spAutoFit/>
          </a:bodyPr>
          <a:lstStyle/>
          <a:p>
            <a:pPr>
              <a:spcBef>
                <a:spcPts val="600"/>
              </a:spcBef>
              <a:spcAft>
                <a:spcPts val="600"/>
              </a:spcAft>
            </a:pPr>
            <a:r>
              <a:rPr lang="en-US" sz="2000" dirty="0">
                <a:solidFill>
                  <a:schemeClr val="accent2"/>
                </a:solidFill>
              </a:rPr>
              <a:t>Gradient</a:t>
            </a:r>
          </a:p>
        </p:txBody>
      </p:sp>
      <p:cxnSp>
        <p:nvCxnSpPr>
          <p:cNvPr id="37" name="Straight Connector 36">
            <a:extLst>
              <a:ext uri="{FF2B5EF4-FFF2-40B4-BE49-F238E27FC236}">
                <a16:creationId xmlns:a16="http://schemas.microsoft.com/office/drawing/2014/main" id="{A1F98B17-21D8-2F47-911B-3EB0D72BCC34}"/>
              </a:ext>
            </a:extLst>
          </p:cNvPr>
          <p:cNvCxnSpPr>
            <a:cxnSpLocks/>
          </p:cNvCxnSpPr>
          <p:nvPr/>
        </p:nvCxnSpPr>
        <p:spPr>
          <a:xfrm flipV="1">
            <a:off x="4643151" y="2692554"/>
            <a:ext cx="578744" cy="171730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062CB2-7186-E54E-9A6A-A572EFBCD98A}"/>
              </a:ext>
            </a:extLst>
          </p:cNvPr>
          <p:cNvCxnSpPr>
            <a:cxnSpLocks/>
          </p:cNvCxnSpPr>
          <p:nvPr/>
        </p:nvCxnSpPr>
        <p:spPr>
          <a:xfrm flipV="1">
            <a:off x="5251875" y="1469136"/>
            <a:ext cx="1553562" cy="525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7A4CCAD8-672E-084B-A404-B3CE8A170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1821" y="1775225"/>
            <a:ext cx="4862413" cy="3575304"/>
          </a:xfrm>
          <a:prstGeom prst="rect">
            <a:avLst/>
          </a:prstGeom>
        </p:spPr>
      </p:pic>
      <p:cxnSp>
        <p:nvCxnSpPr>
          <p:cNvPr id="39" name="Straight Arrow Connector 38">
            <a:extLst>
              <a:ext uri="{FF2B5EF4-FFF2-40B4-BE49-F238E27FC236}">
                <a16:creationId xmlns:a16="http://schemas.microsoft.com/office/drawing/2014/main" id="{F969B6B1-EBCA-014A-9656-46394ACC8590}"/>
              </a:ext>
            </a:extLst>
          </p:cNvPr>
          <p:cNvCxnSpPr>
            <a:cxnSpLocks/>
          </p:cNvCxnSpPr>
          <p:nvPr/>
        </p:nvCxnSpPr>
        <p:spPr>
          <a:xfrm flipH="1">
            <a:off x="6934273" y="4557011"/>
            <a:ext cx="3230646" cy="9680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39FC853-F1B9-CE4C-8743-2EEB85D46968}"/>
              </a:ext>
            </a:extLst>
          </p:cNvPr>
          <p:cNvCxnSpPr>
            <a:cxnSpLocks/>
          </p:cNvCxnSpPr>
          <p:nvPr/>
        </p:nvCxnSpPr>
        <p:spPr>
          <a:xfrm flipH="1" flipV="1">
            <a:off x="8578680" y="1469136"/>
            <a:ext cx="2050934" cy="1648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220B85-D604-464B-A740-2D66D76984D0}"/>
              </a:ext>
            </a:extLst>
          </p:cNvPr>
          <p:cNvCxnSpPr>
            <a:cxnSpLocks/>
          </p:cNvCxnSpPr>
          <p:nvPr/>
        </p:nvCxnSpPr>
        <p:spPr>
          <a:xfrm flipV="1">
            <a:off x="8359866" y="2277429"/>
            <a:ext cx="1553831" cy="1591867"/>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29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dirty="0"/>
              <a:t>Learning Rate</a:t>
            </a:r>
          </a:p>
        </p:txBody>
      </p:sp>
      <p:pic>
        <p:nvPicPr>
          <p:cNvPr id="16" name="Picture 15">
            <a:extLst>
              <a:ext uri="{FF2B5EF4-FFF2-40B4-BE49-F238E27FC236}">
                <a16:creationId xmlns:a16="http://schemas.microsoft.com/office/drawing/2014/main" id="{2CD56933-0051-1C41-86FA-5091512D6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854" y="1811264"/>
            <a:ext cx="2922095" cy="1392247"/>
          </a:xfrm>
          <a:prstGeom prst="rect">
            <a:avLst/>
          </a:prstGeom>
        </p:spPr>
      </p:pic>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647617E-9FF2-E646-8A82-C5D29C731573}"/>
                  </a:ext>
                </a:extLst>
              </p:cNvPr>
              <p:cNvSpPr txBox="1"/>
              <p:nvPr/>
            </p:nvSpPr>
            <p:spPr>
              <a:xfrm>
                <a:off x="802340" y="1279906"/>
                <a:ext cx="10692159" cy="1923604"/>
              </a:xfrm>
              <a:prstGeom prst="rect">
                <a:avLst/>
              </a:prstGeom>
              <a:noFill/>
            </p:spPr>
            <p:txBody>
              <a:bodyPr wrap="square" rtlCol="0">
                <a:spAutoFit/>
              </a:bodyPr>
              <a:lstStyle/>
              <a:p>
                <a:pPr>
                  <a:spcBef>
                    <a:spcPts val="600"/>
                  </a:spcBef>
                  <a:spcAft>
                    <a:spcPts val="600"/>
                  </a:spcAft>
                </a:pPr>
                <a:r>
                  <a:rPr lang="en-US" sz="2600" dirty="0"/>
                  <a:t>The weight update </a:t>
                </a:r>
                <a14:m>
                  <m:oMath xmlns:m="http://schemas.openxmlformats.org/officeDocument/2006/math">
                    <m:r>
                      <a:rPr lang="en-US" sz="2600">
                        <a:solidFill>
                          <a:schemeClr val="accent3"/>
                        </a:solidFill>
                        <a:latin typeface="Cambria Math" panose="02040503050406030204" pitchFamily="18" charset="0"/>
                        <a:ea typeface="Cambria Math" panose="02040503050406030204" pitchFamily="18" charset="0"/>
                      </a:rPr>
                      <m:t>∆</m:t>
                    </m:r>
                    <m:r>
                      <m:rPr>
                        <m:sty m:val="p"/>
                      </m:rPr>
                      <a:rPr lang="en-US" sz="2600">
                        <a:solidFill>
                          <a:schemeClr val="accent3"/>
                        </a:solidFill>
                        <a:latin typeface="Cambria Math" panose="02040503050406030204" pitchFamily="18" charset="0"/>
                        <a:ea typeface="Cambria Math" panose="02040503050406030204" pitchFamily="18" charset="0"/>
                      </a:rPr>
                      <m:t>w</m:t>
                    </m:r>
                  </m:oMath>
                </a14:m>
                <a:r>
                  <a:rPr lang="en-US" sz="2600" dirty="0">
                    <a:solidFill>
                      <a:schemeClr val="accent3"/>
                    </a:solidFill>
                    <a:latin typeface="Cambria Math" panose="02040503050406030204" pitchFamily="18" charset="0"/>
                    <a:ea typeface="Cambria Math" panose="02040503050406030204" pitchFamily="18" charset="0"/>
                  </a:rPr>
                  <a:t> </a:t>
                </a:r>
                <a:r>
                  <a:rPr lang="en-US" sz="2600" dirty="0"/>
                  <a:t>is the multiplication of the learning rate </a:t>
                </a:r>
                <a14:m>
                  <m:oMath xmlns:m="http://schemas.openxmlformats.org/officeDocument/2006/math">
                    <m:r>
                      <m:rPr>
                        <m:sty m:val="p"/>
                      </m:rPr>
                      <a:rPr lang="en-US" sz="2600" i="1">
                        <a:solidFill>
                          <a:schemeClr val="accent3"/>
                        </a:solidFill>
                        <a:latin typeface="Cambria Math" panose="02040503050406030204" pitchFamily="18" charset="0"/>
                        <a:ea typeface="Cambria Math" panose="02040503050406030204" pitchFamily="18" charset="0"/>
                      </a:rPr>
                      <m:t>η</m:t>
                    </m:r>
                  </m:oMath>
                </a14:m>
                <a:r>
                  <a:rPr lang="en-US" sz="2600" dirty="0"/>
                  <a:t>, and the negative gradient:</a:t>
                </a:r>
              </a:p>
              <a:p>
                <a:pPr>
                  <a:spcBef>
                    <a:spcPts val="600"/>
                  </a:spcBef>
                  <a:spcAft>
                    <a:spcPts val="600"/>
                  </a:spcAft>
                </a:pPr>
                <a14:m>
                  <m:oMathPara xmlns:m="http://schemas.openxmlformats.org/officeDocument/2006/math">
                    <m:oMathParaPr>
                      <m:jc m:val="centerGroup"/>
                    </m:oMathParaPr>
                    <m:oMath xmlns:m="http://schemas.openxmlformats.org/officeDocument/2006/math">
                      <m:r>
                        <a:rPr lang="en-US" sz="2600">
                          <a:latin typeface="Cambria Math" panose="02040503050406030204" pitchFamily="18" charset="0"/>
                          <a:ea typeface="Cambria Math" panose="02040503050406030204" pitchFamily="18" charset="0"/>
                        </a:rPr>
                        <m:t>∆</m:t>
                      </m:r>
                      <m:r>
                        <m:rPr>
                          <m:sty m:val="p"/>
                        </m:rPr>
                        <a:rPr lang="en-US" sz="2600">
                          <a:latin typeface="Cambria Math" panose="02040503050406030204" pitchFamily="18" charset="0"/>
                          <a:ea typeface="Cambria Math" panose="02040503050406030204" pitchFamily="18" charset="0"/>
                        </a:rPr>
                        <m:t>w</m:t>
                      </m:r>
                      <m:r>
                        <a:rPr lang="en-US" sz="2600">
                          <a:latin typeface="Cambria Math" panose="02040503050406030204" pitchFamily="18" charset="0"/>
                          <a:ea typeface="Cambria Math" panose="02040503050406030204" pitchFamily="18" charset="0"/>
                        </a:rPr>
                        <m:t>=−</m:t>
                      </m:r>
                      <m:r>
                        <m:rPr>
                          <m:sty m:val="p"/>
                        </m:rPr>
                        <a:rPr lang="en-US" sz="2600">
                          <a:latin typeface="Cambria Math" panose="02040503050406030204" pitchFamily="18" charset="0"/>
                          <a:ea typeface="Cambria Math" panose="02040503050406030204" pitchFamily="18" charset="0"/>
                        </a:rPr>
                        <m:t>η</m:t>
                      </m:r>
                      <m:r>
                        <a:rPr lang="en-US" sz="2600">
                          <a:latin typeface="Cambria Math" panose="02040503050406030204" pitchFamily="18" charset="0"/>
                          <a:ea typeface="Cambria Math" panose="02040503050406030204" pitchFamily="18" charset="0"/>
                        </a:rPr>
                        <m:t>∆</m:t>
                      </m:r>
                      <m:r>
                        <m:rPr>
                          <m:sty m:val="p"/>
                        </m:rPr>
                        <a:rPr lang="en-US" sz="2600">
                          <a:latin typeface="Cambria Math" panose="02040503050406030204" pitchFamily="18" charset="0"/>
                          <a:ea typeface="Cambria Math" panose="02040503050406030204" pitchFamily="18" charset="0"/>
                        </a:rPr>
                        <m:t>C</m:t>
                      </m:r>
                      <m:r>
                        <a:rPr lang="en-US" sz="2600">
                          <a:latin typeface="Cambria Math" panose="02040503050406030204" pitchFamily="18" charset="0"/>
                          <a:ea typeface="Cambria Math" panose="02040503050406030204" pitchFamily="18" charset="0"/>
                        </a:rPr>
                        <m:t>(</m:t>
                      </m:r>
                      <m:r>
                        <m:rPr>
                          <m:sty m:val="p"/>
                        </m:rPr>
                        <a:rPr lang="en-US" sz="2600">
                          <a:latin typeface="Cambria Math" panose="02040503050406030204" pitchFamily="18" charset="0"/>
                          <a:ea typeface="Cambria Math" panose="02040503050406030204" pitchFamily="18" charset="0"/>
                        </a:rPr>
                        <m:t>w</m:t>
                      </m:r>
                      <m:r>
                        <a:rPr lang="en-US" sz="2600">
                          <a:latin typeface="Cambria Math" panose="02040503050406030204" pitchFamily="18" charset="0"/>
                          <a:ea typeface="Cambria Math" panose="02040503050406030204" pitchFamily="18" charset="0"/>
                        </a:rPr>
                        <m:t>)</m:t>
                      </m:r>
                    </m:oMath>
                  </m:oMathPara>
                </a14:m>
                <a:endParaRPr lang="en-US" sz="2600" dirty="0"/>
              </a:p>
              <a:p>
                <a:pPr>
                  <a:spcBef>
                    <a:spcPts val="600"/>
                  </a:spcBef>
                  <a:spcAft>
                    <a:spcPts val="600"/>
                  </a:spcAft>
                </a:pPr>
                <a:endParaRPr lang="en-US" sz="2600" dirty="0"/>
              </a:p>
            </p:txBody>
          </p:sp>
        </mc:Choice>
        <mc:Fallback xmlns="">
          <p:sp>
            <p:nvSpPr>
              <p:cNvPr id="46" name="TextBox 45">
                <a:extLst>
                  <a:ext uri="{FF2B5EF4-FFF2-40B4-BE49-F238E27FC236}">
                    <a16:creationId xmlns:a16="http://schemas.microsoft.com/office/drawing/2014/main" id="{4647617E-9FF2-E646-8A82-C5D29C731573}"/>
                  </a:ext>
                </a:extLst>
              </p:cNvPr>
              <p:cNvSpPr txBox="1">
                <a:spLocks noRot="1" noChangeAspect="1" noMove="1" noResize="1" noEditPoints="1" noAdjustHandles="1" noChangeArrowheads="1" noChangeShapeType="1" noTextEdit="1"/>
              </p:cNvSpPr>
              <p:nvPr/>
            </p:nvSpPr>
            <p:spPr>
              <a:xfrm>
                <a:off x="802340" y="1279906"/>
                <a:ext cx="10692159" cy="1923604"/>
              </a:xfrm>
              <a:prstGeom prst="rect">
                <a:avLst/>
              </a:prstGeom>
              <a:blipFill>
                <a:blip r:embed="rId4"/>
                <a:stretch>
                  <a:fillRect l="-1068" t="-2614"/>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BBF1BE-09DC-8548-81D9-AC2E27730645}"/>
              </a:ext>
            </a:extLst>
          </p:cNvPr>
          <p:cNvPicPr>
            <a:picLocks noChangeAspect="1"/>
          </p:cNvPicPr>
          <p:nvPr/>
        </p:nvPicPr>
        <p:blipFill>
          <a:blip r:embed="rId5"/>
          <a:stretch>
            <a:fillRect/>
          </a:stretch>
        </p:blipFill>
        <p:spPr>
          <a:xfrm>
            <a:off x="5257654" y="3492626"/>
            <a:ext cx="2999474" cy="1711109"/>
          </a:xfrm>
          <a:prstGeom prst="rect">
            <a:avLst/>
          </a:prstGeom>
        </p:spPr>
      </p:pic>
      <p:pic>
        <p:nvPicPr>
          <p:cNvPr id="4" name="Picture 3">
            <a:extLst>
              <a:ext uri="{FF2B5EF4-FFF2-40B4-BE49-F238E27FC236}">
                <a16:creationId xmlns:a16="http://schemas.microsoft.com/office/drawing/2014/main" id="{FBDA3D39-5A6D-6040-905B-9147F778230C}"/>
              </a:ext>
            </a:extLst>
          </p:cNvPr>
          <p:cNvPicPr>
            <a:picLocks noChangeAspect="1"/>
          </p:cNvPicPr>
          <p:nvPr/>
        </p:nvPicPr>
        <p:blipFill>
          <a:blip r:embed="rId6"/>
          <a:stretch>
            <a:fillRect/>
          </a:stretch>
        </p:blipFill>
        <p:spPr>
          <a:xfrm>
            <a:off x="8183159" y="3492625"/>
            <a:ext cx="2998470" cy="1710536"/>
          </a:xfrm>
          <a:prstGeom prst="rect">
            <a:avLst/>
          </a:prstGeom>
        </p:spPr>
      </p:pic>
      <p:sp>
        <p:nvSpPr>
          <p:cNvPr id="6" name="TextBox 5">
            <a:extLst>
              <a:ext uri="{FF2B5EF4-FFF2-40B4-BE49-F238E27FC236}">
                <a16:creationId xmlns:a16="http://schemas.microsoft.com/office/drawing/2014/main" id="{446A2EC7-331E-CF47-BB7A-92692E7E11AF}"/>
              </a:ext>
            </a:extLst>
          </p:cNvPr>
          <p:cNvSpPr txBox="1"/>
          <p:nvPr/>
        </p:nvSpPr>
        <p:spPr>
          <a:xfrm>
            <a:off x="5860571" y="5276483"/>
            <a:ext cx="1726040" cy="400110"/>
          </a:xfrm>
          <a:prstGeom prst="rect">
            <a:avLst/>
          </a:prstGeom>
          <a:noFill/>
        </p:spPr>
        <p:txBody>
          <a:bodyPr wrap="square" rtlCol="0">
            <a:spAutoFit/>
          </a:bodyPr>
          <a:lstStyle/>
          <a:p>
            <a:pPr>
              <a:spcBef>
                <a:spcPts val="600"/>
              </a:spcBef>
              <a:spcAft>
                <a:spcPts val="600"/>
              </a:spcAft>
            </a:pPr>
            <a:r>
              <a:rPr lang="en-US" sz="2000" dirty="0"/>
              <a:t>Too small…</a:t>
            </a:r>
          </a:p>
        </p:txBody>
      </p:sp>
      <p:sp>
        <p:nvSpPr>
          <p:cNvPr id="20" name="TextBox 19">
            <a:extLst>
              <a:ext uri="{FF2B5EF4-FFF2-40B4-BE49-F238E27FC236}">
                <a16:creationId xmlns:a16="http://schemas.microsoft.com/office/drawing/2014/main" id="{EC968AB4-04ED-A742-BFC2-81342C3D23F6}"/>
              </a:ext>
            </a:extLst>
          </p:cNvPr>
          <p:cNvSpPr txBox="1"/>
          <p:nvPr/>
        </p:nvSpPr>
        <p:spPr>
          <a:xfrm>
            <a:off x="9154785" y="5276483"/>
            <a:ext cx="1534790" cy="400110"/>
          </a:xfrm>
          <a:prstGeom prst="rect">
            <a:avLst/>
          </a:prstGeom>
          <a:noFill/>
        </p:spPr>
        <p:txBody>
          <a:bodyPr wrap="square" rtlCol="0">
            <a:spAutoFit/>
          </a:bodyPr>
          <a:lstStyle/>
          <a:p>
            <a:pPr>
              <a:spcBef>
                <a:spcPts val="600"/>
              </a:spcBef>
              <a:spcAft>
                <a:spcPts val="600"/>
              </a:spcAft>
            </a:pPr>
            <a:r>
              <a:rPr lang="en-US" sz="2000" dirty="0"/>
              <a:t>Too big…</a:t>
            </a:r>
          </a:p>
        </p:txBody>
      </p:sp>
      <p:pic>
        <p:nvPicPr>
          <p:cNvPr id="7" name="Picture 6">
            <a:extLst>
              <a:ext uri="{FF2B5EF4-FFF2-40B4-BE49-F238E27FC236}">
                <a16:creationId xmlns:a16="http://schemas.microsoft.com/office/drawing/2014/main" id="{E9B56C32-B6E7-914A-9092-BE0D0BD85E23}"/>
              </a:ext>
            </a:extLst>
          </p:cNvPr>
          <p:cNvPicPr>
            <a:picLocks noChangeAspect="1"/>
          </p:cNvPicPr>
          <p:nvPr/>
        </p:nvPicPr>
        <p:blipFill rotWithShape="1">
          <a:blip r:embed="rId7"/>
          <a:srcRect t="6470" r="23741"/>
          <a:stretch/>
        </p:blipFill>
        <p:spPr>
          <a:xfrm>
            <a:off x="232908" y="2133009"/>
            <a:ext cx="4763266" cy="3861421"/>
          </a:xfrm>
          <a:prstGeom prst="rect">
            <a:avLst/>
          </a:prstGeom>
        </p:spPr>
      </p:pic>
    </p:spTree>
    <p:extLst>
      <p:ext uri="{BB962C8B-B14F-4D97-AF65-F5344CB8AC3E}">
        <p14:creationId xmlns:p14="http://schemas.microsoft.com/office/powerpoint/2010/main" val="384246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761A4-8A48-B244-B8FE-4730C95E99D4}"/>
              </a:ext>
            </a:extLst>
          </p:cNvPr>
          <p:cNvSpPr txBox="1">
            <a:spLocks/>
          </p:cNvSpPr>
          <p:nvPr/>
        </p:nvSpPr>
        <p:spPr>
          <a:xfrm>
            <a:off x="697502" y="295897"/>
            <a:ext cx="10894666" cy="987472"/>
          </a:xfrm>
          <a:prstGeom prst="rect">
            <a:avLst/>
          </a:prstGeom>
        </p:spPr>
        <p:txBody>
          <a:bodyPr/>
          <a:lstStyle>
            <a:lvl1pPr algn="l" defTabSz="997999" rtl="0" eaLnBrk="1" latinLnBrk="0" hangingPunct="1">
              <a:lnSpc>
                <a:spcPct val="90000"/>
              </a:lnSpc>
              <a:spcBef>
                <a:spcPct val="0"/>
              </a:spcBef>
              <a:buNone/>
              <a:defRPr sz="4800" kern="1200">
                <a:solidFill>
                  <a:schemeClr val="tx1"/>
                </a:solidFill>
                <a:latin typeface="+mj-lt"/>
                <a:ea typeface="+mj-ea"/>
                <a:cs typeface="+mj-cs"/>
              </a:defRPr>
            </a:lvl1pPr>
          </a:lstStyle>
          <a:p>
            <a:r>
              <a:rPr lang="en-US">
                <a:latin typeface="Amazon Ember" panose="020B0603020204020204" pitchFamily="34" charset="0"/>
                <a:ea typeface="Amazon Ember" panose="020B0603020204020204" pitchFamily="34" charset="0"/>
                <a:cs typeface="Amazon Ember" panose="020B0603020204020204" pitchFamily="34" charset="0"/>
              </a:rPr>
              <a:t>Output Function</a:t>
            </a:r>
            <a:endParaRPr lang="en-US" dirty="0"/>
          </a:p>
        </p:txBody>
      </p:sp>
      <p:sp>
        <p:nvSpPr>
          <p:cNvPr id="3" name="Text Placeholder 2">
            <a:extLst>
              <a:ext uri="{FF2B5EF4-FFF2-40B4-BE49-F238E27FC236}">
                <a16:creationId xmlns:a16="http://schemas.microsoft.com/office/drawing/2014/main" id="{A9D0551B-52D9-0E48-9FBD-A12B7FADAC46}"/>
              </a:ext>
            </a:extLst>
          </p:cNvPr>
          <p:cNvSpPr txBox="1">
            <a:spLocks/>
          </p:cNvSpPr>
          <p:nvPr/>
        </p:nvSpPr>
        <p:spPr>
          <a:xfrm>
            <a:off x="695796" y="1310105"/>
            <a:ext cx="10883004" cy="4599628"/>
          </a:xfrm>
          <a:prstGeom prst="rect">
            <a:avLst/>
          </a:prstGeom>
        </p:spPr>
        <p:txBody>
          <a:bodyPr/>
          <a:lstStyle>
            <a:lvl1pPr marL="249500" indent="-249500" algn="l" defTabSz="997999" rtl="0" eaLnBrk="1" latinLnBrk="0" hangingPunct="1">
              <a:lnSpc>
                <a:spcPct val="90000"/>
              </a:lnSpc>
              <a:spcBef>
                <a:spcPts val="1092"/>
              </a:spcBef>
              <a:buFont typeface="Arial" panose="020B0604020202020204" pitchFamily="34" charset="0"/>
              <a:buChar char="•"/>
              <a:defRPr sz="3000" kern="1200">
                <a:solidFill>
                  <a:schemeClr val="tx1"/>
                </a:solidFill>
                <a:latin typeface="+mn-lt"/>
                <a:ea typeface="+mn-ea"/>
                <a:cs typeface="+mn-cs"/>
              </a:defRPr>
            </a:lvl1pPr>
            <a:lvl2pPr marL="748500" indent="-249500" algn="l" defTabSz="997999" rtl="0" eaLnBrk="1" latinLnBrk="0" hangingPunct="1">
              <a:lnSpc>
                <a:spcPct val="90000"/>
              </a:lnSpc>
              <a:spcBef>
                <a:spcPts val="545"/>
              </a:spcBef>
              <a:buFont typeface="Arial" panose="020B0604020202020204" pitchFamily="34" charset="0"/>
              <a:buChar char="•"/>
              <a:defRPr sz="2600" kern="1200">
                <a:solidFill>
                  <a:schemeClr val="tx1"/>
                </a:solidFill>
                <a:latin typeface="+mn-lt"/>
                <a:ea typeface="+mn-ea"/>
                <a:cs typeface="+mn-cs"/>
              </a:defRPr>
            </a:lvl2pPr>
            <a:lvl3pPr marL="1247500" indent="-249500" algn="l" defTabSz="997999" rtl="0" eaLnBrk="1" latinLnBrk="0" hangingPunct="1">
              <a:lnSpc>
                <a:spcPct val="90000"/>
              </a:lnSpc>
              <a:spcBef>
                <a:spcPts val="545"/>
              </a:spcBef>
              <a:buFont typeface="Arial" panose="020B0604020202020204" pitchFamily="34" charset="0"/>
              <a:buChar char="•"/>
              <a:defRPr sz="2200" kern="1200">
                <a:solidFill>
                  <a:schemeClr val="tx1"/>
                </a:solidFill>
                <a:latin typeface="+mn-lt"/>
                <a:ea typeface="+mn-ea"/>
                <a:cs typeface="+mn-cs"/>
              </a:defRPr>
            </a:lvl3pPr>
            <a:lvl4pPr marL="1746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4pPr>
            <a:lvl5pPr marL="2245500"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800" b="1" dirty="0">
                <a:solidFill>
                  <a:schemeClr val="accent3"/>
                </a:solidFill>
              </a:rPr>
              <a:t>“How to output/predict a result”</a:t>
            </a:r>
          </a:p>
          <a:p>
            <a:r>
              <a:rPr lang="en-US" sz="2800" b="1" dirty="0"/>
              <a:t>Binary classification</a:t>
            </a:r>
            <a:r>
              <a:rPr lang="en-US" sz="2800" dirty="0"/>
              <a:t>: </a:t>
            </a:r>
            <a:r>
              <a:rPr lang="en-US" sz="2800" b="1" dirty="0"/>
              <a:t>Sigmoid</a:t>
            </a:r>
          </a:p>
          <a:p>
            <a:pPr lvl="1"/>
            <a:r>
              <a:rPr lang="en-US" sz="2400" dirty="0"/>
              <a:t>Outputs a probability, </a:t>
            </a:r>
            <a:r>
              <a:rPr lang="en-US" sz="2800" dirty="0">
                <a:latin typeface="Apple Chancery" panose="03020702040506060504" pitchFamily="66" charset="-79"/>
                <a:cs typeface="Apple Chancery" panose="03020702040506060504" pitchFamily="66" charset="-79"/>
              </a:rPr>
              <a:t>P </a:t>
            </a:r>
            <a:r>
              <a:rPr lang="en-US" sz="2400" i="1" dirty="0"/>
              <a:t>(class | x) </a:t>
            </a:r>
            <a:r>
              <a:rPr lang="en-US" sz="2400" dirty="0"/>
              <a:t>in (0,1)</a:t>
            </a:r>
          </a:p>
          <a:p>
            <a:pPr lvl="1"/>
            <a:endParaRPr lang="en-US" sz="1000" dirty="0"/>
          </a:p>
          <a:p>
            <a:r>
              <a:rPr lang="en-US" sz="2800" b="1" dirty="0"/>
              <a:t>Multi-class classification: </a:t>
            </a:r>
            <a:r>
              <a:rPr lang="en-US" sz="2800" b="1" dirty="0" err="1"/>
              <a:t>Softmax</a:t>
            </a:r>
            <a:endParaRPr lang="en-US" sz="2800" b="1" dirty="0"/>
          </a:p>
          <a:p>
            <a:pPr lvl="1"/>
            <a:r>
              <a:rPr lang="en-US" sz="2400" dirty="0"/>
              <a:t>Outputs a list of probabilities </a:t>
            </a:r>
          </a:p>
          <a:p>
            <a:pPr lvl="2"/>
            <a:r>
              <a:rPr lang="en-US" sz="2400" dirty="0"/>
              <a:t>Each probability represents for a class </a:t>
            </a:r>
          </a:p>
          <a:p>
            <a:pPr lvl="2"/>
            <a:r>
              <a:rPr lang="en-US" sz="2400" dirty="0"/>
              <a:t>Sum to be 1 (probability distribution)</a:t>
            </a:r>
          </a:p>
          <a:p>
            <a:pPr lvl="2"/>
            <a:endParaRPr lang="en-US" sz="1000" dirty="0"/>
          </a:p>
          <a:p>
            <a:r>
              <a:rPr lang="en-US" sz="2800" b="1" dirty="0"/>
              <a:t>Regression: </a:t>
            </a:r>
            <a:r>
              <a:rPr lang="en-US" sz="2800" dirty="0"/>
              <a:t>Linear</a:t>
            </a:r>
          </a:p>
          <a:p>
            <a:endParaRPr lang="en-US" sz="1800" dirty="0"/>
          </a:p>
        </p:txBody>
      </p:sp>
      <p:pic>
        <p:nvPicPr>
          <p:cNvPr id="4" name="Picture 3">
            <a:extLst>
              <a:ext uri="{FF2B5EF4-FFF2-40B4-BE49-F238E27FC236}">
                <a16:creationId xmlns:a16="http://schemas.microsoft.com/office/drawing/2014/main" id="{658DEE65-501B-0340-90D0-FAE664486398}"/>
              </a:ext>
            </a:extLst>
          </p:cNvPr>
          <p:cNvPicPr>
            <a:picLocks noChangeAspect="1"/>
          </p:cNvPicPr>
          <p:nvPr/>
        </p:nvPicPr>
        <p:blipFill>
          <a:blip r:embed="rId3"/>
          <a:stretch>
            <a:fillRect/>
          </a:stretch>
        </p:blipFill>
        <p:spPr>
          <a:xfrm>
            <a:off x="8274259" y="3883170"/>
            <a:ext cx="3370082" cy="1005840"/>
          </a:xfrm>
          <a:prstGeom prst="rect">
            <a:avLst/>
          </a:prstGeom>
        </p:spPr>
      </p:pic>
      <p:pic>
        <p:nvPicPr>
          <p:cNvPr id="5" name="Picture 4">
            <a:extLst>
              <a:ext uri="{FF2B5EF4-FFF2-40B4-BE49-F238E27FC236}">
                <a16:creationId xmlns:a16="http://schemas.microsoft.com/office/drawing/2014/main" id="{D1EF8E4A-68ED-124B-A593-CEAFA2D7D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557" y="1453021"/>
            <a:ext cx="2100903" cy="143660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F3C1D33-5C2E-B34F-A409-BD9545B23EEC}"/>
                  </a:ext>
                </a:extLst>
              </p:cNvPr>
              <p:cNvSpPr/>
              <p:nvPr/>
            </p:nvSpPr>
            <p:spPr>
              <a:xfrm>
                <a:off x="8590475" y="2752412"/>
                <a:ext cx="2455544" cy="694293"/>
              </a:xfrm>
              <a:prstGeom prst="rect">
                <a:avLst/>
              </a:prstGeom>
            </p:spPr>
            <p:txBody>
              <a:bodyPr wrap="none">
                <a:spAutoFit/>
              </a:bodyPr>
              <a:lstStyle/>
              <a:p>
                <a:pPr>
                  <a:spcBef>
                    <a:spcPts val="600"/>
                  </a:spcBef>
                  <a:spcAft>
                    <a:spcPts val="600"/>
                  </a:spcAft>
                </a:pPr>
                <a14:m>
                  <m:oMathPara xmlns:m="http://schemas.openxmlformats.org/officeDocument/2006/math">
                    <m:oMathParaPr>
                      <m:jc m:val="centerGroup"/>
                    </m:oMathParaPr>
                    <m:oMath xmlns:m="http://schemas.openxmlformats.org/officeDocument/2006/math">
                      <m:r>
                        <m:rPr>
                          <m:sty m:val="p"/>
                        </m:rPr>
                        <a:rPr lang="en-US" i="1">
                          <a:latin typeface="Cambria Math" panose="02040503050406030204" pitchFamily="18" charset="0"/>
                          <a:ea typeface="Cambria Math" panose="02040503050406030204" pitchFamily="18" charset="0"/>
                        </a:rPr>
                        <m:t>sigmoid</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e>
                      </m:d>
                      <m:r>
                        <a:rPr lang="en-US">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1</m:t>
                          </m:r>
                          <m:r>
                            <a:rPr lang="en-US">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m:rPr>
                                  <m:sty m:val="p"/>
                                </m:rPr>
                                <a:rPr lang="en-US" i="1">
                                  <a:latin typeface="Cambria Math" panose="02040503050406030204" pitchFamily="18" charset="0"/>
                                  <a:ea typeface="Cambria Math" panose="02040503050406030204" pitchFamily="18" charset="0"/>
                                </a:rPr>
                                <m:t>e</m:t>
                              </m:r>
                            </m:e>
                            <m:sup>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sup>
                          </m:sSup>
                        </m:den>
                      </m:f>
                    </m:oMath>
                  </m:oMathPara>
                </a14:m>
                <a:endParaRPr lang="en-US" dirty="0"/>
              </a:p>
            </p:txBody>
          </p:sp>
        </mc:Choice>
        <mc:Fallback xmlns="">
          <p:sp>
            <p:nvSpPr>
              <p:cNvPr id="6" name="Rectangle 5">
                <a:extLst>
                  <a:ext uri="{FF2B5EF4-FFF2-40B4-BE49-F238E27FC236}">
                    <a16:creationId xmlns:a16="http://schemas.microsoft.com/office/drawing/2014/main" id="{1F3C1D33-5C2E-B34F-A409-BD9545B23EEC}"/>
                  </a:ext>
                </a:extLst>
              </p:cNvPr>
              <p:cNvSpPr>
                <a:spLocks noRot="1" noChangeAspect="1" noMove="1" noResize="1" noEditPoints="1" noAdjustHandles="1" noChangeArrowheads="1" noChangeShapeType="1" noTextEdit="1"/>
              </p:cNvSpPr>
              <p:nvPr/>
            </p:nvSpPr>
            <p:spPr>
              <a:xfrm>
                <a:off x="8590475" y="2752412"/>
                <a:ext cx="2455544" cy="694293"/>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8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109C-B4A5-4642-A368-EFA13506E244}"/>
              </a:ext>
            </a:extLst>
          </p:cNvPr>
          <p:cNvSpPr>
            <a:spLocks noGrp="1"/>
          </p:cNvSpPr>
          <p:nvPr>
            <p:ph type="title"/>
          </p:nvPr>
        </p:nvSpPr>
        <p:spPr/>
        <p:txBody>
          <a:bodyPr/>
          <a:lstStyle/>
          <a:p>
            <a:r>
              <a:rPr lang="en-US" b="0" dirty="0"/>
              <a:t>Summary: Deep Learning Jargons</a:t>
            </a:r>
          </a:p>
        </p:txBody>
      </p:sp>
      <p:grpSp>
        <p:nvGrpSpPr>
          <p:cNvPr id="19" name="Group 18">
            <a:extLst>
              <a:ext uri="{FF2B5EF4-FFF2-40B4-BE49-F238E27FC236}">
                <a16:creationId xmlns:a16="http://schemas.microsoft.com/office/drawing/2014/main" id="{3061BA42-DD67-034E-AE1A-23768241A6DD}"/>
              </a:ext>
            </a:extLst>
          </p:cNvPr>
          <p:cNvGrpSpPr/>
          <p:nvPr/>
        </p:nvGrpSpPr>
        <p:grpSpPr>
          <a:xfrm>
            <a:off x="819006" y="1197733"/>
            <a:ext cx="9649197" cy="4768350"/>
            <a:chOff x="6402421" y="807790"/>
            <a:chExt cx="5051644" cy="7608873"/>
          </a:xfrm>
          <a:effectLst>
            <a:outerShdw blurRad="50800" dist="38100" algn="l" rotWithShape="0">
              <a:prstClr val="black">
                <a:alpha val="40000"/>
              </a:prstClr>
            </a:outerShdw>
          </a:effectLst>
        </p:grpSpPr>
        <p:sp>
          <p:nvSpPr>
            <p:cNvPr id="20" name="Text Placeholder 2">
              <a:extLst>
                <a:ext uri="{FF2B5EF4-FFF2-40B4-BE49-F238E27FC236}">
                  <a16:creationId xmlns:a16="http://schemas.microsoft.com/office/drawing/2014/main" id="{CA7AF61E-1672-8D45-963F-848813AC21FC}"/>
                </a:ext>
              </a:extLst>
            </p:cNvPr>
            <p:cNvSpPr txBox="1">
              <a:spLocks/>
            </p:cNvSpPr>
            <p:nvPr/>
          </p:nvSpPr>
          <p:spPr>
            <a:xfrm>
              <a:off x="6402421" y="1310105"/>
              <a:ext cx="5051643" cy="7106558"/>
            </a:xfrm>
            <a:prstGeom prst="roundRect">
              <a:avLst>
                <a:gd name="adj" fmla="val 3274"/>
              </a:avLst>
            </a:prstGeom>
            <a:solidFill>
              <a:schemeClr val="accent2">
                <a:lumMod val="20000"/>
                <a:lumOff val="80000"/>
              </a:schemeClr>
            </a:solidFill>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spcBef>
                  <a:spcPts val="1800"/>
                </a:spcBef>
                <a:buNone/>
              </a:pPr>
              <a:endParaRPr lang="en-US" sz="2400" dirty="0"/>
            </a:p>
            <a:p>
              <a:pPr>
                <a:spcBef>
                  <a:spcPts val="1800"/>
                </a:spcBef>
              </a:pPr>
              <a:r>
                <a:rPr lang="en-US" sz="2400" dirty="0"/>
                <a:t>Architectures (# of layer, # of neurons at each layer, etc.)</a:t>
              </a:r>
            </a:p>
            <a:p>
              <a:pPr>
                <a:spcBef>
                  <a:spcPts val="600"/>
                </a:spcBef>
              </a:pPr>
              <a:r>
                <a:rPr lang="en-US" sz="2400" dirty="0"/>
                <a:t>Activation Function</a:t>
              </a:r>
            </a:p>
            <a:p>
              <a:pPr lvl="1">
                <a:spcBef>
                  <a:spcPts val="600"/>
                </a:spcBef>
              </a:pPr>
              <a:r>
                <a:rPr lang="en-US" sz="1800" dirty="0"/>
                <a:t>A differentiable “</a:t>
              </a:r>
              <a:r>
                <a:rPr lang="en-US" sz="1800" b="1" dirty="0"/>
                <a:t>nonlinear</a:t>
              </a:r>
              <a:r>
                <a:rPr lang="en-US" sz="1800" dirty="0"/>
                <a:t> </a:t>
              </a:r>
              <a:r>
                <a:rPr lang="en-US" sz="1800" b="1" dirty="0"/>
                <a:t>mapping</a:t>
              </a:r>
              <a:r>
                <a:rPr lang="en-US" sz="1800" dirty="0"/>
                <a:t>”</a:t>
              </a:r>
            </a:p>
            <a:p>
              <a:pPr>
                <a:spcBef>
                  <a:spcPts val="600"/>
                </a:spcBef>
              </a:pPr>
              <a:r>
                <a:rPr lang="en-US" sz="2400" dirty="0"/>
                <a:t>Output Function</a:t>
              </a:r>
            </a:p>
            <a:p>
              <a:pPr lvl="1">
                <a:spcBef>
                  <a:spcPts val="600"/>
                </a:spcBef>
              </a:pPr>
              <a:r>
                <a:rPr lang="en-US" sz="1800" dirty="0"/>
                <a:t>A function to </a:t>
              </a:r>
              <a:r>
                <a:rPr lang="en-US" sz="1800" b="1" dirty="0"/>
                <a:t>predict</a:t>
              </a:r>
              <a:r>
                <a:rPr lang="en-US" sz="1800" dirty="0"/>
                <a:t> ”y”</a:t>
              </a:r>
            </a:p>
            <a:p>
              <a:pPr>
                <a:spcBef>
                  <a:spcPts val="600"/>
                </a:spcBef>
              </a:pPr>
              <a:r>
                <a:rPr lang="en-US" sz="2400" dirty="0"/>
                <a:t>Cost/Loss Function</a:t>
              </a:r>
            </a:p>
            <a:p>
              <a:pPr lvl="1">
                <a:spcBef>
                  <a:spcPts val="600"/>
                </a:spcBef>
              </a:pPr>
              <a:r>
                <a:rPr lang="en-US" sz="1800" dirty="0"/>
                <a:t>A </a:t>
              </a:r>
              <a:r>
                <a:rPr lang="en-US" sz="1800" i="1" dirty="0"/>
                <a:t>differentiable</a:t>
              </a:r>
              <a:r>
                <a:rPr lang="en-US" sz="1800" dirty="0"/>
                <a:t> function to </a:t>
              </a:r>
              <a:r>
                <a:rPr lang="en-US" sz="1800" b="1" dirty="0"/>
                <a:t>optimize</a:t>
              </a:r>
              <a:r>
                <a:rPr lang="en-US" sz="1800" dirty="0"/>
                <a:t> the model </a:t>
              </a:r>
            </a:p>
            <a:p>
              <a:pPr>
                <a:spcBef>
                  <a:spcPts val="600"/>
                </a:spcBef>
              </a:pPr>
              <a:r>
                <a:rPr lang="en-US" sz="2400" dirty="0"/>
                <a:t>Evaluation Function</a:t>
              </a:r>
            </a:p>
            <a:p>
              <a:pPr lvl="1">
                <a:spcBef>
                  <a:spcPts val="600"/>
                </a:spcBef>
              </a:pPr>
              <a:r>
                <a:rPr lang="en-US" sz="1800" dirty="0"/>
                <a:t>An often </a:t>
              </a:r>
              <a:r>
                <a:rPr lang="en-US" sz="1800" i="1" dirty="0"/>
                <a:t>non-differentiable</a:t>
              </a:r>
              <a:r>
                <a:rPr lang="en-US" sz="1800" dirty="0"/>
                <a:t> function to </a:t>
              </a:r>
              <a:r>
                <a:rPr lang="en-US" sz="1800" b="1" dirty="0"/>
                <a:t>evaluate</a:t>
              </a:r>
              <a:r>
                <a:rPr lang="en-US" sz="1800" dirty="0"/>
                <a:t> the model </a:t>
              </a:r>
            </a:p>
          </p:txBody>
        </p:sp>
        <p:sp>
          <p:nvSpPr>
            <p:cNvPr id="21" name="Rectangle 20">
              <a:extLst>
                <a:ext uri="{FF2B5EF4-FFF2-40B4-BE49-F238E27FC236}">
                  <a16:creationId xmlns:a16="http://schemas.microsoft.com/office/drawing/2014/main" id="{43C10F7E-E826-FD41-81C1-EA7393FC0C72}"/>
                </a:ext>
              </a:extLst>
            </p:cNvPr>
            <p:cNvSpPr/>
            <p:nvPr/>
          </p:nvSpPr>
          <p:spPr>
            <a:xfrm>
              <a:off x="6402424" y="807790"/>
              <a:ext cx="5051641" cy="1216027"/>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Model Design</a:t>
              </a:r>
            </a:p>
          </p:txBody>
        </p:sp>
      </p:grpSp>
    </p:spTree>
    <p:extLst>
      <p:ext uri="{BB962C8B-B14F-4D97-AF65-F5344CB8AC3E}">
        <p14:creationId xmlns:p14="http://schemas.microsoft.com/office/powerpoint/2010/main" val="39486002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with</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 Data</a:t>
            </a:r>
          </a:p>
        </p:txBody>
      </p:sp>
    </p:spTree>
    <p:extLst>
      <p:ext uri="{BB962C8B-B14F-4D97-AF65-F5344CB8AC3E}">
        <p14:creationId xmlns:p14="http://schemas.microsoft.com/office/powerpoint/2010/main" val="3061656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479421"/>
            <a:ext cx="5355282" cy="992183"/>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study Graphs?</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814117" y="1613639"/>
            <a:ext cx="10837951" cy="4296091"/>
          </a:xfrm>
        </p:spPr>
        <p:txBody>
          <a:bodyPr/>
          <a:lstStyle/>
          <a:p>
            <a:r>
              <a:rPr lang="en-IN" sz="2800" dirty="0">
                <a:solidFill>
                  <a:srgbClr val="353737"/>
                </a:solidFill>
                <a:latin typeface="Amazon Ember Light" panose="020B0403020204020204" pitchFamily="34" charset="0"/>
                <a:ea typeface="Amazon Ember Light" panose="020B0403020204020204" pitchFamily="34" charset="0"/>
                <a:cs typeface="Amazon Ember Light" panose="020B0403020204020204" pitchFamily="34" charset="0"/>
              </a:rPr>
              <a:t>A common method to model relationships in the world.</a:t>
            </a:r>
          </a:p>
          <a:p>
            <a:r>
              <a:rPr lang="en-IN" sz="28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Ubiquitous throughout the natural and social sciences, from social networks and knowledge graphs to biomedical graphs and quantum chemistry.</a:t>
            </a:r>
          </a:p>
          <a:p>
            <a:r>
              <a:rPr lang="en-IN" sz="28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Some times data (relational) can be modelled better through graphs.</a:t>
            </a:r>
          </a:p>
          <a:p>
            <a:r>
              <a:rPr lang="en-IN" sz="28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Non-Euclidean data and manifolds can be expressed with graphs.</a:t>
            </a:r>
          </a:p>
          <a:p>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Extracted knowledge from semi-structured data on the Web is stored as graphs.</a:t>
            </a:r>
            <a:endParaRPr lang="en-IN" sz="2800" dirty="0">
              <a:latin typeface="Amazon Ember Light" panose="020B0403020204020204" pitchFamily="34" charset="0"/>
              <a:ea typeface="Amazon Ember Light" panose="020B0403020204020204" pitchFamily="34" charset="0"/>
              <a:cs typeface="Amazon Ember Light" panose="020B0403020204020204" pitchFamily="34" charset="0"/>
              <a:sym typeface="Helvetica Neue"/>
            </a:endParaRP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spTree>
    <p:extLst>
      <p:ext uri="{BB962C8B-B14F-4D97-AF65-F5344CB8AC3E}">
        <p14:creationId xmlns:p14="http://schemas.microsoft.com/office/powerpoint/2010/main" val="35704677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0012" y="479421"/>
            <a:ext cx="8232255" cy="992183"/>
          </a:xfrm>
        </p:spPr>
        <p:txBody>
          <a:bodyPr/>
          <a:lstStyle/>
          <a:p>
            <a:r>
              <a:rPr lang="en-US" dirty="0"/>
              <a:t>Typical Graph ML Flow</a:t>
            </a:r>
          </a:p>
        </p:txBody>
      </p:sp>
      <p:sp>
        <p:nvSpPr>
          <p:cNvPr id="10" name="Rounded Rectangle 9">
            <a:extLst>
              <a:ext uri="{FF2B5EF4-FFF2-40B4-BE49-F238E27FC236}">
                <a16:creationId xmlns:a16="http://schemas.microsoft.com/office/drawing/2014/main" id="{A809B860-02F7-094F-BA79-93926C1D4F84}"/>
              </a:ext>
            </a:extLst>
          </p:cNvPr>
          <p:cNvSpPr/>
          <p:nvPr/>
        </p:nvSpPr>
        <p:spPr>
          <a:xfrm>
            <a:off x="3531752" y="2733963"/>
            <a:ext cx="2053937" cy="201352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Pre-process and prepare training and testing sets</a:t>
            </a:r>
          </a:p>
        </p:txBody>
      </p:sp>
      <p:sp>
        <p:nvSpPr>
          <p:cNvPr id="11" name="Rounded Rectangle 10">
            <a:extLst>
              <a:ext uri="{FF2B5EF4-FFF2-40B4-BE49-F238E27FC236}">
                <a16:creationId xmlns:a16="http://schemas.microsoft.com/office/drawing/2014/main" id="{3A4D4123-C588-DC4D-8474-A19E4A89ED97}"/>
              </a:ext>
            </a:extLst>
          </p:cNvPr>
          <p:cNvSpPr/>
          <p:nvPr/>
        </p:nvSpPr>
        <p:spPr>
          <a:xfrm>
            <a:off x="6920820" y="2687071"/>
            <a:ext cx="1819564" cy="20135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and train GNN models</a:t>
            </a:r>
          </a:p>
        </p:txBody>
      </p:sp>
      <p:sp>
        <p:nvSpPr>
          <p:cNvPr id="12" name="Rectangle 11">
            <a:extLst>
              <a:ext uri="{FF2B5EF4-FFF2-40B4-BE49-F238E27FC236}">
                <a16:creationId xmlns:a16="http://schemas.microsoft.com/office/drawing/2014/main" id="{193CC6FD-A87A-3F4B-931E-07706AD603C4}"/>
              </a:ext>
            </a:extLst>
          </p:cNvPr>
          <p:cNvSpPr/>
          <p:nvPr/>
        </p:nvSpPr>
        <p:spPr>
          <a:xfrm>
            <a:off x="9698358" y="1546334"/>
            <a:ext cx="1819564" cy="1173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classification</a:t>
            </a:r>
          </a:p>
        </p:txBody>
      </p:sp>
      <p:sp>
        <p:nvSpPr>
          <p:cNvPr id="13" name="Rectangle 12">
            <a:extLst>
              <a:ext uri="{FF2B5EF4-FFF2-40B4-BE49-F238E27FC236}">
                <a16:creationId xmlns:a16="http://schemas.microsoft.com/office/drawing/2014/main" id="{3A8DB5F7-BF15-1341-A5ED-1905BF36F92B}"/>
              </a:ext>
            </a:extLst>
          </p:cNvPr>
          <p:cNvSpPr/>
          <p:nvPr/>
        </p:nvSpPr>
        <p:spPr>
          <a:xfrm>
            <a:off x="9698358" y="2990094"/>
            <a:ext cx="1819564" cy="1173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 Prediction</a:t>
            </a:r>
          </a:p>
        </p:txBody>
      </p:sp>
      <p:sp>
        <p:nvSpPr>
          <p:cNvPr id="14" name="Rectangle 13">
            <a:extLst>
              <a:ext uri="{FF2B5EF4-FFF2-40B4-BE49-F238E27FC236}">
                <a16:creationId xmlns:a16="http://schemas.microsoft.com/office/drawing/2014/main" id="{D8EDE1F4-5D2E-0741-8A67-93CC62688BD5}"/>
              </a:ext>
            </a:extLst>
          </p:cNvPr>
          <p:cNvSpPr/>
          <p:nvPr/>
        </p:nvSpPr>
        <p:spPr>
          <a:xfrm>
            <a:off x="9698358" y="4583368"/>
            <a:ext cx="1819564" cy="1173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Graph Classification</a:t>
            </a:r>
          </a:p>
        </p:txBody>
      </p:sp>
      <p:pic>
        <p:nvPicPr>
          <p:cNvPr id="15" name="Picture 2" descr="Social network - Wikipedia">
            <a:extLst>
              <a:ext uri="{FF2B5EF4-FFF2-40B4-BE49-F238E27FC236}">
                <a16:creationId xmlns:a16="http://schemas.microsoft.com/office/drawing/2014/main" id="{39AE61CD-7B00-C549-B2D0-5E397A713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2883475"/>
            <a:ext cx="2095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a:extLst>
              <a:ext uri="{FF2B5EF4-FFF2-40B4-BE49-F238E27FC236}">
                <a16:creationId xmlns:a16="http://schemas.microsoft.com/office/drawing/2014/main" id="{39E40FCE-9DA6-0D44-8FFA-17CC7F96D25F}"/>
              </a:ext>
            </a:extLst>
          </p:cNvPr>
          <p:cNvSpPr/>
          <p:nvPr/>
        </p:nvSpPr>
        <p:spPr>
          <a:xfrm>
            <a:off x="2626009" y="3601023"/>
            <a:ext cx="674254" cy="28055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Right Arrow 18">
            <a:extLst>
              <a:ext uri="{FF2B5EF4-FFF2-40B4-BE49-F238E27FC236}">
                <a16:creationId xmlns:a16="http://schemas.microsoft.com/office/drawing/2014/main" id="{CEFD47EB-5810-6F45-B8EF-008087575F7A}"/>
              </a:ext>
            </a:extLst>
          </p:cNvPr>
          <p:cNvSpPr/>
          <p:nvPr/>
        </p:nvSpPr>
        <p:spPr>
          <a:xfrm>
            <a:off x="5989781" y="3601023"/>
            <a:ext cx="674254" cy="280556"/>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0" name="Right Arrow 19">
            <a:extLst>
              <a:ext uri="{FF2B5EF4-FFF2-40B4-BE49-F238E27FC236}">
                <a16:creationId xmlns:a16="http://schemas.microsoft.com/office/drawing/2014/main" id="{95B5F544-4A13-3043-B3FC-082A2140D912}"/>
              </a:ext>
            </a:extLst>
          </p:cNvPr>
          <p:cNvSpPr/>
          <p:nvPr/>
        </p:nvSpPr>
        <p:spPr>
          <a:xfrm rot="19585035" flipV="1">
            <a:off x="8971749" y="2384324"/>
            <a:ext cx="405168" cy="36788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1" name="Right Arrow 20">
            <a:extLst>
              <a:ext uri="{FF2B5EF4-FFF2-40B4-BE49-F238E27FC236}">
                <a16:creationId xmlns:a16="http://schemas.microsoft.com/office/drawing/2014/main" id="{19942A13-7163-F64E-80A3-BC0E75A0F07D}"/>
              </a:ext>
            </a:extLst>
          </p:cNvPr>
          <p:cNvSpPr/>
          <p:nvPr/>
        </p:nvSpPr>
        <p:spPr>
          <a:xfrm rot="1756792" flipV="1">
            <a:off x="8967897" y="4603436"/>
            <a:ext cx="405168" cy="36788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2" name="Right Arrow 21">
            <a:extLst>
              <a:ext uri="{FF2B5EF4-FFF2-40B4-BE49-F238E27FC236}">
                <a16:creationId xmlns:a16="http://schemas.microsoft.com/office/drawing/2014/main" id="{2051FAD1-732F-5F4A-AD46-14688A2AF16A}"/>
              </a:ext>
            </a:extLst>
          </p:cNvPr>
          <p:cNvSpPr/>
          <p:nvPr/>
        </p:nvSpPr>
        <p:spPr>
          <a:xfrm flipV="1">
            <a:off x="8997169" y="3405452"/>
            <a:ext cx="405168" cy="367881"/>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4804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6" grpId="0" animBg="1"/>
      <p:bldP spid="19" grpId="0" animBg="1"/>
      <p:bldP spid="20" grpId="0" animBg="1"/>
      <p:bldP spid="21" grpId="0" animBg="1"/>
      <p:bldP spid="2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0012" y="479421"/>
            <a:ext cx="8232255" cy="992183"/>
          </a:xfrm>
        </p:spPr>
        <p:txBody>
          <a:bodyPr/>
          <a:lstStyle/>
          <a:p>
            <a:r>
              <a:rPr lang="en-US" dirty="0"/>
              <a:t>Zachery’s Infamous Karate Club</a:t>
            </a:r>
          </a:p>
        </p:txBody>
      </p:sp>
      <p:pic>
        <p:nvPicPr>
          <p:cNvPr id="7" name="Picture 4" descr="File:Zachary's karate club.png - Wikimedia Commons">
            <a:extLst>
              <a:ext uri="{FF2B5EF4-FFF2-40B4-BE49-F238E27FC236}">
                <a16:creationId xmlns:a16="http://schemas.microsoft.com/office/drawing/2014/main" id="{B8FA85ED-1DB3-0048-8269-C876671D6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015" y="1618597"/>
            <a:ext cx="4718050" cy="4401934"/>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a:extLst>
              <a:ext uri="{FF2B5EF4-FFF2-40B4-BE49-F238E27FC236}">
                <a16:creationId xmlns:a16="http://schemas.microsoft.com/office/drawing/2014/main" id="{ECAB1A66-B9A8-B94F-92C5-5B5DBF464A81}"/>
              </a:ext>
            </a:extLst>
          </p:cNvPr>
          <p:cNvSpPr/>
          <p:nvPr/>
        </p:nvSpPr>
        <p:spPr>
          <a:xfrm>
            <a:off x="5198972" y="3298824"/>
            <a:ext cx="933450" cy="7059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2" descr="Social Network Model of Relationships in the Karate Club">
            <a:extLst>
              <a:ext uri="{FF2B5EF4-FFF2-40B4-BE49-F238E27FC236}">
                <a16:creationId xmlns:a16="http://schemas.microsoft.com/office/drawing/2014/main" id="{6A4E06D2-9B28-FA4A-BC24-5844F123D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178" y="1567067"/>
            <a:ext cx="4512733" cy="451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5395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8720" y="662301"/>
            <a:ext cx="8232255" cy="992183"/>
          </a:xfrm>
        </p:spPr>
        <p:txBody>
          <a:bodyPr/>
          <a:lstStyle/>
          <a:p>
            <a:r>
              <a:rPr lang="en-US" dirty="0"/>
              <a:t>Zachery’s Infamous Karate Club</a:t>
            </a:r>
          </a:p>
        </p:txBody>
      </p:sp>
      <p:sp>
        <p:nvSpPr>
          <p:cNvPr id="3" name="TextBox 2">
            <a:extLst>
              <a:ext uri="{FF2B5EF4-FFF2-40B4-BE49-F238E27FC236}">
                <a16:creationId xmlns:a16="http://schemas.microsoft.com/office/drawing/2014/main" id="{001568D0-DB94-E945-A7EA-6ECE9B4587EF}"/>
              </a:ext>
            </a:extLst>
          </p:cNvPr>
          <p:cNvSpPr txBox="1"/>
          <p:nvPr/>
        </p:nvSpPr>
        <p:spPr>
          <a:xfrm>
            <a:off x="693952" y="2122648"/>
            <a:ext cx="5761862" cy="26127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A social network of a karate club.</a:t>
            </a:r>
          </a:p>
          <a:p>
            <a:pPr marL="285750" indent="-28575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34 members of a karate club</a:t>
            </a:r>
          </a:p>
          <a:p>
            <a:pPr marL="285750" indent="-28575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Links between pairs of members who interacted outside the club.</a:t>
            </a: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a:hlinkClick r:id="rId3"/>
            <a:extLst>
              <a:ext uri="{FF2B5EF4-FFF2-40B4-BE49-F238E27FC236}">
                <a16:creationId xmlns:a16="http://schemas.microsoft.com/office/drawing/2014/main" id="{36E3CF09-3397-734F-A397-1372E22C0A0C}"/>
              </a:ext>
            </a:extLst>
          </p:cNvPr>
          <p:cNvPicPr/>
          <p:nvPr/>
        </p:nvPicPr>
        <p:blipFill>
          <a:blip r:embed="rId4"/>
          <a:srcRect t="14249" b="17540"/>
          <a:stretch>
            <a:fillRect/>
          </a:stretch>
        </p:blipFill>
        <p:spPr>
          <a:xfrm>
            <a:off x="8242695" y="3451892"/>
            <a:ext cx="2834640" cy="820420"/>
          </a:xfrm>
          <a:prstGeom prst="rect">
            <a:avLst/>
          </a:prstGeom>
        </p:spPr>
      </p:pic>
      <p:sp>
        <p:nvSpPr>
          <p:cNvPr id="7" name="Title 1">
            <a:extLst>
              <a:ext uri="{FF2B5EF4-FFF2-40B4-BE49-F238E27FC236}">
                <a16:creationId xmlns:a16="http://schemas.microsoft.com/office/drawing/2014/main" id="{9C3E160E-3378-5743-AF24-633CD2934F93}"/>
              </a:ext>
            </a:extLst>
          </p:cNvPr>
          <p:cNvSpPr txBox="1">
            <a:spLocks/>
          </p:cNvSpPr>
          <p:nvPr/>
        </p:nvSpPr>
        <p:spPr>
          <a:xfrm>
            <a:off x="7526586" y="2934657"/>
            <a:ext cx="3889970" cy="471452"/>
          </a:xfrm>
          <a:prstGeom prst="rect">
            <a:avLst/>
          </a:prstGeom>
        </p:spPr>
        <p:txBody>
          <a:bodyPr>
            <a:normAutofit fontScale="97500"/>
          </a:bodyPr>
          <a:lstStyle>
            <a:lvl1pPr algn="l" defTabSz="914400" rtl="0" eaLnBrk="1" latinLnBrk="0" hangingPunct="1">
              <a:lnSpc>
                <a:spcPct val="90000"/>
              </a:lnSpc>
              <a:spcBef>
                <a:spcPct val="0"/>
              </a:spcBef>
              <a:buNone/>
              <a:defRPr sz="4200" b="0" i="0" kern="120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Walkthrough Notebook</a:t>
            </a:r>
          </a:p>
        </p:txBody>
      </p:sp>
    </p:spTree>
    <p:extLst>
      <p:ext uri="{BB962C8B-B14F-4D97-AF65-F5344CB8AC3E}">
        <p14:creationId xmlns:p14="http://schemas.microsoft.com/office/powerpoint/2010/main" val="4184902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0012" y="479421"/>
            <a:ext cx="8232255" cy="992183"/>
          </a:xfrm>
        </p:spPr>
        <p:txBody>
          <a:bodyPr/>
          <a:lstStyle/>
          <a:p>
            <a:r>
              <a:rPr lang="en-US" dirty="0"/>
              <a:t>Node Classification</a:t>
            </a:r>
          </a:p>
        </p:txBody>
      </p:sp>
      <p:sp>
        <p:nvSpPr>
          <p:cNvPr id="10" name="TextBox 9">
            <a:extLst>
              <a:ext uri="{FF2B5EF4-FFF2-40B4-BE49-F238E27FC236}">
                <a16:creationId xmlns:a16="http://schemas.microsoft.com/office/drawing/2014/main" id="{3E75BB6F-8DFD-9A49-A2F7-E0C9DF56C816}"/>
              </a:ext>
            </a:extLst>
          </p:cNvPr>
          <p:cNvSpPr txBox="1"/>
          <p:nvPr/>
        </p:nvSpPr>
        <p:spPr>
          <a:xfrm>
            <a:off x="723014" y="1444951"/>
            <a:ext cx="10334846" cy="39145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Inference of node attributes/information based on its relations with other nodes in a graph and graph structure.</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Breaks independent &amp; identically distributed (</a:t>
            </a:r>
            <a:r>
              <a:rPr lang="en-IN" sz="2400" dirty="0" err="1">
                <a:latin typeface="Amazon Ember Light" panose="020B0403020204020204" pitchFamily="34" charset="0"/>
                <a:ea typeface="Amazon Ember Light" panose="020B0403020204020204" pitchFamily="34" charset="0"/>
                <a:cs typeface="Amazon Ember Light" panose="020B0403020204020204" pitchFamily="34" charset="0"/>
              </a:rPr>
              <a:t>iid</a:t>
            </a: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 assumption.</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Supervised or semi-supervised task</a:t>
            </a:r>
          </a:p>
          <a:p>
            <a:pPr marL="285750"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 Case:</a:t>
            </a:r>
          </a:p>
          <a:p>
            <a:pPr marL="742950" lvl="1"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Detect Malicious Accounts</a:t>
            </a:r>
          </a:p>
          <a:p>
            <a:pPr marL="742950" lvl="1"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Target right customers</a:t>
            </a:r>
          </a:p>
        </p:txBody>
      </p:sp>
    </p:spTree>
    <p:extLst>
      <p:ext uri="{BB962C8B-B14F-4D97-AF65-F5344CB8AC3E}">
        <p14:creationId xmlns:p14="http://schemas.microsoft.com/office/powerpoint/2010/main" val="12742212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0012" y="479421"/>
            <a:ext cx="8232255" cy="992183"/>
          </a:xfrm>
        </p:spPr>
        <p:txBody>
          <a:bodyPr/>
          <a:lstStyle/>
          <a:p>
            <a:r>
              <a:rPr lang="en-US" dirty="0"/>
              <a:t>Link Prediction</a:t>
            </a:r>
          </a:p>
        </p:txBody>
      </p:sp>
      <p:sp>
        <p:nvSpPr>
          <p:cNvPr id="3" name="TextBox 2">
            <a:extLst>
              <a:ext uri="{FF2B5EF4-FFF2-40B4-BE49-F238E27FC236}">
                <a16:creationId xmlns:a16="http://schemas.microsoft.com/office/drawing/2014/main" id="{9C900B4A-34D9-B24A-9FBF-A6B8CE863D43}"/>
              </a:ext>
            </a:extLst>
          </p:cNvPr>
          <p:cNvSpPr txBox="1"/>
          <p:nvPr/>
        </p:nvSpPr>
        <p:spPr>
          <a:xfrm>
            <a:off x="723014" y="1317355"/>
            <a:ext cx="10334846" cy="4468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Inference of links/edges and their attributes in a graph.</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Popular examples: Content Recommendation, Knowledge base completion</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Supervised or semi-supervised task</a:t>
            </a:r>
          </a:p>
          <a:p>
            <a:pPr marL="285750"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 Case:</a:t>
            </a:r>
          </a:p>
          <a:p>
            <a:pPr marL="742950" lvl="1"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Recommendations</a:t>
            </a:r>
          </a:p>
          <a:p>
            <a:pPr marL="742950" lvl="1"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Predict missing relations in a Knowledge Graph</a:t>
            </a:r>
          </a:p>
          <a:p>
            <a:pPr marL="285750" indent="-285750">
              <a:lnSpc>
                <a:spcPct val="150000"/>
              </a:lnSpc>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7278059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6A3A-E20A-F843-BF61-E2452CC95EA3}"/>
              </a:ext>
            </a:extLst>
          </p:cNvPr>
          <p:cNvSpPr>
            <a:spLocks noGrp="1"/>
          </p:cNvSpPr>
          <p:nvPr>
            <p:ph type="title"/>
          </p:nvPr>
        </p:nvSpPr>
        <p:spPr>
          <a:xfrm>
            <a:off x="590012" y="479421"/>
            <a:ext cx="8232255" cy="992183"/>
          </a:xfrm>
        </p:spPr>
        <p:txBody>
          <a:bodyPr/>
          <a:lstStyle/>
          <a:p>
            <a:r>
              <a:rPr lang="en-US" dirty="0"/>
              <a:t>Graph Classification</a:t>
            </a:r>
          </a:p>
        </p:txBody>
      </p:sp>
      <p:sp>
        <p:nvSpPr>
          <p:cNvPr id="3" name="TextBox 2">
            <a:extLst>
              <a:ext uri="{FF2B5EF4-FFF2-40B4-BE49-F238E27FC236}">
                <a16:creationId xmlns:a16="http://schemas.microsoft.com/office/drawing/2014/main" id="{30F5152E-9FEE-DC45-B69E-7943B272EEDD}"/>
              </a:ext>
            </a:extLst>
          </p:cNvPr>
          <p:cNvSpPr txBox="1"/>
          <p:nvPr/>
        </p:nvSpPr>
        <p:spPr>
          <a:xfrm>
            <a:off x="590012" y="1605516"/>
            <a:ext cx="10079665" cy="3360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Inference on entire graphs in a collection of graphs.</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Popular Examples: Molecule Property Prediction, </a:t>
            </a:r>
          </a:p>
          <a:p>
            <a:pPr marL="285750" indent="-285750">
              <a:lnSpc>
                <a:spcPct val="150000"/>
              </a:lnSpc>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Supervised task</a:t>
            </a:r>
          </a:p>
          <a:p>
            <a:pPr marL="285750"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 Case:</a:t>
            </a:r>
          </a:p>
          <a:p>
            <a:pPr marL="742950" lvl="1" indent="-285750">
              <a:lnSpc>
                <a:spcPct val="150000"/>
              </a:lnSpc>
              <a:buFont typeface="Arial" panose="020B0604020202020204" pitchFamily="34" charset="0"/>
              <a:buChar char="•"/>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Property prediction of chemical compounds</a:t>
            </a:r>
          </a:p>
          <a:p>
            <a:pPr marL="285750" indent="-285750">
              <a:lnSpc>
                <a:spcPct val="150000"/>
              </a:lnSpc>
              <a:buFont typeface="Arial" panose="020B0604020202020204" pitchFamily="34" charset="0"/>
              <a:buChar char="•"/>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6634630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Karate Club</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DGL</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Walkthrough</a:t>
            </a:r>
          </a:p>
        </p:txBody>
      </p:sp>
      <p:grpSp>
        <p:nvGrpSpPr>
          <p:cNvPr id="2" name="Group 1">
            <a:extLst>
              <a:ext uri="{FF2B5EF4-FFF2-40B4-BE49-F238E27FC236}">
                <a16:creationId xmlns:a16="http://schemas.microsoft.com/office/drawing/2014/main" id="{52497211-85A1-3244-8605-0439E21FD558}"/>
              </a:ext>
            </a:extLst>
          </p:cNvPr>
          <p:cNvGrpSpPr/>
          <p:nvPr/>
        </p:nvGrpSpPr>
        <p:grpSpPr>
          <a:xfrm>
            <a:off x="9186333" y="5884334"/>
            <a:ext cx="2387600" cy="829732"/>
            <a:chOff x="9186333" y="5884334"/>
            <a:chExt cx="2387600" cy="829732"/>
          </a:xfrm>
        </p:grpSpPr>
        <p:pic>
          <p:nvPicPr>
            <p:cNvPr id="4" name="Picture">
              <a:hlinkClick r:id="rId3"/>
              <a:extLst>
                <a:ext uri="{FF2B5EF4-FFF2-40B4-BE49-F238E27FC236}">
                  <a16:creationId xmlns:a16="http://schemas.microsoft.com/office/drawing/2014/main" id="{B2CD9A05-0A9C-674C-82BB-5FF11905C54A}"/>
                </a:ext>
              </a:extLst>
            </p:cNvPr>
            <p:cNvPicPr/>
            <p:nvPr/>
          </p:nvPicPr>
          <p:blipFill rotWithShape="1">
            <a:blip r:embed="rId4"/>
            <a:srcRect l="12186" t="22626" r="64516" b="23876"/>
            <a:stretch/>
          </p:blipFill>
          <p:spPr>
            <a:xfrm>
              <a:off x="9186333" y="5884334"/>
              <a:ext cx="889000" cy="829732"/>
            </a:xfrm>
            <a:prstGeom prst="rect">
              <a:avLst/>
            </a:prstGeom>
          </p:spPr>
        </p:pic>
        <p:sp>
          <p:nvSpPr>
            <p:cNvPr id="5" name="Text Placeholder 2">
              <a:extLst>
                <a:ext uri="{FF2B5EF4-FFF2-40B4-BE49-F238E27FC236}">
                  <a16:creationId xmlns:a16="http://schemas.microsoft.com/office/drawing/2014/main" id="{A1919110-8AAD-DD4E-907D-35344C40FF44}"/>
                </a:ext>
              </a:extLst>
            </p:cNvPr>
            <p:cNvSpPr txBox="1">
              <a:spLocks/>
            </p:cNvSpPr>
            <p:nvPr/>
          </p:nvSpPr>
          <p:spPr>
            <a:xfrm>
              <a:off x="10075333" y="6082938"/>
              <a:ext cx="1498600" cy="631128"/>
            </a:xfrm>
            <a:prstGeom prst="rect">
              <a:avLst/>
            </a:prstGeom>
          </p:spPr>
          <p:txBody>
            <a:bodyPr vert="horz"/>
            <a:lstStyle>
              <a:lvl1pPr marL="0" indent="0" algn="ctr" defTabSz="914400" rtl="0" eaLnBrk="1" latinLnBrk="0" hangingPunct="1">
                <a:lnSpc>
                  <a:spcPct val="90000"/>
                </a:lnSpc>
                <a:spcBef>
                  <a:spcPts val="1000"/>
                </a:spcBef>
                <a:buFont typeface="Arial" panose="020B0604020202020204" pitchFamily="34" charset="0"/>
                <a:buNone/>
                <a:defRPr sz="2600" b="0" i="0" kern="120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lgn="l" defTabSz="914400" rtl="0" eaLnBrk="1" latinLnBrk="0" hangingPunct="1">
                <a:lnSpc>
                  <a:spcPct val="90000"/>
                </a:lnSpc>
                <a:spcBef>
                  <a:spcPts val="500"/>
                </a:spcBef>
                <a:buFont typeface="Arial" panose="020B0604020202020204" pitchFamily="34" charset="0"/>
                <a:buNone/>
                <a:defRPr sz="2400" kern="1200">
                  <a:solidFill>
                    <a:schemeClr val="tx1">
                      <a:lumMod val="20000"/>
                      <a:lumOff val="80000"/>
                    </a:schemeClr>
                  </a:solidFill>
                  <a:latin typeface="+mn-lt"/>
                  <a:ea typeface="+mn-ea"/>
                  <a:cs typeface="+mn-cs"/>
                </a:defRPr>
              </a:lvl2pPr>
              <a:lvl3pPr marL="913942" indent="0" algn="l" defTabSz="914400" rtl="0" eaLnBrk="1" latinLnBrk="0" hangingPunct="1">
                <a:lnSpc>
                  <a:spcPct val="90000"/>
                </a:lnSpc>
                <a:spcBef>
                  <a:spcPts val="500"/>
                </a:spcBef>
                <a:buFont typeface="Arial" panose="020B0604020202020204" pitchFamily="34" charset="0"/>
                <a:buNone/>
                <a:defRPr sz="2000" kern="1200">
                  <a:solidFill>
                    <a:schemeClr val="tx1">
                      <a:lumMod val="20000"/>
                      <a:lumOff val="80000"/>
                    </a:schemeClr>
                  </a:solidFill>
                  <a:latin typeface="+mn-lt"/>
                  <a:ea typeface="+mn-ea"/>
                  <a:cs typeface="+mn-cs"/>
                </a:defRPr>
              </a:lvl3pPr>
              <a:lvl4pPr marL="1370913" indent="0" algn="l" defTabSz="914400" rtl="0" eaLnBrk="1" latinLnBrk="0" hangingPunct="1">
                <a:lnSpc>
                  <a:spcPct val="90000"/>
                </a:lnSpc>
                <a:spcBef>
                  <a:spcPts val="500"/>
                </a:spcBef>
                <a:buFont typeface="Arial" panose="020B0604020202020204" pitchFamily="34" charset="0"/>
                <a:buNone/>
                <a:defRPr sz="1800" kern="1200">
                  <a:solidFill>
                    <a:schemeClr val="tx1">
                      <a:lumMod val="20000"/>
                      <a:lumOff val="80000"/>
                    </a:schemeClr>
                  </a:solidFill>
                  <a:latin typeface="+mn-lt"/>
                  <a:ea typeface="+mn-ea"/>
                  <a:cs typeface="+mn-cs"/>
                </a:defRPr>
              </a:lvl4pPr>
              <a:lvl5pPr marL="1827883" indent="0" algn="l" defTabSz="914400" rtl="0" eaLnBrk="1" latinLnBrk="0" hangingPunct="1">
                <a:lnSpc>
                  <a:spcPct val="90000"/>
                </a:lnSpc>
                <a:spcBef>
                  <a:spcPts val="500"/>
                </a:spcBef>
                <a:buFont typeface="Arial" panose="020B0604020202020204" pitchFamily="34" charset="0"/>
                <a:buNone/>
                <a:defRPr sz="1800" kern="1200">
                  <a:solidFill>
                    <a:schemeClr val="tx1">
                      <a:lumMod val="20000"/>
                      <a:lumOff val="8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50000"/>
                </a:lnSpc>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l">
                <a:lnSpc>
                  <a:spcPct val="50000"/>
                </a:lnSpc>
              </a:pPr>
              <a:r>
                <a:rPr lang="en-US" sz="20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SageMaker</a:t>
              </a:r>
            </a:p>
          </p:txBody>
        </p:sp>
      </p:grpSp>
    </p:spTree>
    <p:extLst>
      <p:ext uri="{BB962C8B-B14F-4D97-AF65-F5344CB8AC3E}">
        <p14:creationId xmlns:p14="http://schemas.microsoft.com/office/powerpoint/2010/main" val="133215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8BEC42-8D79-FA4F-9CFB-CA97A40B28BF}"/>
              </a:ext>
            </a:extLst>
          </p:cNvPr>
          <p:cNvSpPr>
            <a:spLocks noGrp="1"/>
          </p:cNvSpPr>
          <p:nvPr>
            <p:ph type="title"/>
          </p:nvPr>
        </p:nvSpPr>
        <p:spPr>
          <a:xfrm>
            <a:off x="4597972" y="395878"/>
            <a:ext cx="2798233" cy="726440"/>
          </a:xfrm>
        </p:spPr>
        <p:txBody>
          <a:bodyPr/>
          <a:lstStyle/>
          <a:p>
            <a:pPr algn="ctr"/>
            <a:r>
              <a:rPr lang="en-US" sz="4200" b="1" dirty="0">
                <a:latin typeface="Amazon Ember Light" panose="020B0403020204020204" pitchFamily="34" charset="0"/>
                <a:ea typeface="Amazon Ember Light" panose="020B0403020204020204" pitchFamily="34" charset="0"/>
                <a:cs typeface="Amazon Ember Light" panose="020B0403020204020204" pitchFamily="34" charset="0"/>
              </a:rPr>
              <a:t>Graphs</a:t>
            </a:r>
          </a:p>
        </p:txBody>
      </p:sp>
      <p:sp>
        <p:nvSpPr>
          <p:cNvPr id="7" name="Rectangle 6">
            <a:extLst>
              <a:ext uri="{FF2B5EF4-FFF2-40B4-BE49-F238E27FC236}">
                <a16:creationId xmlns:a16="http://schemas.microsoft.com/office/drawing/2014/main" id="{EF55D0E9-4EC0-E745-9B6C-FC539FF0AC4E}"/>
              </a:ext>
            </a:extLst>
          </p:cNvPr>
          <p:cNvSpPr/>
          <p:nvPr/>
        </p:nvSpPr>
        <p:spPr>
          <a:xfrm>
            <a:off x="4711677" y="3763020"/>
            <a:ext cx="2531462" cy="523220"/>
          </a:xfrm>
          <a:prstGeom prst="rect">
            <a:avLst/>
          </a:prstGeom>
        </p:spPr>
        <p:txBody>
          <a:bodyPr wrap="none">
            <a:spAutoFit/>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Social Network</a:t>
            </a:r>
          </a:p>
        </p:txBody>
      </p:sp>
      <p:pic>
        <p:nvPicPr>
          <p:cNvPr id="8" name="Picture 2" descr="Social Network Analytics. Social Network Analytics (with a Case… | by  Shreyansh nanawati | Analytics Vidhya | Medium">
            <a:extLst>
              <a:ext uri="{FF2B5EF4-FFF2-40B4-BE49-F238E27FC236}">
                <a16:creationId xmlns:a16="http://schemas.microsoft.com/office/drawing/2014/main" id="{82EBF72F-8022-8945-AB41-3A62D6AEA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871" y="4187508"/>
            <a:ext cx="2909747" cy="197332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nowledge Graph">
            <a:extLst>
              <a:ext uri="{FF2B5EF4-FFF2-40B4-BE49-F238E27FC236}">
                <a16:creationId xmlns:a16="http://schemas.microsoft.com/office/drawing/2014/main" id="{4A5BA64E-2AB9-F341-A1EB-A72106A30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8794" y="1774928"/>
            <a:ext cx="3256591" cy="19523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8B7D177-A303-8441-B8E6-34333F3E90D3}"/>
              </a:ext>
            </a:extLst>
          </p:cNvPr>
          <p:cNvSpPr/>
          <p:nvPr/>
        </p:nvSpPr>
        <p:spPr>
          <a:xfrm>
            <a:off x="4334411" y="1342545"/>
            <a:ext cx="3142207" cy="523220"/>
          </a:xfrm>
          <a:prstGeom prst="rect">
            <a:avLst/>
          </a:prstGeom>
        </p:spPr>
        <p:txBody>
          <a:bodyPr wrap="none">
            <a:spAutoFit/>
          </a:bodyPr>
          <a:lstStyle/>
          <a:p>
            <a:pPr algn="ct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Knowledge Graphs</a:t>
            </a:r>
          </a:p>
        </p:txBody>
      </p:sp>
      <p:pic>
        <p:nvPicPr>
          <p:cNvPr id="2052" name="Picture 4" descr="Introduction to Computer Graphics, Section 2.4 -- Hierarchical Modeling">
            <a:extLst>
              <a:ext uri="{FF2B5EF4-FFF2-40B4-BE49-F238E27FC236}">
                <a16:creationId xmlns:a16="http://schemas.microsoft.com/office/drawing/2014/main" id="{1FCCE04A-5718-9049-ACC8-1E0CA1B388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72" y="2190322"/>
            <a:ext cx="2980601" cy="32279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952863AA-69A3-BF43-8A5A-90B8838209F6}"/>
              </a:ext>
            </a:extLst>
          </p:cNvPr>
          <p:cNvSpPr/>
          <p:nvPr/>
        </p:nvSpPr>
        <p:spPr>
          <a:xfrm>
            <a:off x="871105" y="1358622"/>
            <a:ext cx="2329484" cy="523220"/>
          </a:xfrm>
          <a:prstGeom prst="rect">
            <a:avLst/>
          </a:prstGeom>
        </p:spPr>
        <p:txBody>
          <a:bodyPr wrap="none">
            <a:spAutoFit/>
          </a:bodyPr>
          <a:lstStyle/>
          <a:p>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Scene Graphs</a:t>
            </a:r>
          </a:p>
        </p:txBody>
      </p:sp>
      <p:pic>
        <p:nvPicPr>
          <p:cNvPr id="2054" name="Picture 6" descr="Glucose molecule in its 3D (left) and graph representation (right). All...  | Download Scientific Diagram">
            <a:extLst>
              <a:ext uri="{FF2B5EF4-FFF2-40B4-BE49-F238E27FC236}">
                <a16:creationId xmlns:a16="http://schemas.microsoft.com/office/drawing/2014/main" id="{8ABA1835-4B83-354C-A98C-3406190F12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5" t="2593" r="2060" b="6815"/>
          <a:stretch/>
        </p:blipFill>
        <p:spPr bwMode="auto">
          <a:xfrm>
            <a:off x="8969722" y="1881842"/>
            <a:ext cx="2560429" cy="18100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52C8534-41E5-3941-8B01-1653B4B5E893}"/>
              </a:ext>
            </a:extLst>
          </p:cNvPr>
          <p:cNvSpPr/>
          <p:nvPr/>
        </p:nvSpPr>
        <p:spPr>
          <a:xfrm>
            <a:off x="8793590" y="1358622"/>
            <a:ext cx="2922595" cy="523220"/>
          </a:xfrm>
          <a:prstGeom prst="rect">
            <a:avLst/>
          </a:prstGeom>
        </p:spPr>
        <p:txBody>
          <a:bodyPr wrap="none">
            <a:spAutoFit/>
          </a:bodyPr>
          <a:lstStyle/>
          <a:p>
            <a:pPr algn="ct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Molecular Graphs</a:t>
            </a:r>
          </a:p>
        </p:txBody>
      </p:sp>
      <p:sp>
        <p:nvSpPr>
          <p:cNvPr id="18" name="Rectangle 17">
            <a:extLst>
              <a:ext uri="{FF2B5EF4-FFF2-40B4-BE49-F238E27FC236}">
                <a16:creationId xmlns:a16="http://schemas.microsoft.com/office/drawing/2014/main" id="{A2E152A6-7415-814B-91A9-025C1EA3EF50}"/>
              </a:ext>
            </a:extLst>
          </p:cNvPr>
          <p:cNvSpPr/>
          <p:nvPr/>
        </p:nvSpPr>
        <p:spPr>
          <a:xfrm>
            <a:off x="8804798" y="3737366"/>
            <a:ext cx="2836033" cy="523220"/>
          </a:xfrm>
          <a:prstGeom prst="rect">
            <a:avLst/>
          </a:prstGeom>
        </p:spPr>
        <p:txBody>
          <a:bodyPr wrap="none">
            <a:spAutoFit/>
          </a:bodyPr>
          <a:lstStyle/>
          <a:p>
            <a:pPr algn="ctr"/>
            <a:r>
              <a:rPr lang="en-US" sz="2800" b="1" dirty="0">
                <a:solidFill>
                  <a:schemeClr val="accent3"/>
                </a:solidFill>
                <a:latin typeface="Amazon Ember Light" panose="020B0403020204020204" pitchFamily="34" charset="0"/>
                <a:ea typeface="Amazon Ember Light" panose="020B0403020204020204" pitchFamily="34" charset="0"/>
                <a:cs typeface="Amazon Ember Light" panose="020B0403020204020204" pitchFamily="34" charset="0"/>
              </a:rPr>
              <a:t>World Wide Web</a:t>
            </a:r>
          </a:p>
        </p:txBody>
      </p:sp>
      <p:pic>
        <p:nvPicPr>
          <p:cNvPr id="2" name="Picture 1">
            <a:extLst>
              <a:ext uri="{FF2B5EF4-FFF2-40B4-BE49-F238E27FC236}">
                <a16:creationId xmlns:a16="http://schemas.microsoft.com/office/drawing/2014/main" id="{E0BF24E3-F9C2-CE4D-8DAD-BC842F14849D}"/>
              </a:ext>
            </a:extLst>
          </p:cNvPr>
          <p:cNvPicPr>
            <a:picLocks noChangeAspect="1"/>
          </p:cNvPicPr>
          <p:nvPr/>
        </p:nvPicPr>
        <p:blipFill>
          <a:blip r:embed="rId7"/>
          <a:stretch>
            <a:fillRect/>
          </a:stretch>
        </p:blipFill>
        <p:spPr>
          <a:xfrm>
            <a:off x="9260237" y="4146142"/>
            <a:ext cx="2181023" cy="2031960"/>
          </a:xfrm>
          <a:prstGeom prst="rect">
            <a:avLst/>
          </a:prstGeom>
        </p:spPr>
      </p:pic>
    </p:spTree>
    <p:extLst>
      <p:ext uri="{BB962C8B-B14F-4D97-AF65-F5344CB8AC3E}">
        <p14:creationId xmlns:p14="http://schemas.microsoft.com/office/powerpoint/2010/main" val="294752016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82024C1-71CF-644C-B29E-B56A053A586F}"/>
              </a:ext>
            </a:extLst>
          </p:cNvPr>
          <p:cNvSpPr>
            <a:spLocks noGrp="1"/>
          </p:cNvSpPr>
          <p:nvPr>
            <p:ph type="title"/>
          </p:nvPr>
        </p:nvSpPr>
        <p:spPr>
          <a:xfrm>
            <a:off x="3400566" y="449365"/>
            <a:ext cx="5682474" cy="745740"/>
          </a:xfrm>
        </p:spPr>
        <p:txBody>
          <a:bodyPr/>
          <a:lstStyle/>
          <a:p>
            <a:r>
              <a:rPr lang="en-US" sz="4200" b="1" dirty="0">
                <a:latin typeface="Amazon Ember Light" panose="020B0403020204020204" pitchFamily="34" charset="0"/>
                <a:ea typeface="Amazon Ember Light" panose="020B0403020204020204" pitchFamily="34" charset="0"/>
                <a:cs typeface="Amazon Ember Light" panose="020B0403020204020204" pitchFamily="34" charset="0"/>
              </a:rPr>
              <a:t>Graphs are Ubiquitous</a:t>
            </a:r>
          </a:p>
        </p:txBody>
      </p:sp>
      <p:pic>
        <p:nvPicPr>
          <p:cNvPr id="5122" name="Picture 2" descr="Graph structured data">
            <a:extLst>
              <a:ext uri="{FF2B5EF4-FFF2-40B4-BE49-F238E27FC236}">
                <a16:creationId xmlns:a16="http://schemas.microsoft.com/office/drawing/2014/main" id="{A5904318-3CDF-CE49-AE39-BBC4E3D85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51" y="1195105"/>
            <a:ext cx="10171611" cy="495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76106"/>
      </p:ext>
    </p:extLst>
  </p:cSld>
  <p:clrMapOvr>
    <a:masterClrMapping/>
  </p:clrMapOvr>
  <p:transition spd="med"/>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47311</TotalTime>
  <Words>8236</Words>
  <Application>Microsoft Macintosh PowerPoint</Application>
  <PresentationFormat>Widescreen</PresentationFormat>
  <Paragraphs>1378</Paragraphs>
  <Slides>76</Slides>
  <Notes>75</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76</vt:i4>
      </vt:variant>
    </vt:vector>
  </HeadingPairs>
  <TitlesOfParts>
    <vt:vector size="89" baseType="lpstr">
      <vt:lpstr>Amazon Ember</vt:lpstr>
      <vt:lpstr>Amazon Ember Display</vt:lpstr>
      <vt:lpstr>Amazon Ember Display Light</vt:lpstr>
      <vt:lpstr>Amazon Ember Light</vt:lpstr>
      <vt:lpstr>Amazon Ember Medium</vt:lpstr>
      <vt:lpstr>Apple Chancery</vt:lpstr>
      <vt:lpstr>Arial</vt:lpstr>
      <vt:lpstr>Calibri</vt:lpstr>
      <vt:lpstr>Calibri Light</vt:lpstr>
      <vt:lpstr>Cambria Math</vt:lpstr>
      <vt:lpstr>Lucida Grande</vt:lpstr>
      <vt:lpstr>Wingdings</vt:lpstr>
      <vt:lpstr>Office Theme</vt:lpstr>
      <vt:lpstr>PowerPoint Presentation</vt:lpstr>
      <vt:lpstr>Learning Outcomes</vt:lpstr>
      <vt:lpstr>Machine Learning Resources</vt:lpstr>
      <vt:lpstr>Course Overview</vt:lpstr>
      <vt:lpstr>PowerPoint Presentation</vt:lpstr>
      <vt:lpstr>What is a Graph?</vt:lpstr>
      <vt:lpstr>Why study Graphs?</vt:lpstr>
      <vt:lpstr>Graphs</vt:lpstr>
      <vt:lpstr>Graphs are Ubiquitous</vt:lpstr>
      <vt:lpstr>PowerPoint Presentation</vt:lpstr>
      <vt:lpstr>Extracting Knowledge from Semi-Structured Data on the Web</vt:lpstr>
      <vt:lpstr>What can we do with these graphs?</vt:lpstr>
      <vt:lpstr>Basic Definitions: Nodes &amp; Edges</vt:lpstr>
      <vt:lpstr>Basic Definitions: Directed &amp; Undirected Graphs</vt:lpstr>
      <vt:lpstr>Basic Definitions: Neighborhood</vt:lpstr>
      <vt:lpstr>Basic Definitions: Attributes</vt:lpstr>
      <vt:lpstr>Basic Definitions: Adjacency Matrix</vt:lpstr>
      <vt:lpstr>Basic Definitions: Weighted &amp; Unweighted Graphs</vt:lpstr>
      <vt:lpstr>Basic Definitions:  Heterogeneous vs Homogeneous Graphs</vt:lpstr>
      <vt:lpstr>Basic Definitions: More jargon</vt:lpstr>
      <vt:lpstr>Basic Definitions: More jargon</vt:lpstr>
      <vt:lpstr>PowerPoint Presentation</vt:lpstr>
      <vt:lpstr>What is Machine Learning?</vt:lpstr>
      <vt:lpstr>Machine Learning Lifecycle</vt:lpstr>
      <vt:lpstr>Some Important ML Terms</vt:lpstr>
      <vt:lpstr>PowerPoint Presentation</vt:lpstr>
      <vt:lpstr>Graph Machine Learning Applications</vt:lpstr>
      <vt:lpstr>Graph Machine Learning Applications</vt:lpstr>
      <vt:lpstr>Graph Machine Learning Applications</vt:lpstr>
      <vt:lpstr>Graph Machine Learning Applications</vt:lpstr>
      <vt:lpstr>Graph Machine Learning Applications</vt:lpstr>
      <vt:lpstr>Graph Machine Learning Applications</vt:lpstr>
      <vt:lpstr>PowerPoint Presentation</vt:lpstr>
      <vt:lpstr>Supervised vs Unsupervised Learning</vt:lpstr>
      <vt:lpstr>Supervised vs. Unsupervised Learning</vt:lpstr>
      <vt:lpstr>Semi-Supervised Learning</vt:lpstr>
      <vt:lpstr>Supervised Learning: Regression</vt:lpstr>
      <vt:lpstr>Supervised Learning: Classification</vt:lpstr>
      <vt:lpstr>Unsupervised Learning: Clustering</vt:lpstr>
      <vt:lpstr>Unsupervised Learning: Clustering</vt:lpstr>
      <vt:lpstr>Training – Validation – Test Sets  </vt:lpstr>
      <vt:lpstr>Training – Validation – Test Sets </vt:lpstr>
      <vt:lpstr>K-fold Cross Validation ( K = 5)</vt:lpstr>
      <vt:lpstr>Model Evaluation: Underfitting</vt:lpstr>
      <vt:lpstr>Model Evaluation: Overfitting</vt:lpstr>
      <vt:lpstr>Model Evaluation: Good Fit</vt:lpstr>
      <vt:lpstr>PowerPoint Presentation</vt:lpstr>
      <vt:lpstr>Regression Metrics</vt:lpstr>
      <vt:lpstr>Classification Metrics</vt:lpstr>
      <vt:lpstr>Classification - Accuracy</vt:lpstr>
      <vt:lpstr>Classification - Accuracy</vt:lpstr>
      <vt:lpstr>Classification - Precision</vt:lpstr>
      <vt:lpstr>Classification - Recall</vt:lpstr>
      <vt:lpstr>Classification Metrics: F1 Score</vt:lpstr>
      <vt:lpstr>Artificial Neurons &amp;  Activation Functions</vt:lpstr>
      <vt:lpstr>PowerPoint Presentation</vt:lpstr>
      <vt:lpstr>Activation Function</vt:lpstr>
      <vt:lpstr>Activation Function</vt:lpstr>
      <vt:lpstr>Neural Networks</vt:lpstr>
      <vt:lpstr>PowerPoint Presentation</vt:lpstr>
      <vt:lpstr>PowerPoint Presentation</vt:lpstr>
      <vt:lpstr>Training</vt:lpstr>
      <vt:lpstr>PowerPoint Presentation</vt:lpstr>
      <vt:lpstr>Backpropagation</vt:lpstr>
      <vt:lpstr>Gradient Descent</vt:lpstr>
      <vt:lpstr>Learning Rate</vt:lpstr>
      <vt:lpstr>PowerPoint Presentation</vt:lpstr>
      <vt:lpstr>Summary: Deep Learning Jargons</vt:lpstr>
      <vt:lpstr>PowerPoint Presentation</vt:lpstr>
      <vt:lpstr>Typical Graph ML Flow</vt:lpstr>
      <vt:lpstr>Zachery’s Infamous Karate Club</vt:lpstr>
      <vt:lpstr>Zachery’s Infamous Karate Club</vt:lpstr>
      <vt:lpstr>Node Classification</vt:lpstr>
      <vt:lpstr>Link Prediction</vt:lpstr>
      <vt:lpstr>Graph Classification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Microsoft Office User</cp:lastModifiedBy>
  <cp:revision>338</cp:revision>
  <dcterms:created xsi:type="dcterms:W3CDTF">2020-06-06T22:57:01Z</dcterms:created>
  <dcterms:modified xsi:type="dcterms:W3CDTF">2021-07-13T13:55:52Z</dcterms:modified>
</cp:coreProperties>
</file>